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Lst>
  <p:notesMasterIdLst>
    <p:notesMasterId r:id="rId37"/>
  </p:notesMasterIdLst>
  <p:handoutMasterIdLst>
    <p:handoutMasterId r:id="rId38"/>
  </p:handoutMasterIdLst>
  <p:sldIdLst>
    <p:sldId id="280" r:id="rId5"/>
    <p:sldId id="291" r:id="rId6"/>
    <p:sldId id="282" r:id="rId7"/>
    <p:sldId id="289" r:id="rId8"/>
    <p:sldId id="293" r:id="rId9"/>
    <p:sldId id="296" r:id="rId10"/>
    <p:sldId id="298" r:id="rId11"/>
    <p:sldId id="294" r:id="rId12"/>
    <p:sldId id="300" r:id="rId13"/>
    <p:sldId id="303" r:id="rId14"/>
    <p:sldId id="304" r:id="rId15"/>
    <p:sldId id="292" r:id="rId16"/>
    <p:sldId id="297" r:id="rId17"/>
    <p:sldId id="305" r:id="rId18"/>
    <p:sldId id="311" r:id="rId19"/>
    <p:sldId id="316" r:id="rId20"/>
    <p:sldId id="317" r:id="rId21"/>
    <p:sldId id="312" r:id="rId22"/>
    <p:sldId id="318" r:id="rId23"/>
    <p:sldId id="319" r:id="rId24"/>
    <p:sldId id="320" r:id="rId25"/>
    <p:sldId id="306" r:id="rId26"/>
    <p:sldId id="321" r:id="rId27"/>
    <p:sldId id="313" r:id="rId28"/>
    <p:sldId id="322" r:id="rId29"/>
    <p:sldId id="299" r:id="rId30"/>
    <p:sldId id="309" r:id="rId31"/>
    <p:sldId id="301" r:id="rId32"/>
    <p:sldId id="332" r:id="rId33"/>
    <p:sldId id="315" r:id="rId34"/>
    <p:sldId id="290" r:id="rId35"/>
    <p:sldId id="310"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B0DB"/>
    <a:srgbClr val="E8EE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3" autoAdjust="0"/>
    <p:restoredTop sz="79671" autoAdjust="0"/>
  </p:normalViewPr>
  <p:slideViewPr>
    <p:cSldViewPr snapToGrid="0">
      <p:cViewPr varScale="1">
        <p:scale>
          <a:sx n="91" d="100"/>
          <a:sy n="91" d="100"/>
        </p:scale>
        <p:origin x="1188" y="84"/>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009724-B387-43D2-9B87-8542ADBA2873}"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A74D1B15-D4DF-4DCC-B3C0-70A7E311A3BF}">
      <dgm:prSet custT="1"/>
      <dgm:spPr/>
      <dgm:t>
        <a:bodyPr/>
        <a:lstStyle/>
        <a:p>
          <a:pPr>
            <a:defRPr cap="all"/>
          </a:pPr>
          <a:r>
            <a:rPr lang="it-IT" sz="1200" b="0" i="0" dirty="0"/>
            <a:t>Nel contesto della mobilità sostenibile le attività dei sistemi di trasporto contribuiscono in modo significativo all'inquinamento atmosferico e il loro impatto sulle emissioni inquinanti è un elemento da valutare in qualsiasi politica di miglioramento ambientale. </a:t>
          </a:r>
          <a:endParaRPr lang="en-US" sz="1200" dirty="0"/>
        </a:p>
      </dgm:t>
    </dgm:pt>
    <dgm:pt modelId="{12BC9AEB-2873-4F87-A3F1-8884ADC6BA30}" type="parTrans" cxnId="{51BA25D7-DED6-4608-9979-0CA6AD5B70F1}">
      <dgm:prSet/>
      <dgm:spPr/>
      <dgm:t>
        <a:bodyPr/>
        <a:lstStyle/>
        <a:p>
          <a:endParaRPr lang="en-US" sz="2000"/>
        </a:p>
      </dgm:t>
    </dgm:pt>
    <dgm:pt modelId="{B893A1E5-09BB-4DCD-99E8-40F6A79A28F5}" type="sibTrans" cxnId="{51BA25D7-DED6-4608-9979-0CA6AD5B70F1}">
      <dgm:prSet/>
      <dgm:spPr/>
      <dgm:t>
        <a:bodyPr/>
        <a:lstStyle/>
        <a:p>
          <a:endParaRPr lang="en-US" sz="2000"/>
        </a:p>
      </dgm:t>
    </dgm:pt>
    <dgm:pt modelId="{F40101D7-B4FA-4B3F-8A1C-8BE9E8D34E5C}">
      <dgm:prSet custT="1"/>
      <dgm:spPr/>
      <dgm:t>
        <a:bodyPr/>
        <a:lstStyle/>
        <a:p>
          <a:pPr>
            <a:defRPr cap="all"/>
          </a:pPr>
          <a:r>
            <a:rPr lang="it-IT" sz="1200" b="0" i="0" dirty="0"/>
            <a:t>Diversi aspetti connessi alla valutazione delle emissioni inquinanti prodotte dai veicoli sono tuttora tematiche di ricerca aperta.</a:t>
          </a:r>
        </a:p>
        <a:p>
          <a:pPr>
            <a:defRPr cap="all"/>
          </a:pPr>
          <a:r>
            <a:rPr lang="it-IT" sz="1200" b="0" i="0" dirty="0"/>
            <a:t>I risultati prodotti risultano di ausilio sia ai decisori politici che ai produttori di veicoli nello sviluppo di future strategie tecnologiche sulle emissioni. </a:t>
          </a:r>
          <a:endParaRPr lang="en-US" sz="1200" dirty="0"/>
        </a:p>
      </dgm:t>
    </dgm:pt>
    <dgm:pt modelId="{75415B18-AB16-47F2-9DB0-2580E65C0A6C}" type="parTrans" cxnId="{C988A590-7D4D-4062-83E1-1EAB3682595F}">
      <dgm:prSet/>
      <dgm:spPr/>
      <dgm:t>
        <a:bodyPr/>
        <a:lstStyle/>
        <a:p>
          <a:endParaRPr lang="en-US" sz="2000"/>
        </a:p>
      </dgm:t>
    </dgm:pt>
    <dgm:pt modelId="{B0F246EE-8D71-45A6-BA4F-960448EE0C77}" type="sibTrans" cxnId="{C988A590-7D4D-4062-83E1-1EAB3682595F}">
      <dgm:prSet/>
      <dgm:spPr/>
      <dgm:t>
        <a:bodyPr/>
        <a:lstStyle/>
        <a:p>
          <a:endParaRPr lang="en-US" sz="2000"/>
        </a:p>
      </dgm:t>
    </dgm:pt>
    <dgm:pt modelId="{0AEA802E-37DF-4862-B7A9-17C9DC5F75FE}">
      <dgm:prSet custT="1"/>
      <dgm:spPr/>
      <dgm:t>
        <a:bodyPr/>
        <a:lstStyle/>
        <a:p>
          <a:pPr>
            <a:defRPr cap="all"/>
          </a:pPr>
          <a:r>
            <a:rPr lang="it-IT" sz="1200" b="0" i="0"/>
            <a:t>Inoltre, le normative sempre più stringenti richiedono continue ottimizzazioni tecnologiche che devono essere validate in nuovi cicli o in uso reale.</a:t>
          </a:r>
          <a:endParaRPr lang="en-US" sz="1200"/>
        </a:p>
      </dgm:t>
    </dgm:pt>
    <dgm:pt modelId="{120B19E9-EE88-40E2-85E6-A74CFFB84D6B}" type="parTrans" cxnId="{E0EE5B29-0B2F-46C5-A6EC-B7B22318EB0A}">
      <dgm:prSet/>
      <dgm:spPr/>
      <dgm:t>
        <a:bodyPr/>
        <a:lstStyle/>
        <a:p>
          <a:endParaRPr lang="en-US" sz="2000"/>
        </a:p>
      </dgm:t>
    </dgm:pt>
    <dgm:pt modelId="{DFD6D87A-C5AE-4C43-8459-03F056CA1368}" type="sibTrans" cxnId="{E0EE5B29-0B2F-46C5-A6EC-B7B22318EB0A}">
      <dgm:prSet/>
      <dgm:spPr/>
      <dgm:t>
        <a:bodyPr/>
        <a:lstStyle/>
        <a:p>
          <a:endParaRPr lang="en-US" sz="2000"/>
        </a:p>
      </dgm:t>
    </dgm:pt>
    <dgm:pt modelId="{B48F853C-6D68-4E12-9F8D-A60E9F0DD931}">
      <dgm:prSet custT="1"/>
      <dgm:spPr/>
      <dgm:t>
        <a:bodyPr/>
        <a:lstStyle/>
        <a:p>
          <a:pPr>
            <a:defRPr cap="all"/>
          </a:pPr>
          <a:r>
            <a:rPr lang="it-IT" sz="1200" b="0" i="0" dirty="0"/>
            <a:t>L'obiettivo generale di questa presentazione è l'identificazione ed applicazione di metodologie statistiche multivariate per individuare cicli di guida rappresentativi e per caratterizzarne l'impatto ambientale in Diverse situazioni di traffico in ambito urbano ed extraurbano.</a:t>
          </a:r>
          <a:endParaRPr lang="en-US" sz="1200" dirty="0"/>
        </a:p>
      </dgm:t>
    </dgm:pt>
    <dgm:pt modelId="{1FBA7B65-1DF2-40DD-9ABB-993930522511}" type="parTrans" cxnId="{EF5425AB-DDF0-4007-90BC-3D062B78AE59}">
      <dgm:prSet/>
      <dgm:spPr/>
      <dgm:t>
        <a:bodyPr/>
        <a:lstStyle/>
        <a:p>
          <a:endParaRPr lang="en-US" sz="2000"/>
        </a:p>
      </dgm:t>
    </dgm:pt>
    <dgm:pt modelId="{437E3492-1DEA-4A8F-A887-5F306AA28F5F}" type="sibTrans" cxnId="{EF5425AB-DDF0-4007-90BC-3D062B78AE59}">
      <dgm:prSet/>
      <dgm:spPr/>
      <dgm:t>
        <a:bodyPr/>
        <a:lstStyle/>
        <a:p>
          <a:endParaRPr lang="en-US" sz="2000"/>
        </a:p>
      </dgm:t>
    </dgm:pt>
    <dgm:pt modelId="{8090584B-EE52-4CD0-91E8-26F7865962B0}" type="pres">
      <dgm:prSet presAssocID="{64009724-B387-43D2-9B87-8542ADBA2873}" presName="root" presStyleCnt="0">
        <dgm:presLayoutVars>
          <dgm:dir/>
          <dgm:resizeHandles val="exact"/>
        </dgm:presLayoutVars>
      </dgm:prSet>
      <dgm:spPr/>
    </dgm:pt>
    <dgm:pt modelId="{A18447ED-3394-4E2B-AEA1-AC9F869922E3}" type="pres">
      <dgm:prSet presAssocID="{A74D1B15-D4DF-4DCC-B3C0-70A7E311A3BF}" presName="compNode" presStyleCnt="0"/>
      <dgm:spPr/>
    </dgm:pt>
    <dgm:pt modelId="{5F0219E6-FAB2-427F-A16E-1F45BF339F00}" type="pres">
      <dgm:prSet presAssocID="{A74D1B15-D4DF-4DCC-B3C0-70A7E311A3BF}" presName="iconBgRect" presStyleLbl="bgShp" presStyleIdx="0" presStyleCnt="4"/>
      <dgm:spPr>
        <a:prstGeom prst="round2DiagRect">
          <a:avLst>
            <a:gd name="adj1" fmla="val 29727"/>
            <a:gd name="adj2" fmla="val 0"/>
          </a:avLst>
        </a:prstGeom>
      </dgm:spPr>
    </dgm:pt>
    <dgm:pt modelId="{F6760102-2F57-4B85-B2A8-D94C7367B3E8}" type="pres">
      <dgm:prSet presAssocID="{A74D1B15-D4DF-4DCC-B3C0-70A7E311A3B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271CA875-3383-41D1-BCC5-6DDF055DFEBE}" type="pres">
      <dgm:prSet presAssocID="{A74D1B15-D4DF-4DCC-B3C0-70A7E311A3BF}" presName="spaceRect" presStyleCnt="0"/>
      <dgm:spPr/>
    </dgm:pt>
    <dgm:pt modelId="{718537D2-481C-4AC3-886C-3DAE2D012FFA}" type="pres">
      <dgm:prSet presAssocID="{A74D1B15-D4DF-4DCC-B3C0-70A7E311A3BF}" presName="textRect" presStyleLbl="revTx" presStyleIdx="0" presStyleCnt="4">
        <dgm:presLayoutVars>
          <dgm:chMax val="1"/>
          <dgm:chPref val="1"/>
        </dgm:presLayoutVars>
      </dgm:prSet>
      <dgm:spPr/>
    </dgm:pt>
    <dgm:pt modelId="{7BE39B46-720D-4B28-8D26-A2E8458CDF9B}" type="pres">
      <dgm:prSet presAssocID="{B893A1E5-09BB-4DCD-99E8-40F6A79A28F5}" presName="sibTrans" presStyleCnt="0"/>
      <dgm:spPr/>
    </dgm:pt>
    <dgm:pt modelId="{06532C4A-CEFC-473B-BFBF-DFAF427615AC}" type="pres">
      <dgm:prSet presAssocID="{F40101D7-B4FA-4B3F-8A1C-8BE9E8D34E5C}" presName="compNode" presStyleCnt="0"/>
      <dgm:spPr/>
    </dgm:pt>
    <dgm:pt modelId="{CED20C39-DB32-4B1D-A79F-ED0D3D3BFC3B}" type="pres">
      <dgm:prSet presAssocID="{F40101D7-B4FA-4B3F-8A1C-8BE9E8D34E5C}" presName="iconBgRect" presStyleLbl="bgShp" presStyleIdx="1" presStyleCnt="4"/>
      <dgm:spPr>
        <a:prstGeom prst="round2DiagRect">
          <a:avLst>
            <a:gd name="adj1" fmla="val 29727"/>
            <a:gd name="adj2" fmla="val 0"/>
          </a:avLst>
        </a:prstGeom>
      </dgm:spPr>
    </dgm:pt>
    <dgm:pt modelId="{CC77D35D-5E7D-4AAB-8251-D7278718F55A}" type="pres">
      <dgm:prSet presAssocID="{F40101D7-B4FA-4B3F-8A1C-8BE9E8D34E5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utomobile"/>
        </a:ext>
      </dgm:extLst>
    </dgm:pt>
    <dgm:pt modelId="{E2C79F74-A97A-49D7-9885-B0C04BB913B1}" type="pres">
      <dgm:prSet presAssocID="{F40101D7-B4FA-4B3F-8A1C-8BE9E8D34E5C}" presName="spaceRect" presStyleCnt="0"/>
      <dgm:spPr/>
    </dgm:pt>
    <dgm:pt modelId="{84629799-9C5A-415B-BB10-37ECEA7A2717}" type="pres">
      <dgm:prSet presAssocID="{F40101D7-B4FA-4B3F-8A1C-8BE9E8D34E5C}" presName="textRect" presStyleLbl="revTx" presStyleIdx="1" presStyleCnt="4">
        <dgm:presLayoutVars>
          <dgm:chMax val="1"/>
          <dgm:chPref val="1"/>
        </dgm:presLayoutVars>
      </dgm:prSet>
      <dgm:spPr/>
    </dgm:pt>
    <dgm:pt modelId="{AD6837BB-3A81-4D1E-83EF-94323ED1AFE0}" type="pres">
      <dgm:prSet presAssocID="{B0F246EE-8D71-45A6-BA4F-960448EE0C77}" presName="sibTrans" presStyleCnt="0"/>
      <dgm:spPr/>
    </dgm:pt>
    <dgm:pt modelId="{BB9E898F-9D6A-4287-BDFE-779E160B7C69}" type="pres">
      <dgm:prSet presAssocID="{0AEA802E-37DF-4862-B7A9-17C9DC5F75FE}" presName="compNode" presStyleCnt="0"/>
      <dgm:spPr/>
    </dgm:pt>
    <dgm:pt modelId="{FD9E7C2F-F581-476C-8A81-2BB670D17165}" type="pres">
      <dgm:prSet presAssocID="{0AEA802E-37DF-4862-B7A9-17C9DC5F75FE}" presName="iconBgRect" presStyleLbl="bgShp" presStyleIdx="2" presStyleCnt="4"/>
      <dgm:spPr>
        <a:prstGeom prst="round2DiagRect">
          <a:avLst>
            <a:gd name="adj1" fmla="val 29727"/>
            <a:gd name="adj2" fmla="val 0"/>
          </a:avLst>
        </a:prstGeom>
      </dgm:spPr>
    </dgm:pt>
    <dgm:pt modelId="{FB1E1FF5-332E-4270-ADF6-480E10D12263}" type="pres">
      <dgm:prSet presAssocID="{0AEA802E-37DF-4862-B7A9-17C9DC5F75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5933FF59-E702-4E04-BA3A-86EF33AFCC39}" type="pres">
      <dgm:prSet presAssocID="{0AEA802E-37DF-4862-B7A9-17C9DC5F75FE}" presName="spaceRect" presStyleCnt="0"/>
      <dgm:spPr/>
    </dgm:pt>
    <dgm:pt modelId="{64DFA6C7-45DA-4DD6-8351-6A7537C958CA}" type="pres">
      <dgm:prSet presAssocID="{0AEA802E-37DF-4862-B7A9-17C9DC5F75FE}" presName="textRect" presStyleLbl="revTx" presStyleIdx="2" presStyleCnt="4">
        <dgm:presLayoutVars>
          <dgm:chMax val="1"/>
          <dgm:chPref val="1"/>
        </dgm:presLayoutVars>
      </dgm:prSet>
      <dgm:spPr/>
    </dgm:pt>
    <dgm:pt modelId="{F7B422AD-15EE-4F02-9A90-515C5919B5C9}" type="pres">
      <dgm:prSet presAssocID="{DFD6D87A-C5AE-4C43-8459-03F056CA1368}" presName="sibTrans" presStyleCnt="0"/>
      <dgm:spPr/>
    </dgm:pt>
    <dgm:pt modelId="{FE3733EE-5BB7-4249-A36A-A16B991845B2}" type="pres">
      <dgm:prSet presAssocID="{B48F853C-6D68-4E12-9F8D-A60E9F0DD931}" presName="compNode" presStyleCnt="0"/>
      <dgm:spPr/>
    </dgm:pt>
    <dgm:pt modelId="{DC2DABCB-DD9A-49A7-99D9-9D1E7CD1BB5C}" type="pres">
      <dgm:prSet presAssocID="{B48F853C-6D68-4E12-9F8D-A60E9F0DD931}" presName="iconBgRect" presStyleLbl="bgShp" presStyleIdx="3" presStyleCnt="4"/>
      <dgm:spPr>
        <a:prstGeom prst="round2DiagRect">
          <a:avLst>
            <a:gd name="adj1" fmla="val 29727"/>
            <a:gd name="adj2" fmla="val 0"/>
          </a:avLst>
        </a:prstGeom>
      </dgm:spPr>
    </dgm:pt>
    <dgm:pt modelId="{D4EB7A10-1525-490E-9DA0-D562F0DFADF0}" type="pres">
      <dgm:prSet presAssocID="{B48F853C-6D68-4E12-9F8D-A60E9F0DD9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4BD1EC40-515D-4325-94B2-F34022C3C825}" type="pres">
      <dgm:prSet presAssocID="{B48F853C-6D68-4E12-9F8D-A60E9F0DD931}" presName="spaceRect" presStyleCnt="0"/>
      <dgm:spPr/>
    </dgm:pt>
    <dgm:pt modelId="{7E44DDC4-5A49-49D4-810A-3696F87401F4}" type="pres">
      <dgm:prSet presAssocID="{B48F853C-6D68-4E12-9F8D-A60E9F0DD931}" presName="textRect" presStyleLbl="revTx" presStyleIdx="3" presStyleCnt="4">
        <dgm:presLayoutVars>
          <dgm:chMax val="1"/>
          <dgm:chPref val="1"/>
        </dgm:presLayoutVars>
      </dgm:prSet>
      <dgm:spPr/>
    </dgm:pt>
  </dgm:ptLst>
  <dgm:cxnLst>
    <dgm:cxn modelId="{E0EE5B29-0B2F-46C5-A6EC-B7B22318EB0A}" srcId="{64009724-B387-43D2-9B87-8542ADBA2873}" destId="{0AEA802E-37DF-4862-B7A9-17C9DC5F75FE}" srcOrd="2" destOrd="0" parTransId="{120B19E9-EE88-40E2-85E6-A74CFFB84D6B}" sibTransId="{DFD6D87A-C5AE-4C43-8459-03F056CA1368}"/>
    <dgm:cxn modelId="{04A3DD3A-89AC-4F07-B6C0-DF386E33CF8D}" type="presOf" srcId="{A74D1B15-D4DF-4DCC-B3C0-70A7E311A3BF}" destId="{718537D2-481C-4AC3-886C-3DAE2D012FFA}" srcOrd="0" destOrd="0" presId="urn:microsoft.com/office/officeart/2018/5/layout/IconLeafLabelList"/>
    <dgm:cxn modelId="{C8364640-AA4F-4818-8FB0-4107F00661B9}" type="presOf" srcId="{F40101D7-B4FA-4B3F-8A1C-8BE9E8D34E5C}" destId="{84629799-9C5A-415B-BB10-37ECEA7A2717}" srcOrd="0" destOrd="0" presId="urn:microsoft.com/office/officeart/2018/5/layout/IconLeafLabelList"/>
    <dgm:cxn modelId="{A732414E-243A-4A0E-99E1-4A2094599DAC}" type="presOf" srcId="{B48F853C-6D68-4E12-9F8D-A60E9F0DD931}" destId="{7E44DDC4-5A49-49D4-810A-3696F87401F4}" srcOrd="0" destOrd="0" presId="urn:microsoft.com/office/officeart/2018/5/layout/IconLeafLabelList"/>
    <dgm:cxn modelId="{C988A590-7D4D-4062-83E1-1EAB3682595F}" srcId="{64009724-B387-43D2-9B87-8542ADBA2873}" destId="{F40101D7-B4FA-4B3F-8A1C-8BE9E8D34E5C}" srcOrd="1" destOrd="0" parTransId="{75415B18-AB16-47F2-9DB0-2580E65C0A6C}" sibTransId="{B0F246EE-8D71-45A6-BA4F-960448EE0C77}"/>
    <dgm:cxn modelId="{25EFB196-EF63-4AEE-8CE9-9B6B47381E68}" type="presOf" srcId="{0AEA802E-37DF-4862-B7A9-17C9DC5F75FE}" destId="{64DFA6C7-45DA-4DD6-8351-6A7537C958CA}" srcOrd="0" destOrd="0" presId="urn:microsoft.com/office/officeart/2018/5/layout/IconLeafLabelList"/>
    <dgm:cxn modelId="{EF5425AB-DDF0-4007-90BC-3D062B78AE59}" srcId="{64009724-B387-43D2-9B87-8542ADBA2873}" destId="{B48F853C-6D68-4E12-9F8D-A60E9F0DD931}" srcOrd="3" destOrd="0" parTransId="{1FBA7B65-1DF2-40DD-9ABB-993930522511}" sibTransId="{437E3492-1DEA-4A8F-A887-5F306AA28F5F}"/>
    <dgm:cxn modelId="{51BA25D7-DED6-4608-9979-0CA6AD5B70F1}" srcId="{64009724-B387-43D2-9B87-8542ADBA2873}" destId="{A74D1B15-D4DF-4DCC-B3C0-70A7E311A3BF}" srcOrd="0" destOrd="0" parTransId="{12BC9AEB-2873-4F87-A3F1-8884ADC6BA30}" sibTransId="{B893A1E5-09BB-4DCD-99E8-40F6A79A28F5}"/>
    <dgm:cxn modelId="{0CFB38E5-90C0-4199-A682-DDE7C006A310}" type="presOf" srcId="{64009724-B387-43D2-9B87-8542ADBA2873}" destId="{8090584B-EE52-4CD0-91E8-26F7865962B0}" srcOrd="0" destOrd="0" presId="urn:microsoft.com/office/officeart/2018/5/layout/IconLeafLabelList"/>
    <dgm:cxn modelId="{9FB55B5C-EA0C-487A-800A-9B56B5F26525}" type="presParOf" srcId="{8090584B-EE52-4CD0-91E8-26F7865962B0}" destId="{A18447ED-3394-4E2B-AEA1-AC9F869922E3}" srcOrd="0" destOrd="0" presId="urn:microsoft.com/office/officeart/2018/5/layout/IconLeafLabelList"/>
    <dgm:cxn modelId="{131DDEE3-EB98-4EC6-B964-8FA3E8E9CABD}" type="presParOf" srcId="{A18447ED-3394-4E2B-AEA1-AC9F869922E3}" destId="{5F0219E6-FAB2-427F-A16E-1F45BF339F00}" srcOrd="0" destOrd="0" presId="urn:microsoft.com/office/officeart/2018/5/layout/IconLeafLabelList"/>
    <dgm:cxn modelId="{83DE2110-0050-4F25-A2F6-1A56BE35574D}" type="presParOf" srcId="{A18447ED-3394-4E2B-AEA1-AC9F869922E3}" destId="{F6760102-2F57-4B85-B2A8-D94C7367B3E8}" srcOrd="1" destOrd="0" presId="urn:microsoft.com/office/officeart/2018/5/layout/IconLeafLabelList"/>
    <dgm:cxn modelId="{CB3FAA34-69F3-489C-94F3-011839D7D57B}" type="presParOf" srcId="{A18447ED-3394-4E2B-AEA1-AC9F869922E3}" destId="{271CA875-3383-41D1-BCC5-6DDF055DFEBE}" srcOrd="2" destOrd="0" presId="urn:microsoft.com/office/officeart/2018/5/layout/IconLeafLabelList"/>
    <dgm:cxn modelId="{59A25529-3D51-4BA6-B1D1-EE47D538B9A0}" type="presParOf" srcId="{A18447ED-3394-4E2B-AEA1-AC9F869922E3}" destId="{718537D2-481C-4AC3-886C-3DAE2D012FFA}" srcOrd="3" destOrd="0" presId="urn:microsoft.com/office/officeart/2018/5/layout/IconLeafLabelList"/>
    <dgm:cxn modelId="{F746F266-D121-4EE8-B417-918EE95C3E5C}" type="presParOf" srcId="{8090584B-EE52-4CD0-91E8-26F7865962B0}" destId="{7BE39B46-720D-4B28-8D26-A2E8458CDF9B}" srcOrd="1" destOrd="0" presId="urn:microsoft.com/office/officeart/2018/5/layout/IconLeafLabelList"/>
    <dgm:cxn modelId="{997307A7-71C4-4041-9B5B-01961859F20C}" type="presParOf" srcId="{8090584B-EE52-4CD0-91E8-26F7865962B0}" destId="{06532C4A-CEFC-473B-BFBF-DFAF427615AC}" srcOrd="2" destOrd="0" presId="urn:microsoft.com/office/officeart/2018/5/layout/IconLeafLabelList"/>
    <dgm:cxn modelId="{778BB7E7-06EA-4CA8-8945-B473B9080257}" type="presParOf" srcId="{06532C4A-CEFC-473B-BFBF-DFAF427615AC}" destId="{CED20C39-DB32-4B1D-A79F-ED0D3D3BFC3B}" srcOrd="0" destOrd="0" presId="urn:microsoft.com/office/officeart/2018/5/layout/IconLeafLabelList"/>
    <dgm:cxn modelId="{AAD1A5C4-8497-48EA-98ED-4DFE9DADE1A3}" type="presParOf" srcId="{06532C4A-CEFC-473B-BFBF-DFAF427615AC}" destId="{CC77D35D-5E7D-4AAB-8251-D7278718F55A}" srcOrd="1" destOrd="0" presId="urn:microsoft.com/office/officeart/2018/5/layout/IconLeafLabelList"/>
    <dgm:cxn modelId="{81442CA7-DA9B-4536-BFDC-EFC28EDA1726}" type="presParOf" srcId="{06532C4A-CEFC-473B-BFBF-DFAF427615AC}" destId="{E2C79F74-A97A-49D7-9885-B0C04BB913B1}" srcOrd="2" destOrd="0" presId="urn:microsoft.com/office/officeart/2018/5/layout/IconLeafLabelList"/>
    <dgm:cxn modelId="{B100368E-1E6A-482C-9806-13AD75D0F1DD}" type="presParOf" srcId="{06532C4A-CEFC-473B-BFBF-DFAF427615AC}" destId="{84629799-9C5A-415B-BB10-37ECEA7A2717}" srcOrd="3" destOrd="0" presId="urn:microsoft.com/office/officeart/2018/5/layout/IconLeafLabelList"/>
    <dgm:cxn modelId="{00923214-E1CB-40EE-9B9C-5AB62C50B628}" type="presParOf" srcId="{8090584B-EE52-4CD0-91E8-26F7865962B0}" destId="{AD6837BB-3A81-4D1E-83EF-94323ED1AFE0}" srcOrd="3" destOrd="0" presId="urn:microsoft.com/office/officeart/2018/5/layout/IconLeafLabelList"/>
    <dgm:cxn modelId="{A78D183E-E3E2-4A4E-A1F1-C7729A2EAD6C}" type="presParOf" srcId="{8090584B-EE52-4CD0-91E8-26F7865962B0}" destId="{BB9E898F-9D6A-4287-BDFE-779E160B7C69}" srcOrd="4" destOrd="0" presId="urn:microsoft.com/office/officeart/2018/5/layout/IconLeafLabelList"/>
    <dgm:cxn modelId="{C6CAF657-376A-426C-95C9-87987790C1AE}" type="presParOf" srcId="{BB9E898F-9D6A-4287-BDFE-779E160B7C69}" destId="{FD9E7C2F-F581-476C-8A81-2BB670D17165}" srcOrd="0" destOrd="0" presId="urn:microsoft.com/office/officeart/2018/5/layout/IconLeafLabelList"/>
    <dgm:cxn modelId="{94E15189-F4CB-4DC9-B2F2-D5BEB458631C}" type="presParOf" srcId="{BB9E898F-9D6A-4287-BDFE-779E160B7C69}" destId="{FB1E1FF5-332E-4270-ADF6-480E10D12263}" srcOrd="1" destOrd="0" presId="urn:microsoft.com/office/officeart/2018/5/layout/IconLeafLabelList"/>
    <dgm:cxn modelId="{D1C1CFA3-9DAD-4FF2-BC74-1A6E3BDE80C0}" type="presParOf" srcId="{BB9E898F-9D6A-4287-BDFE-779E160B7C69}" destId="{5933FF59-E702-4E04-BA3A-86EF33AFCC39}" srcOrd="2" destOrd="0" presId="urn:microsoft.com/office/officeart/2018/5/layout/IconLeafLabelList"/>
    <dgm:cxn modelId="{46CE8A4C-6487-4B77-B8BE-BFE93A360941}" type="presParOf" srcId="{BB9E898F-9D6A-4287-BDFE-779E160B7C69}" destId="{64DFA6C7-45DA-4DD6-8351-6A7537C958CA}" srcOrd="3" destOrd="0" presId="urn:microsoft.com/office/officeart/2018/5/layout/IconLeafLabelList"/>
    <dgm:cxn modelId="{B9322BD6-CB7F-4114-B620-55DD0B4BF232}" type="presParOf" srcId="{8090584B-EE52-4CD0-91E8-26F7865962B0}" destId="{F7B422AD-15EE-4F02-9A90-515C5919B5C9}" srcOrd="5" destOrd="0" presId="urn:microsoft.com/office/officeart/2018/5/layout/IconLeafLabelList"/>
    <dgm:cxn modelId="{9791B85A-71CE-40CF-AD41-35E1C0A8B925}" type="presParOf" srcId="{8090584B-EE52-4CD0-91E8-26F7865962B0}" destId="{FE3733EE-5BB7-4249-A36A-A16B991845B2}" srcOrd="6" destOrd="0" presId="urn:microsoft.com/office/officeart/2018/5/layout/IconLeafLabelList"/>
    <dgm:cxn modelId="{561430AC-2C21-402D-8B45-B1CEC07711A2}" type="presParOf" srcId="{FE3733EE-5BB7-4249-A36A-A16B991845B2}" destId="{DC2DABCB-DD9A-49A7-99D9-9D1E7CD1BB5C}" srcOrd="0" destOrd="0" presId="urn:microsoft.com/office/officeart/2018/5/layout/IconLeafLabelList"/>
    <dgm:cxn modelId="{D07FF1D0-32B1-4D5E-8B1D-C1F3C336A9C1}" type="presParOf" srcId="{FE3733EE-5BB7-4249-A36A-A16B991845B2}" destId="{D4EB7A10-1525-490E-9DA0-D562F0DFADF0}" srcOrd="1" destOrd="0" presId="urn:microsoft.com/office/officeart/2018/5/layout/IconLeafLabelList"/>
    <dgm:cxn modelId="{D07AC4EE-9562-46B9-A3C2-C57D704E9109}" type="presParOf" srcId="{FE3733EE-5BB7-4249-A36A-A16B991845B2}" destId="{4BD1EC40-515D-4325-94B2-F34022C3C825}" srcOrd="2" destOrd="0" presId="urn:microsoft.com/office/officeart/2018/5/layout/IconLeafLabelList"/>
    <dgm:cxn modelId="{3C4F3514-F450-469D-A86F-990A96A7A03D}" type="presParOf" srcId="{FE3733EE-5BB7-4249-A36A-A16B991845B2}" destId="{7E44DDC4-5A49-49D4-810A-3696F87401F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17CCF5-DA3F-4E5F-BE7C-D8111B2BFEBA}" type="doc">
      <dgm:prSet loTypeId="urn:microsoft.com/office/officeart/2005/8/layout/list1" loCatId="list" qsTypeId="urn:microsoft.com/office/officeart/2005/8/quickstyle/simple1" qsCatId="simple" csTypeId="urn:microsoft.com/office/officeart/2005/8/colors/colorful5" csCatId="colorful" phldr="1"/>
      <dgm:spPr/>
      <dgm:t>
        <a:bodyPr rtlCol="0"/>
        <a:lstStyle/>
        <a:p>
          <a:pPr rtl="0"/>
          <a:endParaRPr lang="en-US"/>
        </a:p>
      </dgm:t>
    </dgm:pt>
    <dgm:pt modelId="{E754A2A0-41CE-428B-9DDC-DCD1FD12D16A}">
      <dgm:prSet/>
      <dgm:spPr/>
      <dgm:t>
        <a:bodyPr rtlCol="0"/>
        <a:lstStyle/>
        <a:p>
          <a:pPr rtl="0">
            <a:defRPr b="1"/>
          </a:pPr>
          <a:r>
            <a:rPr lang="en-US" dirty="0">
              <a:solidFill>
                <a:schemeClr val="tx1"/>
              </a:solidFill>
            </a:rPr>
            <a:t>PCA</a:t>
          </a:r>
          <a:endParaRPr lang="it-IT" noProof="0" dirty="0"/>
        </a:p>
      </dgm:t>
    </dgm:pt>
    <dgm:pt modelId="{BE164097-A5AA-4EA1-9E64-D7FCD4DD2A4E}" type="parTrans" cxnId="{507A74C7-FEAF-4A4C-9250-0613CBC2F127}">
      <dgm:prSet/>
      <dgm:spPr/>
      <dgm:t>
        <a:bodyPr rtlCol="0"/>
        <a:lstStyle/>
        <a:p>
          <a:pPr rtl="0"/>
          <a:endParaRPr lang="it-IT" noProof="0" dirty="0"/>
        </a:p>
      </dgm:t>
    </dgm:pt>
    <dgm:pt modelId="{02D8D4EF-9694-45C7-AF26-E20371B3C352}" type="sibTrans" cxnId="{507A74C7-FEAF-4A4C-9250-0613CBC2F127}">
      <dgm:prSet/>
      <dgm:spPr/>
      <dgm:t>
        <a:bodyPr rtlCol="0"/>
        <a:lstStyle/>
        <a:p>
          <a:pPr rtl="0"/>
          <a:endParaRPr lang="it-IT" noProof="0" dirty="0"/>
        </a:p>
      </dgm:t>
    </dgm:pt>
    <dgm:pt modelId="{C2F66EED-74C3-4F36-A1D4-8AFCBB009938}">
      <dgm:prSet/>
      <dgm:spPr/>
      <dgm:t>
        <a:bodyPr rtlCol="0"/>
        <a:lstStyle/>
        <a:p>
          <a:pPr rtl="0"/>
          <a:r>
            <a:rPr lang="it-IT" dirty="0"/>
            <a:t>In primo luogo, viene eseguita </a:t>
          </a:r>
          <a:r>
            <a:rPr lang="it-IT" b="1" dirty="0"/>
            <a:t>un'analisi in componenti principali (PCA)</a:t>
          </a:r>
          <a:r>
            <a:rPr lang="it-IT" dirty="0"/>
            <a:t> sulla matrice X derivata dalle variabili identificate, per analizzare la cinematica di tutte le sequenze.</a:t>
          </a:r>
          <a:endParaRPr lang="it-IT" noProof="0" dirty="0"/>
        </a:p>
      </dgm:t>
    </dgm:pt>
    <dgm:pt modelId="{5CF5C62A-BD1A-4922-92B6-33ECA44C1F76}" type="parTrans" cxnId="{7A243DB8-C0B8-4718-B558-CE939B8FF03E}">
      <dgm:prSet/>
      <dgm:spPr/>
      <dgm:t>
        <a:bodyPr rtlCol="0"/>
        <a:lstStyle/>
        <a:p>
          <a:pPr rtl="0"/>
          <a:endParaRPr lang="it-IT" noProof="0" dirty="0"/>
        </a:p>
      </dgm:t>
    </dgm:pt>
    <dgm:pt modelId="{F9BAA161-AAEC-4A41-B4D9-A27EAD80526E}" type="sibTrans" cxnId="{7A243DB8-C0B8-4718-B558-CE939B8FF03E}">
      <dgm:prSet/>
      <dgm:spPr/>
      <dgm:t>
        <a:bodyPr rtlCol="0"/>
        <a:lstStyle/>
        <a:p>
          <a:pPr rtl="0"/>
          <a:endParaRPr lang="it-IT" noProof="0" dirty="0"/>
        </a:p>
      </dgm:t>
    </dgm:pt>
    <dgm:pt modelId="{DCCE571A-4D30-4294-ABAF-6885F619D2D9}">
      <dgm:prSet/>
      <dgm:spPr/>
      <dgm:t>
        <a:bodyPr rtlCol="0"/>
        <a:lstStyle/>
        <a:p>
          <a:pPr rtl="0">
            <a:defRPr b="1"/>
          </a:pPr>
          <a:r>
            <a:rPr lang="it-IT" noProof="0" dirty="0"/>
            <a:t>Cluster Analysis o Analisi dei Gruppi </a:t>
          </a:r>
        </a:p>
      </dgm:t>
    </dgm:pt>
    <dgm:pt modelId="{3AD83C96-5A95-4337-BF2D-97454AF7F108}" type="parTrans" cxnId="{E70347E4-4461-4B80-8927-4CA0AEBFAAF8}">
      <dgm:prSet/>
      <dgm:spPr/>
      <dgm:t>
        <a:bodyPr rtlCol="0"/>
        <a:lstStyle/>
        <a:p>
          <a:pPr rtl="0"/>
          <a:endParaRPr lang="it-IT" noProof="0" dirty="0"/>
        </a:p>
      </dgm:t>
    </dgm:pt>
    <dgm:pt modelId="{2C1DF6EC-6090-4926-A556-3D2417B7F2AA}" type="sibTrans" cxnId="{E70347E4-4461-4B80-8927-4CA0AEBFAAF8}">
      <dgm:prSet/>
      <dgm:spPr/>
      <dgm:t>
        <a:bodyPr rtlCol="0"/>
        <a:lstStyle/>
        <a:p>
          <a:pPr rtl="0"/>
          <a:endParaRPr lang="it-IT" noProof="0" dirty="0"/>
        </a:p>
      </dgm:t>
    </dgm:pt>
    <dgm:pt modelId="{B4C55E9F-B5C0-4AD1-919B-D2D83AC9CD40}">
      <dgm:prSet/>
      <dgm:spPr/>
      <dgm:t>
        <a:bodyPr rtlCol="0"/>
        <a:lstStyle/>
        <a:p>
          <a:pPr rtl="0"/>
          <a:r>
            <a:rPr lang="it-IT" dirty="0"/>
            <a:t>Le sequenze osservate sono poi classificate in gruppi omogenei (cluster) applicando un metodo di </a:t>
          </a:r>
          <a:r>
            <a:rPr lang="it-IT" b="1" dirty="0"/>
            <a:t>Clustering</a:t>
          </a:r>
          <a:r>
            <a:rPr lang="it-IT" dirty="0"/>
            <a:t> che utilizza le componenti principali calcolate per ciascuna sequenza (come variabili caratterizzanti la sequenza).</a:t>
          </a:r>
          <a:endParaRPr lang="it-IT" noProof="0" dirty="0"/>
        </a:p>
      </dgm:t>
    </dgm:pt>
    <dgm:pt modelId="{D1B05DEA-DFE0-4560-B75F-1C2BCB67A7C6}" type="parTrans" cxnId="{B2BEE9D2-644C-400C-8E33-2C4491C5B104}">
      <dgm:prSet/>
      <dgm:spPr/>
      <dgm:t>
        <a:bodyPr rtlCol="0"/>
        <a:lstStyle/>
        <a:p>
          <a:pPr rtl="0"/>
          <a:endParaRPr lang="it-IT" noProof="0" dirty="0"/>
        </a:p>
      </dgm:t>
    </dgm:pt>
    <dgm:pt modelId="{A6301E27-5ACC-4907-A7C8-B41877235C87}" type="sibTrans" cxnId="{B2BEE9D2-644C-400C-8E33-2C4491C5B104}">
      <dgm:prSet/>
      <dgm:spPr/>
      <dgm:t>
        <a:bodyPr rtlCol="0"/>
        <a:lstStyle/>
        <a:p>
          <a:pPr rtl="0"/>
          <a:endParaRPr lang="it-IT" noProof="0" dirty="0"/>
        </a:p>
      </dgm:t>
    </dgm:pt>
    <dgm:pt modelId="{1C1B28B7-2609-4BAA-AAAB-5801EDFD334C}">
      <dgm:prSet/>
      <dgm:spPr/>
      <dgm:t>
        <a:bodyPr rtlCol="0"/>
        <a:lstStyle/>
        <a:p>
          <a:pPr rtl="0">
            <a:defRPr b="1"/>
          </a:pPr>
          <a:r>
            <a:rPr lang="it-IT" noProof="0" dirty="0" err="1"/>
            <a:t>Canonical</a:t>
          </a:r>
          <a:r>
            <a:rPr lang="it-IT" noProof="0" dirty="0"/>
            <a:t> </a:t>
          </a:r>
          <a:r>
            <a:rPr lang="it-IT" noProof="0" dirty="0" err="1"/>
            <a:t>Discriminant</a:t>
          </a:r>
          <a:r>
            <a:rPr lang="it-IT" noProof="0" dirty="0"/>
            <a:t> Analysis</a:t>
          </a:r>
        </a:p>
      </dgm:t>
    </dgm:pt>
    <dgm:pt modelId="{2BF5F791-D223-44A4-B231-6C3F4B786D08}" type="parTrans" cxnId="{05037335-2E5B-48BE-86A9-5372B1A16299}">
      <dgm:prSet/>
      <dgm:spPr/>
      <dgm:t>
        <a:bodyPr rtlCol="0"/>
        <a:lstStyle/>
        <a:p>
          <a:pPr rtl="0"/>
          <a:endParaRPr lang="it-IT" noProof="0" dirty="0"/>
        </a:p>
      </dgm:t>
    </dgm:pt>
    <dgm:pt modelId="{A432C086-9156-4D32-A06E-6E237CC66D92}" type="sibTrans" cxnId="{05037335-2E5B-48BE-86A9-5372B1A16299}">
      <dgm:prSet/>
      <dgm:spPr/>
      <dgm:t>
        <a:bodyPr rtlCol="0"/>
        <a:lstStyle/>
        <a:p>
          <a:pPr rtl="0"/>
          <a:endParaRPr lang="it-IT" noProof="0" dirty="0"/>
        </a:p>
      </dgm:t>
    </dgm:pt>
    <dgm:pt modelId="{28C188E4-A3B1-47AF-802E-B2DED21921BA}">
      <dgm:prSet/>
      <dgm:spPr/>
      <dgm:t>
        <a:bodyPr rtlCol="0"/>
        <a:lstStyle/>
        <a:p>
          <a:pPr rtl="0"/>
          <a:r>
            <a:rPr lang="it-IT" dirty="0"/>
            <a:t>Infine, </a:t>
          </a:r>
          <a:r>
            <a:rPr lang="it-IT" b="1" dirty="0"/>
            <a:t>l'analisi canonica discriminante </a:t>
          </a:r>
          <a:r>
            <a:rPr lang="it-IT" dirty="0"/>
            <a:t>viene applicata per delineare le caratteristiche e le differenze reciproche dei cluster.</a:t>
          </a:r>
          <a:endParaRPr lang="it-IT" noProof="0" dirty="0"/>
        </a:p>
      </dgm:t>
    </dgm:pt>
    <dgm:pt modelId="{C89C556F-BA69-4B68-9F7C-1121B26764B0}" type="parTrans" cxnId="{B807BF75-BC86-4A84-AB83-7B8BC68E737C}">
      <dgm:prSet/>
      <dgm:spPr/>
      <dgm:t>
        <a:bodyPr rtlCol="0"/>
        <a:lstStyle/>
        <a:p>
          <a:pPr rtl="0"/>
          <a:endParaRPr lang="it-IT" noProof="0" dirty="0"/>
        </a:p>
      </dgm:t>
    </dgm:pt>
    <dgm:pt modelId="{7BEFF1EA-4DB5-4BD3-A89B-DF0184626A1A}" type="sibTrans" cxnId="{B807BF75-BC86-4A84-AB83-7B8BC68E737C}">
      <dgm:prSet/>
      <dgm:spPr/>
      <dgm:t>
        <a:bodyPr rtlCol="0"/>
        <a:lstStyle/>
        <a:p>
          <a:pPr rtl="0"/>
          <a:endParaRPr lang="it-IT" noProof="0" dirty="0"/>
        </a:p>
      </dgm:t>
    </dgm:pt>
    <dgm:pt modelId="{68B2ADEF-F55E-42A6-A57D-C322018529EE}" type="pres">
      <dgm:prSet presAssocID="{E817CCF5-DA3F-4E5F-BE7C-D8111B2BFEBA}" presName="linear" presStyleCnt="0">
        <dgm:presLayoutVars>
          <dgm:dir/>
          <dgm:animLvl val="lvl"/>
          <dgm:resizeHandles val="exact"/>
        </dgm:presLayoutVars>
      </dgm:prSet>
      <dgm:spPr/>
    </dgm:pt>
    <dgm:pt modelId="{B7A17648-9A5C-4D1F-A74B-E5A3B8BCCE8D}" type="pres">
      <dgm:prSet presAssocID="{E754A2A0-41CE-428B-9DDC-DCD1FD12D16A}" presName="parentLin" presStyleCnt="0"/>
      <dgm:spPr/>
    </dgm:pt>
    <dgm:pt modelId="{409CEDAF-5EC3-4E66-9884-4AFF11B2B130}" type="pres">
      <dgm:prSet presAssocID="{E754A2A0-41CE-428B-9DDC-DCD1FD12D16A}" presName="parentLeftMargin" presStyleLbl="node1" presStyleIdx="0" presStyleCnt="3"/>
      <dgm:spPr/>
    </dgm:pt>
    <dgm:pt modelId="{1018375B-0F4F-4D49-A79D-9AEC7F8CE352}" type="pres">
      <dgm:prSet presAssocID="{E754A2A0-41CE-428B-9DDC-DCD1FD12D16A}" presName="parentText" presStyleLbl="node1" presStyleIdx="0" presStyleCnt="3">
        <dgm:presLayoutVars>
          <dgm:chMax val="0"/>
          <dgm:bulletEnabled val="1"/>
        </dgm:presLayoutVars>
      </dgm:prSet>
      <dgm:spPr/>
    </dgm:pt>
    <dgm:pt modelId="{D54E4B98-842E-4E98-9AA8-FBA9FEEEEC1E}" type="pres">
      <dgm:prSet presAssocID="{E754A2A0-41CE-428B-9DDC-DCD1FD12D16A}" presName="negativeSpace" presStyleCnt="0"/>
      <dgm:spPr/>
    </dgm:pt>
    <dgm:pt modelId="{28B35B58-6C1A-4DF1-A9F0-F8F3A3AC9CF1}" type="pres">
      <dgm:prSet presAssocID="{E754A2A0-41CE-428B-9DDC-DCD1FD12D16A}" presName="childText" presStyleLbl="conFgAcc1" presStyleIdx="0" presStyleCnt="3">
        <dgm:presLayoutVars>
          <dgm:bulletEnabled val="1"/>
        </dgm:presLayoutVars>
      </dgm:prSet>
      <dgm:spPr/>
    </dgm:pt>
    <dgm:pt modelId="{9E9642A9-D921-4284-91A9-910422D2EFC1}" type="pres">
      <dgm:prSet presAssocID="{02D8D4EF-9694-45C7-AF26-E20371B3C352}" presName="spaceBetweenRectangles" presStyleCnt="0"/>
      <dgm:spPr/>
    </dgm:pt>
    <dgm:pt modelId="{DE3724CD-8DCF-4920-BE43-4CF3F28FB95D}" type="pres">
      <dgm:prSet presAssocID="{DCCE571A-4D30-4294-ABAF-6885F619D2D9}" presName="parentLin" presStyleCnt="0"/>
      <dgm:spPr/>
    </dgm:pt>
    <dgm:pt modelId="{B13CD9E9-65F5-4809-A0BD-FCF673F20031}" type="pres">
      <dgm:prSet presAssocID="{DCCE571A-4D30-4294-ABAF-6885F619D2D9}" presName="parentLeftMargin" presStyleLbl="node1" presStyleIdx="0" presStyleCnt="3"/>
      <dgm:spPr/>
    </dgm:pt>
    <dgm:pt modelId="{F295530F-86B1-441A-9C8C-A28812AEC7B8}" type="pres">
      <dgm:prSet presAssocID="{DCCE571A-4D30-4294-ABAF-6885F619D2D9}" presName="parentText" presStyleLbl="node1" presStyleIdx="1" presStyleCnt="3">
        <dgm:presLayoutVars>
          <dgm:chMax val="0"/>
          <dgm:bulletEnabled val="1"/>
        </dgm:presLayoutVars>
      </dgm:prSet>
      <dgm:spPr/>
    </dgm:pt>
    <dgm:pt modelId="{36118075-FAA4-4370-A9AB-C7D084A136BB}" type="pres">
      <dgm:prSet presAssocID="{DCCE571A-4D30-4294-ABAF-6885F619D2D9}" presName="negativeSpace" presStyleCnt="0"/>
      <dgm:spPr/>
    </dgm:pt>
    <dgm:pt modelId="{638C65E9-E9CC-4633-B6E6-780078702886}" type="pres">
      <dgm:prSet presAssocID="{DCCE571A-4D30-4294-ABAF-6885F619D2D9}" presName="childText" presStyleLbl="conFgAcc1" presStyleIdx="1" presStyleCnt="3">
        <dgm:presLayoutVars>
          <dgm:bulletEnabled val="1"/>
        </dgm:presLayoutVars>
      </dgm:prSet>
      <dgm:spPr/>
    </dgm:pt>
    <dgm:pt modelId="{2C7C1BCF-B54A-4E76-8915-1F568AED0DA6}" type="pres">
      <dgm:prSet presAssocID="{2C1DF6EC-6090-4926-A556-3D2417B7F2AA}" presName="spaceBetweenRectangles" presStyleCnt="0"/>
      <dgm:spPr/>
    </dgm:pt>
    <dgm:pt modelId="{E8D8600B-DB7C-46AA-8587-C2FD0A9236BC}" type="pres">
      <dgm:prSet presAssocID="{1C1B28B7-2609-4BAA-AAAB-5801EDFD334C}" presName="parentLin" presStyleCnt="0"/>
      <dgm:spPr/>
    </dgm:pt>
    <dgm:pt modelId="{B6A224F6-0FC6-40D6-9E67-37B0554FE192}" type="pres">
      <dgm:prSet presAssocID="{1C1B28B7-2609-4BAA-AAAB-5801EDFD334C}" presName="parentLeftMargin" presStyleLbl="node1" presStyleIdx="1" presStyleCnt="3"/>
      <dgm:spPr/>
    </dgm:pt>
    <dgm:pt modelId="{2AC0163A-5DF1-4D81-88ED-507DA6A0A4DD}" type="pres">
      <dgm:prSet presAssocID="{1C1B28B7-2609-4BAA-AAAB-5801EDFD334C}" presName="parentText" presStyleLbl="node1" presStyleIdx="2" presStyleCnt="3">
        <dgm:presLayoutVars>
          <dgm:chMax val="0"/>
          <dgm:bulletEnabled val="1"/>
        </dgm:presLayoutVars>
      </dgm:prSet>
      <dgm:spPr/>
    </dgm:pt>
    <dgm:pt modelId="{C32BD59D-2A38-4758-85C5-1EA9488E4A63}" type="pres">
      <dgm:prSet presAssocID="{1C1B28B7-2609-4BAA-AAAB-5801EDFD334C}" presName="negativeSpace" presStyleCnt="0"/>
      <dgm:spPr/>
    </dgm:pt>
    <dgm:pt modelId="{07AE2104-23AA-4758-B544-FDD00C555377}" type="pres">
      <dgm:prSet presAssocID="{1C1B28B7-2609-4BAA-AAAB-5801EDFD334C}" presName="childText" presStyleLbl="conFgAcc1" presStyleIdx="2" presStyleCnt="3">
        <dgm:presLayoutVars>
          <dgm:bulletEnabled val="1"/>
        </dgm:presLayoutVars>
      </dgm:prSet>
      <dgm:spPr/>
    </dgm:pt>
  </dgm:ptLst>
  <dgm:cxnLst>
    <dgm:cxn modelId="{05037335-2E5B-48BE-86A9-5372B1A16299}" srcId="{E817CCF5-DA3F-4E5F-BE7C-D8111B2BFEBA}" destId="{1C1B28B7-2609-4BAA-AAAB-5801EDFD334C}" srcOrd="2" destOrd="0" parTransId="{2BF5F791-D223-44A4-B231-6C3F4B786D08}" sibTransId="{A432C086-9156-4D32-A06E-6E237CC66D92}"/>
    <dgm:cxn modelId="{A248695C-30DD-4B5F-85B4-74B741323CC7}" type="presOf" srcId="{DCCE571A-4D30-4294-ABAF-6885F619D2D9}" destId="{B13CD9E9-65F5-4809-A0BD-FCF673F20031}" srcOrd="0" destOrd="0" presId="urn:microsoft.com/office/officeart/2005/8/layout/list1"/>
    <dgm:cxn modelId="{F16D2B46-2A23-4F7F-9CFF-4EF06BDD4DED}" type="presOf" srcId="{1C1B28B7-2609-4BAA-AAAB-5801EDFD334C}" destId="{B6A224F6-0FC6-40D6-9E67-37B0554FE192}" srcOrd="0" destOrd="0" presId="urn:microsoft.com/office/officeart/2005/8/layout/list1"/>
    <dgm:cxn modelId="{584F5F69-8F6F-4E89-A190-E3A6BAEB0EA8}" type="presOf" srcId="{E754A2A0-41CE-428B-9DDC-DCD1FD12D16A}" destId="{409CEDAF-5EC3-4E66-9884-4AFF11B2B130}" srcOrd="0" destOrd="0" presId="urn:microsoft.com/office/officeart/2005/8/layout/list1"/>
    <dgm:cxn modelId="{CD5CBD4B-2CC3-41BE-AEBB-FAE02353DDA9}" type="presOf" srcId="{E817CCF5-DA3F-4E5F-BE7C-D8111B2BFEBA}" destId="{68B2ADEF-F55E-42A6-A57D-C322018529EE}" srcOrd="0" destOrd="0" presId="urn:microsoft.com/office/officeart/2005/8/layout/list1"/>
    <dgm:cxn modelId="{B807BF75-BC86-4A84-AB83-7B8BC68E737C}" srcId="{1C1B28B7-2609-4BAA-AAAB-5801EDFD334C}" destId="{28C188E4-A3B1-47AF-802E-B2DED21921BA}" srcOrd="0" destOrd="0" parTransId="{C89C556F-BA69-4B68-9F7C-1121B26764B0}" sibTransId="{7BEFF1EA-4DB5-4BD3-A89B-DF0184626A1A}"/>
    <dgm:cxn modelId="{B541C456-D6D5-4FEE-83F5-A39F50B74D3D}" type="presOf" srcId="{C2F66EED-74C3-4F36-A1D4-8AFCBB009938}" destId="{28B35B58-6C1A-4DF1-A9F0-F8F3A3AC9CF1}" srcOrd="0" destOrd="0" presId="urn:microsoft.com/office/officeart/2005/8/layout/list1"/>
    <dgm:cxn modelId="{F8C168A3-5584-4110-A014-656A59F7EC2C}" type="presOf" srcId="{DCCE571A-4D30-4294-ABAF-6885F619D2D9}" destId="{F295530F-86B1-441A-9C8C-A28812AEC7B8}" srcOrd="1" destOrd="0" presId="urn:microsoft.com/office/officeart/2005/8/layout/list1"/>
    <dgm:cxn modelId="{7BF365A4-557D-44FD-8EDF-BE8B80ADFD1A}" type="presOf" srcId="{28C188E4-A3B1-47AF-802E-B2DED21921BA}" destId="{07AE2104-23AA-4758-B544-FDD00C555377}" srcOrd="0" destOrd="0" presId="urn:microsoft.com/office/officeart/2005/8/layout/list1"/>
    <dgm:cxn modelId="{7A243DB8-C0B8-4718-B558-CE939B8FF03E}" srcId="{E754A2A0-41CE-428B-9DDC-DCD1FD12D16A}" destId="{C2F66EED-74C3-4F36-A1D4-8AFCBB009938}" srcOrd="0" destOrd="0" parTransId="{5CF5C62A-BD1A-4922-92B6-33ECA44C1F76}" sibTransId="{F9BAA161-AAEC-4A41-B4D9-A27EAD80526E}"/>
    <dgm:cxn modelId="{8FC214BF-1BB2-461F-A771-1BC79705DF43}" type="presOf" srcId="{1C1B28B7-2609-4BAA-AAAB-5801EDFD334C}" destId="{2AC0163A-5DF1-4D81-88ED-507DA6A0A4DD}" srcOrd="1" destOrd="0" presId="urn:microsoft.com/office/officeart/2005/8/layout/list1"/>
    <dgm:cxn modelId="{507A74C7-FEAF-4A4C-9250-0613CBC2F127}" srcId="{E817CCF5-DA3F-4E5F-BE7C-D8111B2BFEBA}" destId="{E754A2A0-41CE-428B-9DDC-DCD1FD12D16A}" srcOrd="0" destOrd="0" parTransId="{BE164097-A5AA-4EA1-9E64-D7FCD4DD2A4E}" sibTransId="{02D8D4EF-9694-45C7-AF26-E20371B3C352}"/>
    <dgm:cxn modelId="{B2BEE9D2-644C-400C-8E33-2C4491C5B104}" srcId="{DCCE571A-4D30-4294-ABAF-6885F619D2D9}" destId="{B4C55E9F-B5C0-4AD1-919B-D2D83AC9CD40}" srcOrd="0" destOrd="0" parTransId="{D1B05DEA-DFE0-4560-B75F-1C2BCB67A7C6}" sibTransId="{A6301E27-5ACC-4907-A7C8-B41877235C87}"/>
    <dgm:cxn modelId="{0FD1D3D3-C48C-4ECA-B4B8-50CF67EF618F}" type="presOf" srcId="{E754A2A0-41CE-428B-9DDC-DCD1FD12D16A}" destId="{1018375B-0F4F-4D49-A79D-9AEC7F8CE352}" srcOrd="1" destOrd="0" presId="urn:microsoft.com/office/officeart/2005/8/layout/list1"/>
    <dgm:cxn modelId="{E70347E4-4461-4B80-8927-4CA0AEBFAAF8}" srcId="{E817CCF5-DA3F-4E5F-BE7C-D8111B2BFEBA}" destId="{DCCE571A-4D30-4294-ABAF-6885F619D2D9}" srcOrd="1" destOrd="0" parTransId="{3AD83C96-5A95-4337-BF2D-97454AF7F108}" sibTransId="{2C1DF6EC-6090-4926-A556-3D2417B7F2AA}"/>
    <dgm:cxn modelId="{669792E9-2C17-4893-9CB7-8B80BD75E9A1}" type="presOf" srcId="{B4C55E9F-B5C0-4AD1-919B-D2D83AC9CD40}" destId="{638C65E9-E9CC-4633-B6E6-780078702886}" srcOrd="0" destOrd="0" presId="urn:microsoft.com/office/officeart/2005/8/layout/list1"/>
    <dgm:cxn modelId="{864EFDB4-2BED-40D9-99C5-8A75FC341ABF}" type="presParOf" srcId="{68B2ADEF-F55E-42A6-A57D-C322018529EE}" destId="{B7A17648-9A5C-4D1F-A74B-E5A3B8BCCE8D}" srcOrd="0" destOrd="0" presId="urn:microsoft.com/office/officeart/2005/8/layout/list1"/>
    <dgm:cxn modelId="{9EF22144-49FF-44AD-973E-5002A620705D}" type="presParOf" srcId="{B7A17648-9A5C-4D1F-A74B-E5A3B8BCCE8D}" destId="{409CEDAF-5EC3-4E66-9884-4AFF11B2B130}" srcOrd="0" destOrd="0" presId="urn:microsoft.com/office/officeart/2005/8/layout/list1"/>
    <dgm:cxn modelId="{DC984CFF-CDB3-4675-A350-B1EBE27ECD7E}" type="presParOf" srcId="{B7A17648-9A5C-4D1F-A74B-E5A3B8BCCE8D}" destId="{1018375B-0F4F-4D49-A79D-9AEC7F8CE352}" srcOrd="1" destOrd="0" presId="urn:microsoft.com/office/officeart/2005/8/layout/list1"/>
    <dgm:cxn modelId="{AAB2DFC9-DE90-4737-91EC-39CD48F4E415}" type="presParOf" srcId="{68B2ADEF-F55E-42A6-A57D-C322018529EE}" destId="{D54E4B98-842E-4E98-9AA8-FBA9FEEEEC1E}" srcOrd="1" destOrd="0" presId="urn:microsoft.com/office/officeart/2005/8/layout/list1"/>
    <dgm:cxn modelId="{8F692495-FBF0-4103-898C-C9CEAF2FD49F}" type="presParOf" srcId="{68B2ADEF-F55E-42A6-A57D-C322018529EE}" destId="{28B35B58-6C1A-4DF1-A9F0-F8F3A3AC9CF1}" srcOrd="2" destOrd="0" presId="urn:microsoft.com/office/officeart/2005/8/layout/list1"/>
    <dgm:cxn modelId="{177F65EC-768D-4339-BEF3-61A1C6EF89E6}" type="presParOf" srcId="{68B2ADEF-F55E-42A6-A57D-C322018529EE}" destId="{9E9642A9-D921-4284-91A9-910422D2EFC1}" srcOrd="3" destOrd="0" presId="urn:microsoft.com/office/officeart/2005/8/layout/list1"/>
    <dgm:cxn modelId="{2696A486-DCCC-4D77-9CF4-F9852E54D21C}" type="presParOf" srcId="{68B2ADEF-F55E-42A6-A57D-C322018529EE}" destId="{DE3724CD-8DCF-4920-BE43-4CF3F28FB95D}" srcOrd="4" destOrd="0" presId="urn:microsoft.com/office/officeart/2005/8/layout/list1"/>
    <dgm:cxn modelId="{7772D986-0DD8-4653-8000-12C3DE378AC7}" type="presParOf" srcId="{DE3724CD-8DCF-4920-BE43-4CF3F28FB95D}" destId="{B13CD9E9-65F5-4809-A0BD-FCF673F20031}" srcOrd="0" destOrd="0" presId="urn:microsoft.com/office/officeart/2005/8/layout/list1"/>
    <dgm:cxn modelId="{9A25A89F-E0EC-4296-AAA0-1F7A826BEDA7}" type="presParOf" srcId="{DE3724CD-8DCF-4920-BE43-4CF3F28FB95D}" destId="{F295530F-86B1-441A-9C8C-A28812AEC7B8}" srcOrd="1" destOrd="0" presId="urn:microsoft.com/office/officeart/2005/8/layout/list1"/>
    <dgm:cxn modelId="{ADE046AB-B052-427F-96D6-2BA3594A77AB}" type="presParOf" srcId="{68B2ADEF-F55E-42A6-A57D-C322018529EE}" destId="{36118075-FAA4-4370-A9AB-C7D084A136BB}" srcOrd="5" destOrd="0" presId="urn:microsoft.com/office/officeart/2005/8/layout/list1"/>
    <dgm:cxn modelId="{BF01153A-CB96-40A0-9FBC-32EF4E5D4249}" type="presParOf" srcId="{68B2ADEF-F55E-42A6-A57D-C322018529EE}" destId="{638C65E9-E9CC-4633-B6E6-780078702886}" srcOrd="6" destOrd="0" presId="urn:microsoft.com/office/officeart/2005/8/layout/list1"/>
    <dgm:cxn modelId="{CC6BCD6C-08F3-40FA-A132-4A8BD39F0A80}" type="presParOf" srcId="{68B2ADEF-F55E-42A6-A57D-C322018529EE}" destId="{2C7C1BCF-B54A-4E76-8915-1F568AED0DA6}" srcOrd="7" destOrd="0" presId="urn:microsoft.com/office/officeart/2005/8/layout/list1"/>
    <dgm:cxn modelId="{66CE76E5-5F49-4610-BEF1-DB016060DCDE}" type="presParOf" srcId="{68B2ADEF-F55E-42A6-A57D-C322018529EE}" destId="{E8D8600B-DB7C-46AA-8587-C2FD0A9236BC}" srcOrd="8" destOrd="0" presId="urn:microsoft.com/office/officeart/2005/8/layout/list1"/>
    <dgm:cxn modelId="{FA7565D4-2464-4E05-AA3C-80606D85EF7A}" type="presParOf" srcId="{E8D8600B-DB7C-46AA-8587-C2FD0A9236BC}" destId="{B6A224F6-0FC6-40D6-9E67-37B0554FE192}" srcOrd="0" destOrd="0" presId="urn:microsoft.com/office/officeart/2005/8/layout/list1"/>
    <dgm:cxn modelId="{92D99885-3D94-429B-BD1C-A59DA232F2E1}" type="presParOf" srcId="{E8D8600B-DB7C-46AA-8587-C2FD0A9236BC}" destId="{2AC0163A-5DF1-4D81-88ED-507DA6A0A4DD}" srcOrd="1" destOrd="0" presId="urn:microsoft.com/office/officeart/2005/8/layout/list1"/>
    <dgm:cxn modelId="{BC01FE89-E0FD-40DE-AC69-BA8AECA86DE1}" type="presParOf" srcId="{68B2ADEF-F55E-42A6-A57D-C322018529EE}" destId="{C32BD59D-2A38-4758-85C5-1EA9488E4A63}" srcOrd="9" destOrd="0" presId="urn:microsoft.com/office/officeart/2005/8/layout/list1"/>
    <dgm:cxn modelId="{9669FDBD-9761-41DD-99F7-77CF07322B8E}" type="presParOf" srcId="{68B2ADEF-F55E-42A6-A57D-C322018529EE}" destId="{07AE2104-23AA-4758-B544-FDD00C55537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219E6-FAB2-427F-A16E-1F45BF339F00}">
      <dsp:nvSpPr>
        <dsp:cNvPr id="0" name=""/>
        <dsp:cNvSpPr/>
      </dsp:nvSpPr>
      <dsp:spPr>
        <a:xfrm>
          <a:off x="1017807" y="491312"/>
          <a:ext cx="1266094" cy="126609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760102-2F57-4B85-B2A8-D94C7367B3E8}">
      <dsp:nvSpPr>
        <dsp:cNvPr id="0" name=""/>
        <dsp:cNvSpPr/>
      </dsp:nvSpPr>
      <dsp:spPr>
        <a:xfrm>
          <a:off x="1287631" y="761135"/>
          <a:ext cx="726447" cy="726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8537D2-481C-4AC3-886C-3DAE2D012FFA}">
      <dsp:nvSpPr>
        <dsp:cNvPr id="0" name=""/>
        <dsp:cNvSpPr/>
      </dsp:nvSpPr>
      <dsp:spPr>
        <a:xfrm>
          <a:off x="613072" y="2151763"/>
          <a:ext cx="2075564" cy="2076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it-IT" sz="1200" b="0" i="0" kern="1200" dirty="0"/>
            <a:t>Nel contesto della mobilità sostenibile le attività dei sistemi di trasporto contribuiscono in modo significativo all'inquinamento atmosferico e il loro impatto sulle emissioni inquinanti è un elemento da valutare in qualsiasi politica di miglioramento ambientale. </a:t>
          </a:r>
          <a:endParaRPr lang="en-US" sz="1200" kern="1200" dirty="0"/>
        </a:p>
      </dsp:txBody>
      <dsp:txXfrm>
        <a:off x="613072" y="2151763"/>
        <a:ext cx="2075564" cy="2076416"/>
      </dsp:txXfrm>
    </dsp:sp>
    <dsp:sp modelId="{CED20C39-DB32-4B1D-A79F-ED0D3D3BFC3B}">
      <dsp:nvSpPr>
        <dsp:cNvPr id="0" name=""/>
        <dsp:cNvSpPr/>
      </dsp:nvSpPr>
      <dsp:spPr>
        <a:xfrm>
          <a:off x="3456596" y="491312"/>
          <a:ext cx="1266094" cy="126609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77D35D-5E7D-4AAB-8251-D7278718F55A}">
      <dsp:nvSpPr>
        <dsp:cNvPr id="0" name=""/>
        <dsp:cNvSpPr/>
      </dsp:nvSpPr>
      <dsp:spPr>
        <a:xfrm>
          <a:off x="3726419" y="761135"/>
          <a:ext cx="726447" cy="726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629799-9C5A-415B-BB10-37ECEA7A2717}">
      <dsp:nvSpPr>
        <dsp:cNvPr id="0" name=""/>
        <dsp:cNvSpPr/>
      </dsp:nvSpPr>
      <dsp:spPr>
        <a:xfrm>
          <a:off x="3051861" y="2151763"/>
          <a:ext cx="2075564" cy="2076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it-IT" sz="1200" b="0" i="0" kern="1200" dirty="0"/>
            <a:t>Diversi aspetti connessi alla valutazione delle emissioni inquinanti prodotte dai veicoli sono tuttora tematiche di ricerca aperta.</a:t>
          </a:r>
        </a:p>
        <a:p>
          <a:pPr marL="0" lvl="0" indent="0" algn="ctr" defTabSz="533400">
            <a:lnSpc>
              <a:spcPct val="90000"/>
            </a:lnSpc>
            <a:spcBef>
              <a:spcPct val="0"/>
            </a:spcBef>
            <a:spcAft>
              <a:spcPct val="35000"/>
            </a:spcAft>
            <a:buNone/>
            <a:defRPr cap="all"/>
          </a:pPr>
          <a:r>
            <a:rPr lang="it-IT" sz="1200" b="0" i="0" kern="1200" dirty="0"/>
            <a:t>I risultati prodotti risultano di ausilio sia ai decisori politici che ai produttori di veicoli nello sviluppo di future strategie tecnologiche sulle emissioni. </a:t>
          </a:r>
          <a:endParaRPr lang="en-US" sz="1200" kern="1200" dirty="0"/>
        </a:p>
      </dsp:txBody>
      <dsp:txXfrm>
        <a:off x="3051861" y="2151763"/>
        <a:ext cx="2075564" cy="2076416"/>
      </dsp:txXfrm>
    </dsp:sp>
    <dsp:sp modelId="{FD9E7C2F-F581-476C-8A81-2BB670D17165}">
      <dsp:nvSpPr>
        <dsp:cNvPr id="0" name=""/>
        <dsp:cNvSpPr/>
      </dsp:nvSpPr>
      <dsp:spPr>
        <a:xfrm>
          <a:off x="5895385" y="491312"/>
          <a:ext cx="1266094" cy="126609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E1FF5-332E-4270-ADF6-480E10D12263}">
      <dsp:nvSpPr>
        <dsp:cNvPr id="0" name=""/>
        <dsp:cNvSpPr/>
      </dsp:nvSpPr>
      <dsp:spPr>
        <a:xfrm>
          <a:off x="6165208" y="761135"/>
          <a:ext cx="726447" cy="726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DFA6C7-45DA-4DD6-8351-6A7537C958CA}">
      <dsp:nvSpPr>
        <dsp:cNvPr id="0" name=""/>
        <dsp:cNvSpPr/>
      </dsp:nvSpPr>
      <dsp:spPr>
        <a:xfrm>
          <a:off x="5490649" y="2151763"/>
          <a:ext cx="2075564" cy="2076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it-IT" sz="1200" b="0" i="0" kern="1200"/>
            <a:t>Inoltre, le normative sempre più stringenti richiedono continue ottimizzazioni tecnologiche che devono essere validate in nuovi cicli o in uso reale.</a:t>
          </a:r>
          <a:endParaRPr lang="en-US" sz="1200" kern="1200"/>
        </a:p>
      </dsp:txBody>
      <dsp:txXfrm>
        <a:off x="5490649" y="2151763"/>
        <a:ext cx="2075564" cy="2076416"/>
      </dsp:txXfrm>
    </dsp:sp>
    <dsp:sp modelId="{DC2DABCB-DD9A-49A7-99D9-9D1E7CD1BB5C}">
      <dsp:nvSpPr>
        <dsp:cNvPr id="0" name=""/>
        <dsp:cNvSpPr/>
      </dsp:nvSpPr>
      <dsp:spPr>
        <a:xfrm>
          <a:off x="8334173" y="491312"/>
          <a:ext cx="1266094" cy="126609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B7A10-1525-490E-9DA0-D562F0DFADF0}">
      <dsp:nvSpPr>
        <dsp:cNvPr id="0" name=""/>
        <dsp:cNvSpPr/>
      </dsp:nvSpPr>
      <dsp:spPr>
        <a:xfrm>
          <a:off x="8603997" y="761135"/>
          <a:ext cx="726447" cy="726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44DDC4-5A49-49D4-810A-3696F87401F4}">
      <dsp:nvSpPr>
        <dsp:cNvPr id="0" name=""/>
        <dsp:cNvSpPr/>
      </dsp:nvSpPr>
      <dsp:spPr>
        <a:xfrm>
          <a:off x="7929438" y="2151763"/>
          <a:ext cx="2075564" cy="2076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it-IT" sz="1200" b="0" i="0" kern="1200" dirty="0"/>
            <a:t>L'obiettivo generale di questa presentazione è l'identificazione ed applicazione di metodologie statistiche multivariate per individuare cicli di guida rappresentativi e per caratterizzarne l'impatto ambientale in Diverse situazioni di traffico in ambito urbano ed extraurbano.</a:t>
          </a:r>
          <a:endParaRPr lang="en-US" sz="1200" kern="1200" dirty="0"/>
        </a:p>
      </dsp:txBody>
      <dsp:txXfrm>
        <a:off x="7929438" y="2151763"/>
        <a:ext cx="2075564" cy="2076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35B58-6C1A-4DF1-A9F0-F8F3A3AC9CF1}">
      <dsp:nvSpPr>
        <dsp:cNvPr id="0" name=""/>
        <dsp:cNvSpPr/>
      </dsp:nvSpPr>
      <dsp:spPr>
        <a:xfrm>
          <a:off x="0" y="496830"/>
          <a:ext cx="6900512" cy="12757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rtlCol="0" anchor="t" anchorCtr="0">
          <a:noAutofit/>
        </a:bodyPr>
        <a:lstStyle/>
        <a:p>
          <a:pPr marL="171450" lvl="1" indent="-171450" algn="l" defTabSz="800100" rtl="0">
            <a:lnSpc>
              <a:spcPct val="90000"/>
            </a:lnSpc>
            <a:spcBef>
              <a:spcPct val="0"/>
            </a:spcBef>
            <a:spcAft>
              <a:spcPct val="15000"/>
            </a:spcAft>
            <a:buChar char="•"/>
          </a:pPr>
          <a:r>
            <a:rPr lang="it-IT" sz="1800" kern="1200" dirty="0"/>
            <a:t>In primo luogo, viene eseguita </a:t>
          </a:r>
          <a:r>
            <a:rPr lang="it-IT" sz="1800" b="1" kern="1200" dirty="0"/>
            <a:t>un'analisi in componenti principali (PCA)</a:t>
          </a:r>
          <a:r>
            <a:rPr lang="it-IT" sz="1800" kern="1200" dirty="0"/>
            <a:t> sulla matrice X derivata dalle variabili identificate, per analizzare la cinematica di tutte le sequenze.</a:t>
          </a:r>
          <a:endParaRPr lang="it-IT" sz="1800" kern="1200" noProof="0" dirty="0"/>
        </a:p>
      </dsp:txBody>
      <dsp:txXfrm>
        <a:off x="0" y="496830"/>
        <a:ext cx="6900512" cy="1275750"/>
      </dsp:txXfrm>
    </dsp:sp>
    <dsp:sp modelId="{1018375B-0F4F-4D49-A79D-9AEC7F8CE352}">
      <dsp:nvSpPr>
        <dsp:cNvPr id="0" name=""/>
        <dsp:cNvSpPr/>
      </dsp:nvSpPr>
      <dsp:spPr>
        <a:xfrm>
          <a:off x="345025" y="231150"/>
          <a:ext cx="4830358"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rtlCol="0" anchor="ctr" anchorCtr="0">
          <a:noAutofit/>
        </a:bodyPr>
        <a:lstStyle/>
        <a:p>
          <a:pPr marL="0" lvl="0" indent="0" algn="l" defTabSz="800100" rtl="0">
            <a:lnSpc>
              <a:spcPct val="90000"/>
            </a:lnSpc>
            <a:spcBef>
              <a:spcPct val="0"/>
            </a:spcBef>
            <a:spcAft>
              <a:spcPct val="35000"/>
            </a:spcAft>
            <a:buNone/>
            <a:defRPr b="1"/>
          </a:pPr>
          <a:r>
            <a:rPr lang="en-US" sz="1800" kern="1200" dirty="0">
              <a:solidFill>
                <a:schemeClr val="tx1"/>
              </a:solidFill>
            </a:rPr>
            <a:t>PCA</a:t>
          </a:r>
          <a:endParaRPr lang="it-IT" sz="1800" kern="1200" noProof="0" dirty="0"/>
        </a:p>
      </dsp:txBody>
      <dsp:txXfrm>
        <a:off x="370964" y="257089"/>
        <a:ext cx="4778480" cy="479482"/>
      </dsp:txXfrm>
    </dsp:sp>
    <dsp:sp modelId="{638C65E9-E9CC-4633-B6E6-780078702886}">
      <dsp:nvSpPr>
        <dsp:cNvPr id="0" name=""/>
        <dsp:cNvSpPr/>
      </dsp:nvSpPr>
      <dsp:spPr>
        <a:xfrm>
          <a:off x="0" y="2135460"/>
          <a:ext cx="6900512" cy="15309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rtlCol="0" anchor="t" anchorCtr="0">
          <a:noAutofit/>
        </a:bodyPr>
        <a:lstStyle/>
        <a:p>
          <a:pPr marL="171450" lvl="1" indent="-171450" algn="l" defTabSz="800100" rtl="0">
            <a:lnSpc>
              <a:spcPct val="90000"/>
            </a:lnSpc>
            <a:spcBef>
              <a:spcPct val="0"/>
            </a:spcBef>
            <a:spcAft>
              <a:spcPct val="15000"/>
            </a:spcAft>
            <a:buChar char="•"/>
          </a:pPr>
          <a:r>
            <a:rPr lang="it-IT" sz="1800" kern="1200" dirty="0"/>
            <a:t>Le sequenze osservate sono poi classificate in gruppi omogenei (cluster) applicando un metodo di </a:t>
          </a:r>
          <a:r>
            <a:rPr lang="it-IT" sz="1800" b="1" kern="1200" dirty="0"/>
            <a:t>Clustering</a:t>
          </a:r>
          <a:r>
            <a:rPr lang="it-IT" sz="1800" kern="1200" dirty="0"/>
            <a:t> che utilizza le componenti principali calcolate per ciascuna sequenza (come variabili caratterizzanti la sequenza).</a:t>
          </a:r>
          <a:endParaRPr lang="it-IT" sz="1800" kern="1200" noProof="0" dirty="0"/>
        </a:p>
      </dsp:txBody>
      <dsp:txXfrm>
        <a:off x="0" y="2135460"/>
        <a:ext cx="6900512" cy="1530900"/>
      </dsp:txXfrm>
    </dsp:sp>
    <dsp:sp modelId="{F295530F-86B1-441A-9C8C-A28812AEC7B8}">
      <dsp:nvSpPr>
        <dsp:cNvPr id="0" name=""/>
        <dsp:cNvSpPr/>
      </dsp:nvSpPr>
      <dsp:spPr>
        <a:xfrm>
          <a:off x="345025" y="1869780"/>
          <a:ext cx="4830358" cy="5313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rtlCol="0" anchor="ctr" anchorCtr="0">
          <a:noAutofit/>
        </a:bodyPr>
        <a:lstStyle/>
        <a:p>
          <a:pPr marL="0" lvl="0" indent="0" algn="l" defTabSz="800100" rtl="0">
            <a:lnSpc>
              <a:spcPct val="90000"/>
            </a:lnSpc>
            <a:spcBef>
              <a:spcPct val="0"/>
            </a:spcBef>
            <a:spcAft>
              <a:spcPct val="35000"/>
            </a:spcAft>
            <a:buNone/>
            <a:defRPr b="1"/>
          </a:pPr>
          <a:r>
            <a:rPr lang="it-IT" sz="1800" kern="1200" noProof="0" dirty="0"/>
            <a:t>Cluster Analysis o Analisi dei Gruppi </a:t>
          </a:r>
        </a:p>
      </dsp:txBody>
      <dsp:txXfrm>
        <a:off x="370964" y="1895719"/>
        <a:ext cx="4778480" cy="479482"/>
      </dsp:txXfrm>
    </dsp:sp>
    <dsp:sp modelId="{07AE2104-23AA-4758-B544-FDD00C555377}">
      <dsp:nvSpPr>
        <dsp:cNvPr id="0" name=""/>
        <dsp:cNvSpPr/>
      </dsp:nvSpPr>
      <dsp:spPr>
        <a:xfrm>
          <a:off x="0" y="4029240"/>
          <a:ext cx="6900512" cy="127575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rtlCol="0" anchor="t" anchorCtr="0">
          <a:noAutofit/>
        </a:bodyPr>
        <a:lstStyle/>
        <a:p>
          <a:pPr marL="171450" lvl="1" indent="-171450" algn="l" defTabSz="800100" rtl="0">
            <a:lnSpc>
              <a:spcPct val="90000"/>
            </a:lnSpc>
            <a:spcBef>
              <a:spcPct val="0"/>
            </a:spcBef>
            <a:spcAft>
              <a:spcPct val="15000"/>
            </a:spcAft>
            <a:buChar char="•"/>
          </a:pPr>
          <a:r>
            <a:rPr lang="it-IT" sz="1800" kern="1200" dirty="0"/>
            <a:t>Infine, </a:t>
          </a:r>
          <a:r>
            <a:rPr lang="it-IT" sz="1800" b="1" kern="1200" dirty="0"/>
            <a:t>l'analisi canonica discriminante </a:t>
          </a:r>
          <a:r>
            <a:rPr lang="it-IT" sz="1800" kern="1200" dirty="0"/>
            <a:t>viene applicata per delineare le caratteristiche e le differenze reciproche dei cluster.</a:t>
          </a:r>
          <a:endParaRPr lang="it-IT" sz="1800" kern="1200" noProof="0" dirty="0"/>
        </a:p>
      </dsp:txBody>
      <dsp:txXfrm>
        <a:off x="0" y="4029240"/>
        <a:ext cx="6900512" cy="1275750"/>
      </dsp:txXfrm>
    </dsp:sp>
    <dsp:sp modelId="{2AC0163A-5DF1-4D81-88ED-507DA6A0A4DD}">
      <dsp:nvSpPr>
        <dsp:cNvPr id="0" name=""/>
        <dsp:cNvSpPr/>
      </dsp:nvSpPr>
      <dsp:spPr>
        <a:xfrm>
          <a:off x="345025" y="3763560"/>
          <a:ext cx="4830358" cy="531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rtlCol="0" anchor="ctr" anchorCtr="0">
          <a:noAutofit/>
        </a:bodyPr>
        <a:lstStyle/>
        <a:p>
          <a:pPr marL="0" lvl="0" indent="0" algn="l" defTabSz="800100" rtl="0">
            <a:lnSpc>
              <a:spcPct val="90000"/>
            </a:lnSpc>
            <a:spcBef>
              <a:spcPct val="0"/>
            </a:spcBef>
            <a:spcAft>
              <a:spcPct val="35000"/>
            </a:spcAft>
            <a:buNone/>
            <a:defRPr b="1"/>
          </a:pPr>
          <a:r>
            <a:rPr lang="it-IT" sz="1800" kern="1200" noProof="0" dirty="0" err="1"/>
            <a:t>Canonical</a:t>
          </a:r>
          <a:r>
            <a:rPr lang="it-IT" sz="1800" kern="1200" noProof="0" dirty="0"/>
            <a:t> </a:t>
          </a:r>
          <a:r>
            <a:rPr lang="it-IT" sz="1800" kern="1200" noProof="0" dirty="0" err="1"/>
            <a:t>Discriminant</a:t>
          </a:r>
          <a:r>
            <a:rPr lang="it-IT" sz="1800" kern="1200" noProof="0" dirty="0"/>
            <a:t> Analysis</a:t>
          </a:r>
        </a:p>
      </dsp:txBody>
      <dsp:txXfrm>
        <a:off x="370964" y="3789499"/>
        <a:ext cx="4778480" cy="47948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424334-F035-4B80-81C7-C5AE156CFE60}" type="datetimeFigureOut">
              <a:rPr lang="it-IT" smtClean="0"/>
              <a:t>08/07/2022</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6E36A-FEE2-4779-A3CC-55B2987C6872}" type="slidenum">
              <a:rPr lang="it-IT" smtClean="0"/>
              <a:t>‹N›</a:t>
            </a:fld>
            <a:endParaRPr lang="it-IT" dirty="0"/>
          </a:p>
        </p:txBody>
      </p:sp>
    </p:spTree>
    <p:extLst>
      <p:ext uri="{BB962C8B-B14F-4D97-AF65-F5344CB8AC3E}">
        <p14:creationId xmlns:p14="http://schemas.microsoft.com/office/powerpoint/2010/main" val="758170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40BD7-A0AA-4B5C-BF93-B394B0619685}" type="datetimeFigureOut">
              <a:rPr lang="it-IT" noProof="0" smtClean="0"/>
              <a:t>08/07/2022</a:t>
            </a:fld>
            <a:endParaRPr lang="it-IT" noProof="0"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a:r>
              <a:rPr lang="it-IT" noProof="0" dirty="0"/>
              <a:t>Secondo livello</a:t>
            </a:r>
          </a:p>
          <a:p>
            <a:pPr lvl="2"/>
            <a:r>
              <a:rPr lang="it-IT" noProof="0" dirty="0"/>
              <a:t>Terzo livello</a:t>
            </a:r>
          </a:p>
          <a:p>
            <a:pPr lvl="3"/>
            <a:r>
              <a:rPr lang="it-IT" noProof="0" dirty="0"/>
              <a:t>Quarto livello</a:t>
            </a:r>
          </a:p>
          <a:p>
            <a:pPr lvl="4"/>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C6887-4554-44F7-A3B2-A5C5FA9EA38E}" type="slidenum">
              <a:rPr lang="it-IT" noProof="0" smtClean="0"/>
              <a:t>‹N›</a:t>
            </a:fld>
            <a:endParaRPr lang="it-IT" noProof="0" dirty="0"/>
          </a:p>
        </p:txBody>
      </p:sp>
    </p:spTree>
    <p:extLst>
      <p:ext uri="{BB962C8B-B14F-4D97-AF65-F5344CB8AC3E}">
        <p14:creationId xmlns:p14="http://schemas.microsoft.com/office/powerpoint/2010/main" val="10504521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t.wikipedia.org/wiki/Procedura_di_prova_per_veicoli_leggeri_armonizzata_a_livello_mondial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ewsauto.it/notizie/normativa-euro-6-inquinamento-emissioni-2018-173437/"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wsauto.it/notizie/normativa-euro-6-inquinamento-emissioni-2018-173437/"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ewsauto.it/guide/wltp-rde-nedec-omologazione-euro6-significato-2019-17920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noProof="0" dirty="0"/>
          </a:p>
        </p:txBody>
      </p:sp>
      <p:sp>
        <p:nvSpPr>
          <p:cNvPr id="4" name="Segnaposto numero diapositiva 3"/>
          <p:cNvSpPr>
            <a:spLocks noGrp="1"/>
          </p:cNvSpPr>
          <p:nvPr>
            <p:ph type="sldNum" sz="quarter" idx="10"/>
          </p:nvPr>
        </p:nvSpPr>
        <p:spPr/>
        <p:txBody>
          <a:bodyPr/>
          <a:lstStyle/>
          <a:p>
            <a:fld id="{1E6C6887-4554-44F7-A3B2-A5C5FA9EA38E}" type="slidenum">
              <a:rPr lang="it-IT" smtClean="0"/>
              <a:t>1</a:t>
            </a:fld>
            <a:endParaRPr lang="it-IT"/>
          </a:p>
        </p:txBody>
      </p:sp>
    </p:spTree>
    <p:extLst>
      <p:ext uri="{BB962C8B-B14F-4D97-AF65-F5344CB8AC3E}">
        <p14:creationId xmlns:p14="http://schemas.microsoft.com/office/powerpoint/2010/main" val="205919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E6C6887-4554-44F7-A3B2-A5C5FA9EA38E}" type="slidenum">
              <a:rPr lang="it-IT" smtClean="0"/>
              <a:t>15</a:t>
            </a:fld>
            <a:endParaRPr lang="it-IT" dirty="0"/>
          </a:p>
        </p:txBody>
      </p:sp>
    </p:spTree>
    <p:extLst>
      <p:ext uri="{BB962C8B-B14F-4D97-AF65-F5344CB8AC3E}">
        <p14:creationId xmlns:p14="http://schemas.microsoft.com/office/powerpoint/2010/main" val="307513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16</a:t>
            </a:fld>
            <a:endParaRPr lang="it-IT" noProof="0" dirty="0"/>
          </a:p>
        </p:txBody>
      </p:sp>
    </p:spTree>
    <p:extLst>
      <p:ext uri="{BB962C8B-B14F-4D97-AF65-F5344CB8AC3E}">
        <p14:creationId xmlns:p14="http://schemas.microsoft.com/office/powerpoint/2010/main" val="1211273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Sul secondo asse, invece, emergono le poche sequenze con una velocità media molto elevata (v80, v100), tipica di strada non congestionata</a:t>
            </a:r>
          </a:p>
          <a:p>
            <a:endParaRPr lang="it-IT" dirty="0"/>
          </a:p>
          <a:p>
            <a:r>
              <a:rPr lang="it-IT" dirty="0"/>
              <a:t>Inoltre anche il tipo di alimentazione non presenta alcun tipo di influenza sulla dinamica del veicolo. Infatti le sequenze, colorata per tipologia di carburante (Benzina in colore blu, Diesel in colore verde), non presenta tendenze specifiche.</a:t>
            </a:r>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17</a:t>
            </a:fld>
            <a:endParaRPr lang="it-IT" noProof="0" dirty="0"/>
          </a:p>
        </p:txBody>
      </p:sp>
    </p:spTree>
    <p:extLst>
      <p:ext uri="{BB962C8B-B14F-4D97-AF65-F5344CB8AC3E}">
        <p14:creationId xmlns:p14="http://schemas.microsoft.com/office/powerpoint/2010/main" val="327201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000000"/>
                </a:solidFill>
                <a:effectLst/>
                <a:latin typeface="Helvetica" panose="020B0604020202020204" pitchFamily="34" charset="0"/>
              </a:rPr>
              <a:t>Per un insieme di osservazioni che contiene una o più variabili quantitative e una variabile di classificazione che definisce i gruppi di osservazioni, il processo Analisi discriminante sviluppa un criterio discriminante per classificare ogni osservazione in uno dei gruppi</a:t>
            </a:r>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19</a:t>
            </a:fld>
            <a:endParaRPr lang="it-IT" noProof="0" dirty="0"/>
          </a:p>
        </p:txBody>
      </p:sp>
    </p:spTree>
    <p:extLst>
      <p:ext uri="{BB962C8B-B14F-4D97-AF65-F5344CB8AC3E}">
        <p14:creationId xmlns:p14="http://schemas.microsoft.com/office/powerpoint/2010/main" val="1508292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valori sono correlati a variabili che differenziano i cicli del cluster in termini di velocità e distanza percorsa su Can1 e tempo di inattività su Can3.La sequenza Can 1 è correlata con variabili che differenziano le sequenze del cluster da lenta a veloce e di lunga durata,</a:t>
            </a:r>
          </a:p>
          <a:p>
            <a:endParaRPr lang="it-IT" dirty="0"/>
          </a:p>
          <a:p>
            <a:r>
              <a:rPr lang="it-IT" dirty="0"/>
              <a:t>le sequenze rappresentative di ciascun cluster (1, 2 e 3) vengono calcolate adattando una distribuzione normale multidimensionale all'insieme dei cicli di guida, stimandone la funzione di densità e infine mantenendo la moda di ciascun gruppo che ha il valore massimo della funzione di densità</a:t>
            </a:r>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20</a:t>
            </a:fld>
            <a:endParaRPr lang="it-IT" noProof="0" dirty="0"/>
          </a:p>
        </p:txBody>
      </p:sp>
    </p:spTree>
    <p:extLst>
      <p:ext uri="{BB962C8B-B14F-4D97-AF65-F5344CB8AC3E}">
        <p14:creationId xmlns:p14="http://schemas.microsoft.com/office/powerpoint/2010/main" val="307597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valori sono correlati con variabili che differenziano i cicli del cluster in termini di velocità e distanza percorsa su Can3 e tempo di inattività su Can 1.</a:t>
            </a:r>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21</a:t>
            </a:fld>
            <a:endParaRPr lang="it-IT" noProof="0" dirty="0"/>
          </a:p>
        </p:txBody>
      </p:sp>
    </p:spTree>
    <p:extLst>
      <p:ext uri="{BB962C8B-B14F-4D97-AF65-F5344CB8AC3E}">
        <p14:creationId xmlns:p14="http://schemas.microsoft.com/office/powerpoint/2010/main" val="369165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S PGothic" panose="020B0600070205080204" pitchFamily="34" charset="-128"/>
                <a:cs typeface="ＭＳ Ｐゴシック" charset="0"/>
              </a:rPr>
              <a:t>I valori sono correlati con variabili che differenziano i cicli del cluster in termini di tempo al minimo (</a:t>
            </a:r>
            <a:r>
              <a:rPr lang="it-IT" sz="1200" kern="1200" dirty="0" err="1">
                <a:solidFill>
                  <a:schemeClr val="tx1"/>
                </a:solidFill>
                <a:effectLst/>
                <a:latin typeface="+mn-lt"/>
                <a:ea typeface="MS PGothic" panose="020B0600070205080204" pitchFamily="34" charset="-128"/>
                <a:cs typeface="ＭＳ Ｐゴシック" charset="0"/>
              </a:rPr>
              <a:t>Tral</a:t>
            </a:r>
            <a:r>
              <a:rPr lang="it-IT" sz="1200" kern="1200" dirty="0">
                <a:solidFill>
                  <a:schemeClr val="tx1"/>
                </a:solidFill>
                <a:effectLst/>
                <a:latin typeface="+mn-lt"/>
                <a:ea typeface="MS PGothic" panose="020B0600070205080204" pitchFamily="34" charset="-128"/>
                <a:cs typeface="ＭＳ Ｐゴシック" charset="0"/>
              </a:rPr>
              <a:t>) su Can1 e velocità e distanza su Can2.</a:t>
            </a:r>
          </a:p>
          <a:p>
            <a:r>
              <a:rPr lang="it-IT" sz="1200" kern="1200" dirty="0">
                <a:solidFill>
                  <a:schemeClr val="tx1"/>
                </a:solidFill>
                <a:effectLst/>
                <a:latin typeface="+mn-lt"/>
                <a:ea typeface="MS PGothic" panose="020B0600070205080204" pitchFamily="34" charset="-128"/>
                <a:cs typeface="ＭＳ Ｐゴシック" charset="0"/>
              </a:rPr>
              <a:t>Il profilo di velocità della figura è costruito aggiungendo in sequenza la DC più rappresentativa per ciascun cluster.</a:t>
            </a:r>
          </a:p>
          <a:p>
            <a:r>
              <a:rPr lang="it-IT" sz="1200" kern="1200" dirty="0">
                <a:solidFill>
                  <a:schemeClr val="tx1"/>
                </a:solidFill>
                <a:effectLst/>
                <a:latin typeface="+mn-lt"/>
                <a:ea typeface="MS PGothic" panose="020B0600070205080204" pitchFamily="34" charset="-128"/>
                <a:cs typeface="ＭＳ Ｐゴシック" charset="0"/>
              </a:rPr>
              <a:t>La CO2 aumenta come velocità media da 1 a 3, invece la CO ha un valore alto sul cluster 1 per l'effetto di </a:t>
            </a:r>
            <a:r>
              <a:rPr lang="it-IT" sz="1200" kern="1200" dirty="0" err="1">
                <a:solidFill>
                  <a:schemeClr val="tx1"/>
                </a:solidFill>
                <a:effectLst/>
                <a:latin typeface="+mn-lt"/>
                <a:ea typeface="MS PGothic" panose="020B0600070205080204" pitchFamily="34" charset="-128"/>
                <a:cs typeface="ＭＳ Ｐゴシック" charset="0"/>
              </a:rPr>
              <a:t>Tral</a:t>
            </a:r>
            <a:r>
              <a:rPr lang="it-IT" sz="1200" kern="1200" dirty="0">
                <a:solidFill>
                  <a:schemeClr val="tx1"/>
                </a:solidFill>
                <a:effectLst/>
                <a:latin typeface="+mn-lt"/>
                <a:ea typeface="MS PGothic" panose="020B0600070205080204" pitchFamily="34" charset="-128"/>
                <a:cs typeface="ＭＳ Ｐゴシック" charset="0"/>
              </a:rPr>
              <a:t>. NOx è più alto nel cluster 2 dove c'è l'effetto della variabile distanza.</a:t>
            </a:r>
          </a:p>
          <a:p>
            <a:r>
              <a:rPr lang="en-US" sz="1800" b="1" i="0" u="none" strike="noStrike" baseline="0" dirty="0" err="1">
                <a:solidFill>
                  <a:srgbClr val="000000"/>
                </a:solidFill>
                <a:latin typeface="Times New Roman" panose="02020603050405020304" pitchFamily="18" charset="0"/>
              </a:rPr>
              <a:t>Percoso</a:t>
            </a:r>
            <a:r>
              <a:rPr lang="en-US" sz="1800" b="1" i="0" u="none" strike="noStrike" baseline="0" dirty="0">
                <a:solidFill>
                  <a:srgbClr val="000000"/>
                </a:solidFill>
                <a:latin typeface="Times New Roman" panose="02020603050405020304" pitchFamily="18" charset="0"/>
              </a:rPr>
              <a:t> </a:t>
            </a:r>
            <a:r>
              <a:rPr lang="en-US" sz="1800" b="1" i="0" u="none" strike="noStrike" baseline="0" dirty="0" err="1">
                <a:solidFill>
                  <a:srgbClr val="000000"/>
                </a:solidFill>
                <a:latin typeface="Times New Roman" panose="02020603050405020304" pitchFamily="18" charset="0"/>
              </a:rPr>
              <a:t>pianeggiante</a:t>
            </a:r>
            <a:r>
              <a:rPr lang="en-US" sz="1800" b="1" i="0" u="none" strike="noStrike" baseline="0" dirty="0">
                <a:solidFill>
                  <a:srgbClr val="000000"/>
                </a:solidFill>
                <a:latin typeface="Times New Roman" panose="02020603050405020304" pitchFamily="18" charset="0"/>
              </a:rPr>
              <a:t> con </a:t>
            </a:r>
            <a:r>
              <a:rPr lang="en-US" sz="1800" b="1" i="0" u="none" strike="noStrike" baseline="0" dirty="0" err="1">
                <a:solidFill>
                  <a:srgbClr val="000000"/>
                </a:solidFill>
                <a:latin typeface="Times New Roman" panose="02020603050405020304" pitchFamily="18" charset="0"/>
              </a:rPr>
              <a:t>velocita</a:t>
            </a:r>
            <a:r>
              <a:rPr lang="en-US" sz="1800" b="1" i="0" u="none" strike="noStrike" baseline="0" dirty="0">
                <a:solidFill>
                  <a:srgbClr val="000000"/>
                </a:solidFill>
                <a:latin typeface="Times New Roman" panose="02020603050405020304" pitchFamily="18" charset="0"/>
              </a:rPr>
              <a:t> media di circa 22 km/h ed </a:t>
            </a:r>
            <a:r>
              <a:rPr lang="en-US" sz="1800" b="1" i="0" u="none" strike="noStrike" baseline="0" dirty="0" err="1">
                <a:solidFill>
                  <a:srgbClr val="000000"/>
                </a:solidFill>
                <a:latin typeface="Times New Roman" panose="02020603050405020304" pitchFamily="18" charset="0"/>
              </a:rPr>
              <a:t>una</a:t>
            </a:r>
            <a:r>
              <a:rPr lang="en-US" sz="1800" b="1" i="0" u="none" strike="noStrike" baseline="0" dirty="0">
                <a:solidFill>
                  <a:srgbClr val="000000"/>
                </a:solidFill>
                <a:latin typeface="Times New Roman" panose="02020603050405020304" pitchFamily="18" charset="0"/>
              </a:rPr>
              <a:t> </a:t>
            </a:r>
            <a:r>
              <a:rPr lang="en-US" sz="1800" b="1" i="0" u="none" strike="noStrike" baseline="0" dirty="0" err="1">
                <a:solidFill>
                  <a:srgbClr val="000000"/>
                </a:solidFill>
                <a:latin typeface="Times New Roman" panose="02020603050405020304" pitchFamily="18" charset="0"/>
              </a:rPr>
              <a:t>distanza</a:t>
            </a:r>
            <a:r>
              <a:rPr lang="en-US" sz="1800" b="1" i="0" u="none" strike="noStrike" baseline="0" dirty="0">
                <a:solidFill>
                  <a:srgbClr val="000000"/>
                </a:solidFill>
                <a:latin typeface="Times New Roman" panose="02020603050405020304" pitchFamily="18" charset="0"/>
              </a:rPr>
              <a:t> </a:t>
            </a:r>
            <a:r>
              <a:rPr lang="en-US" sz="1800" b="1" i="0" u="none" strike="noStrike" baseline="0" dirty="0" err="1">
                <a:solidFill>
                  <a:srgbClr val="000000"/>
                </a:solidFill>
                <a:latin typeface="Times New Roman" panose="02020603050405020304" pitchFamily="18" charset="0"/>
              </a:rPr>
              <a:t>percorsa</a:t>
            </a:r>
            <a:r>
              <a:rPr lang="en-US" sz="1800" b="1" i="0" u="none" strike="noStrike" baseline="0" dirty="0">
                <a:solidFill>
                  <a:srgbClr val="000000"/>
                </a:solidFill>
                <a:latin typeface="Times New Roman" panose="02020603050405020304" pitchFamily="18" charset="0"/>
              </a:rPr>
              <a:t> di circa 5460 </a:t>
            </a:r>
            <a:r>
              <a:rPr lang="en-US" sz="1800" b="1" i="0" u="none" strike="noStrike" baseline="0" dirty="0" err="1">
                <a:solidFill>
                  <a:srgbClr val="000000"/>
                </a:solidFill>
                <a:latin typeface="Times New Roman" panose="02020603050405020304" pitchFamily="18" charset="0"/>
              </a:rPr>
              <a:t>metri</a:t>
            </a:r>
            <a:r>
              <a:rPr lang="en-US" sz="1800" b="1" i="0" u="none" strike="noStrike" baseline="0" dirty="0">
                <a:solidFill>
                  <a:srgbClr val="000000"/>
                </a:solidFill>
                <a:latin typeface="Times New Roman" panose="02020603050405020304" pitchFamily="18" charset="0"/>
              </a:rPr>
              <a:t>  850 seconds. </a:t>
            </a:r>
            <a:endParaRPr lang="en-US" sz="1200" b="1" kern="1200" baseline="0" dirty="0">
              <a:solidFill>
                <a:schemeClr val="tx1"/>
              </a:solidFill>
              <a:effectLst/>
              <a:latin typeface="+mn-lt"/>
              <a:ea typeface="MS PGothic"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dirty="0">
              <a:solidFill>
                <a:schemeClr val="tx1"/>
              </a:solidFill>
              <a:effectLst/>
              <a:latin typeface="+mn-lt"/>
              <a:ea typeface="MS PGothic" panose="020B0600070205080204"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dirty="0">
                <a:solidFill>
                  <a:schemeClr val="tx1"/>
                </a:solidFill>
                <a:effectLst/>
                <a:latin typeface="+mn-lt"/>
                <a:ea typeface="MS PGothic" panose="020B0600070205080204" pitchFamily="34" charset="-128"/>
                <a:cs typeface="ＭＳ Ｐゴシック" charset="0"/>
              </a:rPr>
              <a:t>Sono calcolati adattando una distribuzione normale multidimensionale all'insieme dei cicli di guida, stimandone la funzione di densità e infine prendendo di ciascun cluster il valore massimo della funzione di densità</a:t>
            </a:r>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24</a:t>
            </a:fld>
            <a:endParaRPr lang="it-IT" noProof="0" dirty="0"/>
          </a:p>
        </p:txBody>
      </p:sp>
    </p:spTree>
    <p:extLst>
      <p:ext uri="{BB962C8B-B14F-4D97-AF65-F5344CB8AC3E}">
        <p14:creationId xmlns:p14="http://schemas.microsoft.com/office/powerpoint/2010/main" val="2948122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valori sono correlati con variabili che differenziano i cicli del cluster in termini di tempo di inattività (</a:t>
            </a:r>
            <a:r>
              <a:rPr lang="it-IT" dirty="0" err="1"/>
              <a:t>Tral</a:t>
            </a:r>
            <a:r>
              <a:rPr lang="it-IT" dirty="0"/>
              <a:t>) su Can1 e velocità e distanza su Can2.</a:t>
            </a:r>
          </a:p>
          <a:p>
            <a:r>
              <a:rPr lang="it-IT" dirty="0"/>
              <a:t>La CO2 diminuisce da 1 a 3, non solo per effetto della velocità media e della </a:t>
            </a:r>
            <a:r>
              <a:rPr lang="it-IT" dirty="0" err="1"/>
              <a:t>tral</a:t>
            </a:r>
            <a:r>
              <a:rPr lang="it-IT" dirty="0"/>
              <a:t>, ma anche per altri fattori come l'accelerazione e l'effetto pendenza. Infatti il cluster 3 non è il più lento ma ha il valore medio di CO2 più basso. Anche NOx diminuisce per effetto della variabile distanza.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err="1">
                <a:solidFill>
                  <a:srgbClr val="000000"/>
                </a:solidFill>
                <a:latin typeface="Times New Roman" panose="02020603050405020304" pitchFamily="18" charset="0"/>
              </a:rPr>
              <a:t>Percoso</a:t>
            </a:r>
            <a:r>
              <a:rPr lang="en-US" sz="1200" b="1" i="0" u="none" strike="noStrike" baseline="0" dirty="0">
                <a:solidFill>
                  <a:srgbClr val="000000"/>
                </a:solidFill>
                <a:latin typeface="Times New Roman" panose="02020603050405020304" pitchFamily="18" charset="0"/>
              </a:rPr>
              <a:t> </a:t>
            </a:r>
            <a:r>
              <a:rPr lang="en-US" sz="1200" b="1" i="0" u="none" strike="noStrike" baseline="0" dirty="0" err="1">
                <a:solidFill>
                  <a:srgbClr val="000000"/>
                </a:solidFill>
                <a:latin typeface="Times New Roman" panose="02020603050405020304" pitchFamily="18" charset="0"/>
              </a:rPr>
              <a:t>pianeggiante</a:t>
            </a:r>
            <a:r>
              <a:rPr lang="en-US" sz="1200" b="1" i="0" u="none" strike="noStrike" baseline="0" dirty="0">
                <a:solidFill>
                  <a:srgbClr val="000000"/>
                </a:solidFill>
                <a:latin typeface="Times New Roman" panose="02020603050405020304" pitchFamily="18" charset="0"/>
              </a:rPr>
              <a:t> con </a:t>
            </a:r>
            <a:r>
              <a:rPr lang="en-US" sz="1200" b="1" i="0" u="none" strike="noStrike" baseline="0" dirty="0" err="1">
                <a:solidFill>
                  <a:srgbClr val="000000"/>
                </a:solidFill>
                <a:latin typeface="Times New Roman" panose="02020603050405020304" pitchFamily="18" charset="0"/>
              </a:rPr>
              <a:t>velocita</a:t>
            </a:r>
            <a:r>
              <a:rPr lang="en-US" sz="1200" b="1" i="0" u="none" strike="noStrike" baseline="0" dirty="0">
                <a:solidFill>
                  <a:srgbClr val="000000"/>
                </a:solidFill>
                <a:latin typeface="Times New Roman" panose="02020603050405020304" pitchFamily="18" charset="0"/>
              </a:rPr>
              <a:t> media di circa 16.4 km/h ed </a:t>
            </a:r>
            <a:r>
              <a:rPr lang="en-US" sz="1200" b="1" i="0" u="none" strike="noStrike" baseline="0" dirty="0" err="1">
                <a:solidFill>
                  <a:srgbClr val="000000"/>
                </a:solidFill>
                <a:latin typeface="Times New Roman" panose="02020603050405020304" pitchFamily="18" charset="0"/>
              </a:rPr>
              <a:t>una</a:t>
            </a:r>
            <a:r>
              <a:rPr lang="en-US" sz="1200" b="1" i="0" u="none" strike="noStrike" baseline="0" dirty="0">
                <a:solidFill>
                  <a:srgbClr val="000000"/>
                </a:solidFill>
                <a:latin typeface="Times New Roman" panose="02020603050405020304" pitchFamily="18" charset="0"/>
              </a:rPr>
              <a:t> </a:t>
            </a:r>
            <a:r>
              <a:rPr lang="en-US" sz="1200" b="1" i="0" u="none" strike="noStrike" baseline="0" dirty="0" err="1">
                <a:solidFill>
                  <a:srgbClr val="000000"/>
                </a:solidFill>
                <a:latin typeface="Times New Roman" panose="02020603050405020304" pitchFamily="18" charset="0"/>
              </a:rPr>
              <a:t>distanza</a:t>
            </a:r>
            <a:r>
              <a:rPr lang="en-US" sz="1200" b="1" i="0" u="none" strike="noStrike" baseline="0" dirty="0">
                <a:solidFill>
                  <a:srgbClr val="000000"/>
                </a:solidFill>
                <a:latin typeface="Times New Roman" panose="02020603050405020304" pitchFamily="18" charset="0"/>
              </a:rPr>
              <a:t> </a:t>
            </a:r>
            <a:r>
              <a:rPr lang="en-US" sz="1200" b="1" i="0" u="none" strike="noStrike" baseline="0" dirty="0" err="1">
                <a:solidFill>
                  <a:srgbClr val="000000"/>
                </a:solidFill>
                <a:latin typeface="Times New Roman" panose="02020603050405020304" pitchFamily="18" charset="0"/>
              </a:rPr>
              <a:t>percorsa</a:t>
            </a:r>
            <a:r>
              <a:rPr lang="en-US" sz="1200" b="1" i="0" u="none" strike="noStrike" baseline="0" dirty="0">
                <a:solidFill>
                  <a:srgbClr val="000000"/>
                </a:solidFill>
                <a:latin typeface="Times New Roman" panose="02020603050405020304" pitchFamily="18" charset="0"/>
              </a:rPr>
              <a:t> di circa 2939 </a:t>
            </a:r>
            <a:r>
              <a:rPr lang="en-US" sz="1200" b="1" i="0" u="none" strike="noStrike" baseline="0" dirty="0" err="1">
                <a:solidFill>
                  <a:srgbClr val="000000"/>
                </a:solidFill>
                <a:latin typeface="Times New Roman" panose="02020603050405020304" pitchFamily="18" charset="0"/>
              </a:rPr>
              <a:t>metri</a:t>
            </a:r>
            <a:r>
              <a:rPr lang="en-US" sz="1200" b="1" i="0" u="none" strike="noStrike" baseline="0" dirty="0">
                <a:solidFill>
                  <a:srgbClr val="000000"/>
                </a:solidFill>
                <a:latin typeface="Times New Roman" panose="02020603050405020304" pitchFamily="18" charset="0"/>
              </a:rPr>
              <a:t>  643 seconds. </a:t>
            </a:r>
            <a:endParaRPr lang="en-US" sz="1000" b="1" kern="1200" baseline="0" dirty="0">
              <a:solidFill>
                <a:schemeClr val="tx1"/>
              </a:solidFill>
              <a:effectLst/>
              <a:latin typeface="+mn-lt"/>
              <a:ea typeface="MS PGothic" panose="020B0600070205080204" pitchFamily="34" charset="-128"/>
            </a:endParaRPr>
          </a:p>
          <a:p>
            <a:endParaRPr lang="it-IT" b="1"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25</a:t>
            </a:fld>
            <a:endParaRPr lang="it-IT" noProof="0" dirty="0"/>
          </a:p>
        </p:txBody>
      </p:sp>
    </p:spTree>
    <p:extLst>
      <p:ext uri="{BB962C8B-B14F-4D97-AF65-F5344CB8AC3E}">
        <p14:creationId xmlns:p14="http://schemas.microsoft.com/office/powerpoint/2010/main" val="1107167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27</a:t>
            </a:fld>
            <a:endParaRPr lang="it-IT" noProof="0" dirty="0"/>
          </a:p>
        </p:txBody>
      </p:sp>
    </p:spTree>
    <p:extLst>
      <p:ext uri="{BB962C8B-B14F-4D97-AF65-F5344CB8AC3E}">
        <p14:creationId xmlns:p14="http://schemas.microsoft.com/office/powerpoint/2010/main" val="184203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29</a:t>
            </a:fld>
            <a:endParaRPr lang="it-IT" noProof="0" dirty="0"/>
          </a:p>
        </p:txBody>
      </p:sp>
    </p:spTree>
    <p:extLst>
      <p:ext uri="{BB962C8B-B14F-4D97-AF65-F5344CB8AC3E}">
        <p14:creationId xmlns:p14="http://schemas.microsoft.com/office/powerpoint/2010/main" val="51227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2</a:t>
            </a:fld>
            <a:endParaRPr lang="it-IT" noProof="0" dirty="0"/>
          </a:p>
        </p:txBody>
      </p:sp>
    </p:spTree>
    <p:extLst>
      <p:ext uri="{BB962C8B-B14F-4D97-AF65-F5344CB8AC3E}">
        <p14:creationId xmlns:p14="http://schemas.microsoft.com/office/powerpoint/2010/main" val="2324702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Confronti fra varie realtà geografiche</a:t>
            </a:r>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30</a:t>
            </a:fld>
            <a:endParaRPr lang="it-IT" noProof="0" dirty="0"/>
          </a:p>
        </p:txBody>
      </p:sp>
    </p:spTree>
    <p:extLst>
      <p:ext uri="{BB962C8B-B14F-4D97-AF65-F5344CB8AC3E}">
        <p14:creationId xmlns:p14="http://schemas.microsoft.com/office/powerpoint/2010/main" val="131206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Area geografica</a:t>
            </a:r>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3</a:t>
            </a:fld>
            <a:endParaRPr lang="it-IT" noProof="0" dirty="0"/>
          </a:p>
        </p:txBody>
      </p:sp>
    </p:spTree>
    <p:extLst>
      <p:ext uri="{BB962C8B-B14F-4D97-AF65-F5344CB8AC3E}">
        <p14:creationId xmlns:p14="http://schemas.microsoft.com/office/powerpoint/2010/main" val="88186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Lo scandalo delle emissioni dei veicoli Volkswagen, noto ai più come “</a:t>
            </a:r>
            <a:r>
              <a:rPr lang="it-IT" dirty="0" err="1"/>
              <a:t>dieselgate</a:t>
            </a:r>
            <a:r>
              <a:rPr lang="it-IT" dirty="0"/>
              <a:t>”, è scoppiato nel settembre 2015.</a:t>
            </a:r>
          </a:p>
          <a:p>
            <a:r>
              <a:rPr lang="it-IT" b="0" i="0" dirty="0">
                <a:solidFill>
                  <a:srgbClr val="2C2F34"/>
                </a:solidFill>
                <a:effectLst/>
                <a:latin typeface="-apple-system"/>
              </a:rPr>
              <a:t>All’interno della </a:t>
            </a:r>
            <a:r>
              <a:rPr lang="it-IT" b="1" i="0" dirty="0">
                <a:solidFill>
                  <a:srgbClr val="2C2F34"/>
                </a:solidFill>
                <a:effectLst/>
                <a:latin typeface="-apple-system"/>
              </a:rPr>
              <a:t>normative antinquinamento Euro 6</a:t>
            </a:r>
            <a:r>
              <a:rPr lang="it-IT" b="0" i="0" dirty="0">
                <a:solidFill>
                  <a:srgbClr val="2C2F34"/>
                </a:solidFill>
                <a:effectLst/>
                <a:latin typeface="-apple-system"/>
              </a:rPr>
              <a:t> dal primo settembre 2018 è entrata in vigore la nuova procedura per la misurazione delle emissioni dei veicoli commerciali, nota come </a:t>
            </a:r>
            <a:r>
              <a:rPr lang="it-IT" b="1" i="0" u="none" strike="noStrike" dirty="0">
                <a:solidFill>
                  <a:srgbClr val="29ABEF"/>
                </a:solidFill>
                <a:effectLst/>
                <a:latin typeface="-apple-system"/>
                <a:hlinkClick r:id="rId3"/>
              </a:rPr>
              <a:t>WLTP</a:t>
            </a:r>
            <a:r>
              <a:rPr lang="it-IT" b="0" i="0" dirty="0">
                <a:solidFill>
                  <a:srgbClr val="2C2F34"/>
                </a:solidFill>
                <a:effectLst/>
                <a:latin typeface="-apple-system"/>
              </a:rPr>
              <a:t> (</a:t>
            </a:r>
            <a:r>
              <a:rPr lang="it-IT" b="0" i="1" dirty="0">
                <a:solidFill>
                  <a:srgbClr val="2C2F34"/>
                </a:solidFill>
                <a:effectLst/>
                <a:latin typeface="-apple-system"/>
              </a:rPr>
              <a:t>Worldwide </a:t>
            </a:r>
            <a:r>
              <a:rPr lang="it-IT" b="0" i="1" dirty="0" err="1">
                <a:solidFill>
                  <a:srgbClr val="2C2F34"/>
                </a:solidFill>
                <a:effectLst/>
                <a:latin typeface="-apple-system"/>
              </a:rPr>
              <a:t>Harmonized</a:t>
            </a:r>
            <a:r>
              <a:rPr lang="it-IT" b="0" i="1" dirty="0">
                <a:solidFill>
                  <a:srgbClr val="2C2F34"/>
                </a:solidFill>
                <a:effectLst/>
                <a:latin typeface="-apple-system"/>
              </a:rPr>
              <a:t> Light Duty </a:t>
            </a:r>
            <a:r>
              <a:rPr lang="it-IT" b="0" i="1" dirty="0" err="1">
                <a:solidFill>
                  <a:srgbClr val="2C2F34"/>
                </a:solidFill>
                <a:effectLst/>
                <a:latin typeface="-apple-system"/>
              </a:rPr>
              <a:t>Vehicle</a:t>
            </a:r>
            <a:r>
              <a:rPr lang="it-IT" b="0" i="1" dirty="0">
                <a:solidFill>
                  <a:srgbClr val="2C2F34"/>
                </a:solidFill>
                <a:effectLst/>
                <a:latin typeface="-apple-system"/>
              </a:rPr>
              <a:t> Test Procedure</a:t>
            </a:r>
            <a:r>
              <a:rPr lang="it-IT" b="0" i="0" dirty="0">
                <a:solidFill>
                  <a:srgbClr val="2C2F34"/>
                </a:solidFill>
                <a:effectLst/>
                <a:latin typeface="-apple-system"/>
              </a:rPr>
              <a:t>, Procedura di test per veicoli leggeri armonizzata a livello mondiale).</a:t>
            </a:r>
            <a:endParaRPr lang="it-IT" dirty="0"/>
          </a:p>
          <a:p>
            <a:pPr algn="l"/>
            <a:r>
              <a:rPr lang="it-IT" b="0" i="0" dirty="0">
                <a:solidFill>
                  <a:srgbClr val="2C2F34"/>
                </a:solidFill>
                <a:effectLst/>
                <a:latin typeface="-apple-system"/>
              </a:rPr>
              <a:t>Dal </a:t>
            </a:r>
            <a:r>
              <a:rPr lang="it-IT" b="1" i="0" dirty="0">
                <a:solidFill>
                  <a:srgbClr val="2C2F34"/>
                </a:solidFill>
                <a:effectLst/>
                <a:latin typeface="-apple-system"/>
              </a:rPr>
              <a:t>primo settembre 2018</a:t>
            </a:r>
            <a:r>
              <a:rPr lang="it-IT" b="0" i="0" dirty="0">
                <a:solidFill>
                  <a:srgbClr val="2C2F34"/>
                </a:solidFill>
                <a:effectLst/>
                <a:latin typeface="-apple-system"/>
              </a:rPr>
              <a:t> è in vigore la </a:t>
            </a:r>
            <a:r>
              <a:rPr lang="it-IT" b="1" i="0" u="none" strike="noStrike" dirty="0">
                <a:solidFill>
                  <a:srgbClr val="29ABEF"/>
                </a:solidFill>
                <a:effectLst/>
                <a:latin typeface="-apple-system"/>
                <a:hlinkClick r:id="rId4"/>
              </a:rPr>
              <a:t>Euro 6d-temp</a:t>
            </a:r>
            <a:r>
              <a:rPr lang="it-IT" b="0" i="0" dirty="0">
                <a:solidFill>
                  <a:srgbClr val="2C2F34"/>
                </a:solidFill>
                <a:effectLst/>
                <a:latin typeface="-apple-system"/>
              </a:rPr>
              <a:t>: al </a:t>
            </a:r>
            <a:r>
              <a:rPr lang="it-IT" b="1" i="0" dirty="0">
                <a:solidFill>
                  <a:srgbClr val="2C2F34"/>
                </a:solidFill>
                <a:effectLst/>
                <a:latin typeface="-apple-system"/>
              </a:rPr>
              <a:t>WLTP</a:t>
            </a:r>
            <a:r>
              <a:rPr lang="it-IT" b="0" i="0" dirty="0">
                <a:solidFill>
                  <a:srgbClr val="2C2F34"/>
                </a:solidFill>
                <a:effectLst/>
                <a:latin typeface="-apple-system"/>
              </a:rPr>
              <a:t> si è affiancato il </a:t>
            </a:r>
            <a:r>
              <a:rPr lang="it-IT" b="1" i="0" dirty="0">
                <a:solidFill>
                  <a:srgbClr val="2C2F34"/>
                </a:solidFill>
                <a:effectLst/>
                <a:latin typeface="-apple-system"/>
              </a:rPr>
              <a:t>test RDE</a:t>
            </a:r>
            <a:r>
              <a:rPr lang="it-IT" b="0" i="0" dirty="0">
                <a:solidFill>
                  <a:srgbClr val="2C2F34"/>
                </a:solidFill>
                <a:effectLst/>
                <a:latin typeface="-apple-system"/>
              </a:rPr>
              <a:t> (Real Drive </a:t>
            </a:r>
            <a:r>
              <a:rPr lang="it-IT" b="0" i="0" dirty="0" err="1">
                <a:solidFill>
                  <a:srgbClr val="2C2F34"/>
                </a:solidFill>
                <a:effectLst/>
                <a:latin typeface="-apple-system"/>
              </a:rPr>
              <a:t>Emission</a:t>
            </a:r>
            <a:r>
              <a:rPr lang="it-IT" b="0" i="0" dirty="0">
                <a:solidFill>
                  <a:srgbClr val="2C2F34"/>
                </a:solidFill>
                <a:effectLst/>
                <a:latin typeface="-apple-system"/>
              </a:rPr>
              <a:t>) con il quale le emissioni vengono misurate in una </a:t>
            </a:r>
            <a:r>
              <a:rPr lang="it-IT" b="1" i="0" dirty="0">
                <a:solidFill>
                  <a:srgbClr val="2C2F34"/>
                </a:solidFill>
                <a:effectLst/>
                <a:latin typeface="-apple-system"/>
              </a:rPr>
              <a:t>reale prova su strada</a:t>
            </a:r>
            <a:r>
              <a:rPr lang="it-IT" b="0" i="0" dirty="0">
                <a:solidFill>
                  <a:srgbClr val="2C2F34"/>
                </a:solidFill>
                <a:effectLst/>
                <a:latin typeface="-apple-system"/>
              </a:rPr>
              <a:t>.  </a:t>
            </a:r>
          </a:p>
          <a:p>
            <a:r>
              <a:rPr lang="it-IT" b="0" i="0" dirty="0">
                <a:solidFill>
                  <a:srgbClr val="4C5665"/>
                </a:solidFill>
                <a:effectLst/>
                <a:latin typeface="Lato" panose="020F0502020204030203" pitchFamily="34" charset="0"/>
              </a:rPr>
              <a:t>L’RDE completa  il test di laboratorio WLTP poiché serve a confermare i risultati del WLTP nella vita reale, garantendo così che le auto producano basse emissioni inquinanti, non solo in laboratorio ma anche su strada.</a:t>
            </a:r>
            <a:br>
              <a:rPr lang="it-IT" dirty="0"/>
            </a:br>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4</a:t>
            </a:fld>
            <a:endParaRPr lang="it-IT" noProof="0" dirty="0"/>
          </a:p>
        </p:txBody>
      </p:sp>
    </p:spTree>
    <p:extLst>
      <p:ext uri="{BB962C8B-B14F-4D97-AF65-F5344CB8AC3E}">
        <p14:creationId xmlns:p14="http://schemas.microsoft.com/office/powerpoint/2010/main" val="385140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b="0" i="0" u="none" strike="noStrike" baseline="0" dirty="0">
                <a:solidFill>
                  <a:srgbClr val="000000"/>
                </a:solidFill>
                <a:latin typeface="Calibri" panose="020F0502020204030204" pitchFamily="34" charset="0"/>
              </a:rPr>
              <a:t>La procedura di prova per i veicoli leggeri armonizzata a livello mondiale (WLTP). </a:t>
            </a:r>
          </a:p>
          <a:p>
            <a:r>
              <a:rPr lang="it-IT" sz="2800" dirty="0"/>
              <a:t>Accelerazioni/decelerazioni più «realistiche»</a:t>
            </a:r>
          </a:p>
          <a:p>
            <a:r>
              <a:rPr lang="it-IT" sz="2800" dirty="0"/>
              <a:t>Fasi stabilizzate 10 volte inferiori (4% del tempo vs. 40%) </a:t>
            </a:r>
          </a:p>
          <a:p>
            <a:r>
              <a:rPr lang="it-IT" sz="2800" dirty="0"/>
              <a:t>Minori fasi d’arresto (13% vs. 24% del tempo): -&gt; - 50% interventi STOP&amp;START</a:t>
            </a:r>
          </a:p>
          <a:p>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5</a:t>
            </a:fld>
            <a:endParaRPr lang="it-IT" noProof="0" dirty="0"/>
          </a:p>
        </p:txBody>
      </p:sp>
    </p:spTree>
    <p:extLst>
      <p:ext uri="{BB962C8B-B14F-4D97-AF65-F5344CB8AC3E}">
        <p14:creationId xmlns:p14="http://schemas.microsoft.com/office/powerpoint/2010/main" val="9734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2C2F34"/>
                </a:solidFill>
                <a:effectLst/>
                <a:latin typeface="-apple-system"/>
              </a:rPr>
              <a:t>l test </a:t>
            </a:r>
            <a:r>
              <a:rPr lang="it-IT" b="1" i="0" dirty="0">
                <a:solidFill>
                  <a:srgbClr val="2C2F34"/>
                </a:solidFill>
                <a:effectLst/>
                <a:latin typeface="-apple-system"/>
              </a:rPr>
              <a:t>RDE</a:t>
            </a:r>
            <a:r>
              <a:rPr lang="it-IT" b="0" i="0" dirty="0">
                <a:solidFill>
                  <a:srgbClr val="2C2F34"/>
                </a:solidFill>
                <a:effectLst/>
                <a:latin typeface="-apple-system"/>
              </a:rPr>
              <a:t>, Real </a:t>
            </a:r>
            <a:r>
              <a:rPr lang="it-IT" b="0" i="0" dirty="0" err="1">
                <a:solidFill>
                  <a:srgbClr val="2C2F34"/>
                </a:solidFill>
                <a:effectLst/>
                <a:latin typeface="-apple-system"/>
              </a:rPr>
              <a:t>Driving</a:t>
            </a:r>
            <a:r>
              <a:rPr lang="it-IT" b="0" i="0" dirty="0">
                <a:solidFill>
                  <a:srgbClr val="2C2F34"/>
                </a:solidFill>
                <a:effectLst/>
                <a:latin typeface="-apple-system"/>
              </a:rPr>
              <a:t> </a:t>
            </a:r>
            <a:r>
              <a:rPr lang="it-IT" b="0" i="0" dirty="0" err="1">
                <a:solidFill>
                  <a:srgbClr val="2C2F34"/>
                </a:solidFill>
                <a:effectLst/>
                <a:latin typeface="-apple-system"/>
              </a:rPr>
              <a:t>Emission</a:t>
            </a:r>
            <a:r>
              <a:rPr lang="it-IT" b="0" i="0" dirty="0">
                <a:solidFill>
                  <a:srgbClr val="2C2F34"/>
                </a:solidFill>
                <a:effectLst/>
                <a:latin typeface="-apple-system"/>
              </a:rPr>
              <a:t>, è una prova introdotta dalla norma </a:t>
            </a:r>
            <a:r>
              <a:rPr lang="it-IT" b="1" i="0" u="none" strike="noStrike" dirty="0">
                <a:solidFill>
                  <a:srgbClr val="29ABEF"/>
                </a:solidFill>
                <a:effectLst/>
                <a:latin typeface="-apple-system"/>
                <a:hlinkClick r:id="rId3"/>
              </a:rPr>
              <a:t>Euro 6d-temp</a:t>
            </a:r>
            <a:r>
              <a:rPr lang="it-IT" b="0" i="0" dirty="0">
                <a:solidFill>
                  <a:srgbClr val="2C2F34"/>
                </a:solidFill>
                <a:effectLst/>
                <a:latin typeface="-apple-system"/>
              </a:rPr>
              <a:t> e affianca obbligatoriamente i cicli </a:t>
            </a:r>
            <a:r>
              <a:rPr lang="it-IT" b="1" i="0" u="none" strike="noStrike" dirty="0">
                <a:solidFill>
                  <a:srgbClr val="29ABEF"/>
                </a:solidFill>
                <a:effectLst/>
                <a:latin typeface="-apple-system"/>
                <a:hlinkClick r:id="rId4"/>
              </a:rPr>
              <a:t>WLTP </a:t>
            </a:r>
            <a:r>
              <a:rPr lang="it-IT" b="0" i="0" dirty="0">
                <a:solidFill>
                  <a:srgbClr val="2C2F34"/>
                </a:solidFill>
                <a:effectLst/>
                <a:latin typeface="-apple-system"/>
              </a:rPr>
              <a:t>(da Settembre 2018) per rilevare i consumi effettivi delle auto più vicini alla realtà.</a:t>
            </a:r>
            <a:br>
              <a:rPr lang="it-IT" dirty="0"/>
            </a:br>
            <a:r>
              <a:rPr lang="it-IT" b="0" i="0" dirty="0">
                <a:solidFill>
                  <a:srgbClr val="4C5665"/>
                </a:solidFill>
                <a:effectLst/>
                <a:latin typeface="Lato" panose="020F0502020204030203" pitchFamily="34" charset="0"/>
              </a:rPr>
              <a:t>L’RDE completa  il test di laboratorio WLTP poiché serve a confermare i risultati del WLTP nella vita reale, garantendo così che le auto producano basse emissioni inquinanti, non solo in laboratorio ma anche su strada.</a:t>
            </a:r>
            <a:endParaRPr lang="it-IT" dirty="0"/>
          </a:p>
          <a:p>
            <a:r>
              <a:rPr lang="it-IT" b="0" i="0" dirty="0">
                <a:solidFill>
                  <a:srgbClr val="2C2F34"/>
                </a:solidFill>
                <a:effectLst/>
                <a:latin typeface="-apple-system"/>
              </a:rPr>
              <a:t>Esso consiste in un test su strada per la valutazione delle </a:t>
            </a:r>
            <a:r>
              <a:rPr lang="it-IT" b="1" i="0" dirty="0">
                <a:solidFill>
                  <a:srgbClr val="2C2F34"/>
                </a:solidFill>
                <a:effectLst/>
                <a:latin typeface="-apple-system"/>
              </a:rPr>
              <a:t>reali emissioni</a:t>
            </a:r>
            <a:r>
              <a:rPr lang="it-IT" b="0" i="0" dirty="0">
                <a:solidFill>
                  <a:srgbClr val="2C2F34"/>
                </a:solidFill>
                <a:effectLst/>
                <a:latin typeface="-apple-system"/>
              </a:rPr>
              <a:t> di </a:t>
            </a:r>
            <a:r>
              <a:rPr lang="it-IT" b="1" i="0" dirty="0">
                <a:solidFill>
                  <a:srgbClr val="2C2F34"/>
                </a:solidFill>
                <a:effectLst/>
                <a:latin typeface="-apple-system"/>
              </a:rPr>
              <a:t>NOx e particelle sottili.</a:t>
            </a:r>
          </a:p>
          <a:p>
            <a:endParaRPr lang="it-IT" b="1" i="0" dirty="0">
              <a:solidFill>
                <a:srgbClr val="2C2F34"/>
              </a:solidFill>
              <a:effectLst/>
              <a:latin typeface="-apple-system"/>
            </a:endParaRPr>
          </a:p>
          <a:p>
            <a:r>
              <a:rPr lang="it-IT" b="1" i="0" dirty="0">
                <a:solidFill>
                  <a:srgbClr val="000000"/>
                </a:solidFill>
                <a:effectLst/>
                <a:latin typeface="Arial" panose="020B0604020202020204" pitchFamily="34" charset="0"/>
              </a:rPr>
              <a:t>RDE</a:t>
            </a:r>
            <a:r>
              <a:rPr lang="it-IT" b="0" i="0" dirty="0">
                <a:solidFill>
                  <a:srgbClr val="000000"/>
                </a:solidFill>
                <a:effectLst/>
                <a:latin typeface="Arial" panose="020B0604020202020204" pitchFamily="34" charset="0"/>
              </a:rPr>
              <a:t> dura circa 1,5-2 ore su un percorso di circa 80 km con tratti di percorsi urbani, rurali e autostradali.</a:t>
            </a:r>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6</a:t>
            </a:fld>
            <a:endParaRPr lang="it-IT" noProof="0" dirty="0"/>
          </a:p>
        </p:txBody>
      </p:sp>
    </p:spTree>
    <p:extLst>
      <p:ext uri="{BB962C8B-B14F-4D97-AF65-F5344CB8AC3E}">
        <p14:creationId xmlns:p14="http://schemas.microsoft.com/office/powerpoint/2010/main" val="120168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Anche per caratterizzare la diversità del parco circolante</a:t>
            </a:r>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7</a:t>
            </a:fld>
            <a:endParaRPr lang="it-IT" noProof="0" dirty="0"/>
          </a:p>
        </p:txBody>
      </p:sp>
    </p:spTree>
    <p:extLst>
      <p:ext uri="{BB962C8B-B14F-4D97-AF65-F5344CB8AC3E}">
        <p14:creationId xmlns:p14="http://schemas.microsoft.com/office/powerpoint/2010/main" val="135552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8</a:t>
            </a:fld>
            <a:endParaRPr lang="it-IT" noProof="0" dirty="0"/>
          </a:p>
        </p:txBody>
      </p:sp>
    </p:spTree>
    <p:extLst>
      <p:ext uri="{BB962C8B-B14F-4D97-AF65-F5344CB8AC3E}">
        <p14:creationId xmlns:p14="http://schemas.microsoft.com/office/powerpoint/2010/main" val="377245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DS1-DS3 che descrive la strada in discesa</a:t>
            </a:r>
          </a:p>
          <a:p>
            <a:r>
              <a:rPr lang="it-IT" dirty="0"/>
              <a:t>DS4-DS6 strada in salita</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Di conseguenza, le osservazioni (sequenze) devono essere analizzate utilizzando metodi statistici multivariati</a:t>
            </a:r>
          </a:p>
          <a:p>
            <a:endParaRPr lang="it-IT" dirty="0"/>
          </a:p>
        </p:txBody>
      </p:sp>
      <p:sp>
        <p:nvSpPr>
          <p:cNvPr id="4" name="Segnaposto numero diapositiva 3"/>
          <p:cNvSpPr>
            <a:spLocks noGrp="1"/>
          </p:cNvSpPr>
          <p:nvPr>
            <p:ph type="sldNum" sz="quarter" idx="5"/>
          </p:nvPr>
        </p:nvSpPr>
        <p:spPr/>
        <p:txBody>
          <a:bodyPr/>
          <a:lstStyle/>
          <a:p>
            <a:fld id="{1E6C6887-4554-44F7-A3B2-A5C5FA9EA38E}" type="slidenum">
              <a:rPr lang="it-IT" noProof="0" smtClean="0"/>
              <a:t>14</a:t>
            </a:fld>
            <a:endParaRPr lang="it-IT" noProof="0" dirty="0"/>
          </a:p>
        </p:txBody>
      </p:sp>
    </p:spTree>
    <p:extLst>
      <p:ext uri="{BB962C8B-B14F-4D97-AF65-F5344CB8AC3E}">
        <p14:creationId xmlns:p14="http://schemas.microsoft.com/office/powerpoint/2010/main" val="2957557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A24791-A124-5745-D9FD-DBDAE406057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F2BC07E-3053-93A6-7C3B-B78DD6D7C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79A3DE6-53BB-C82D-D14E-A743E3FB2109}"/>
              </a:ext>
            </a:extLst>
          </p:cNvPr>
          <p:cNvSpPr>
            <a:spLocks noGrp="1"/>
          </p:cNvSpPr>
          <p:nvPr>
            <p:ph type="dt" sz="half" idx="10"/>
          </p:nvPr>
        </p:nvSpPr>
        <p:spPr/>
        <p:txBody>
          <a:bodyPr/>
          <a:lstStyle/>
          <a:p>
            <a:pPr rtl="0"/>
            <a:fld id="{66AFE9CC-7758-4E94-9DD3-4249773686F4}" type="datetime1">
              <a:rPr lang="it-IT" noProof="0" smtClean="0"/>
              <a:t>08/07/2022</a:t>
            </a:fld>
            <a:endParaRPr lang="it-IT" noProof="0" dirty="0"/>
          </a:p>
        </p:txBody>
      </p:sp>
      <p:sp>
        <p:nvSpPr>
          <p:cNvPr id="5" name="Segnaposto piè di pagina 4">
            <a:extLst>
              <a:ext uri="{FF2B5EF4-FFF2-40B4-BE49-F238E27FC236}">
                <a16:creationId xmlns:a16="http://schemas.microsoft.com/office/drawing/2014/main" id="{306E3AAF-A9C7-D60C-E811-1E06ECFD5112}"/>
              </a:ext>
            </a:extLst>
          </p:cNvPr>
          <p:cNvSpPr>
            <a:spLocks noGrp="1"/>
          </p:cNvSpPr>
          <p:nvPr>
            <p:ph type="ftr" sz="quarter" idx="11"/>
          </p:nvPr>
        </p:nvSpPr>
        <p:spPr/>
        <p:txBody>
          <a:bodyPr/>
          <a:lstStyle/>
          <a:p>
            <a:pPr rtl="0"/>
            <a:endParaRPr lang="it-IT" noProof="0" dirty="0"/>
          </a:p>
        </p:txBody>
      </p:sp>
      <p:sp>
        <p:nvSpPr>
          <p:cNvPr id="6" name="Segnaposto numero diapositiva 5">
            <a:extLst>
              <a:ext uri="{FF2B5EF4-FFF2-40B4-BE49-F238E27FC236}">
                <a16:creationId xmlns:a16="http://schemas.microsoft.com/office/drawing/2014/main" id="{167C211E-B700-502D-4C09-C9DC511008F5}"/>
              </a:ext>
            </a:extLst>
          </p:cNvPr>
          <p:cNvSpPr>
            <a:spLocks noGrp="1"/>
          </p:cNvSpPr>
          <p:nvPr>
            <p:ph type="sldNum" sz="quarter" idx="12"/>
          </p:nvPr>
        </p:nvSpPr>
        <p:spPr/>
        <p:txBody>
          <a:bodyPr/>
          <a:lstStyle/>
          <a:p>
            <a:pPr rtl="0"/>
            <a:fld id="{3A98EE3D-8CD1-4C3F-BD1C-C98C9596463C}" type="slidenum">
              <a:rPr lang="it-IT" noProof="0" smtClean="0"/>
              <a:pPr/>
              <a:t>‹N›</a:t>
            </a:fld>
            <a:endParaRPr lang="it-IT" noProof="0" dirty="0"/>
          </a:p>
        </p:txBody>
      </p:sp>
    </p:spTree>
    <p:extLst>
      <p:ext uri="{BB962C8B-B14F-4D97-AF65-F5344CB8AC3E}">
        <p14:creationId xmlns:p14="http://schemas.microsoft.com/office/powerpoint/2010/main" val="232114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D067C8-D1A3-7C53-678C-19F37199E60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A6404F-9B11-E1F9-C862-9AAE4E5A9F8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EE1D63-C056-62AF-CDFA-10D0D59A5E91}"/>
              </a:ext>
            </a:extLst>
          </p:cNvPr>
          <p:cNvSpPr>
            <a:spLocks noGrp="1"/>
          </p:cNvSpPr>
          <p:nvPr>
            <p:ph type="dt" sz="half" idx="10"/>
          </p:nvPr>
        </p:nvSpPr>
        <p:spPr/>
        <p:txBody>
          <a:bodyPr/>
          <a:lstStyle/>
          <a:p>
            <a:pPr rtl="0"/>
            <a:fld id="{C9293A1B-1529-46AD-A97F-730C0D67857C}" type="datetime1">
              <a:rPr lang="it-IT" noProof="0" smtClean="0"/>
              <a:t>08/07/2022</a:t>
            </a:fld>
            <a:endParaRPr lang="it-IT" noProof="0" dirty="0"/>
          </a:p>
        </p:txBody>
      </p:sp>
      <p:sp>
        <p:nvSpPr>
          <p:cNvPr id="5" name="Segnaposto piè di pagina 4">
            <a:extLst>
              <a:ext uri="{FF2B5EF4-FFF2-40B4-BE49-F238E27FC236}">
                <a16:creationId xmlns:a16="http://schemas.microsoft.com/office/drawing/2014/main" id="{2C3B816A-D728-F1BA-53AE-D3133ADB044A}"/>
              </a:ext>
            </a:extLst>
          </p:cNvPr>
          <p:cNvSpPr>
            <a:spLocks noGrp="1"/>
          </p:cNvSpPr>
          <p:nvPr>
            <p:ph type="ftr" sz="quarter" idx="11"/>
          </p:nvPr>
        </p:nvSpPr>
        <p:spPr/>
        <p:txBody>
          <a:bodyPr/>
          <a:lstStyle/>
          <a:p>
            <a:pPr rtl="0"/>
            <a:endParaRPr lang="it-IT" noProof="0" dirty="0"/>
          </a:p>
        </p:txBody>
      </p:sp>
      <p:sp>
        <p:nvSpPr>
          <p:cNvPr id="6" name="Segnaposto numero diapositiva 5">
            <a:extLst>
              <a:ext uri="{FF2B5EF4-FFF2-40B4-BE49-F238E27FC236}">
                <a16:creationId xmlns:a16="http://schemas.microsoft.com/office/drawing/2014/main" id="{2AF558A2-86B7-B834-81FA-700DAFA5EF5E}"/>
              </a:ext>
            </a:extLst>
          </p:cNvPr>
          <p:cNvSpPr>
            <a:spLocks noGrp="1"/>
          </p:cNvSpPr>
          <p:nvPr>
            <p:ph type="sldNum" sz="quarter" idx="12"/>
          </p:nvPr>
        </p:nvSpPr>
        <p:spPr/>
        <p:txBody>
          <a:body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4577307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F97742D-4646-9EE1-5819-DA3BB6F76A6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7282E7C-B733-F77C-C716-B8C2F2D73F9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CC0469-EE61-B1A9-F3CA-6F67CBF01347}"/>
              </a:ext>
            </a:extLst>
          </p:cNvPr>
          <p:cNvSpPr>
            <a:spLocks noGrp="1"/>
          </p:cNvSpPr>
          <p:nvPr>
            <p:ph type="dt" sz="half" idx="10"/>
          </p:nvPr>
        </p:nvSpPr>
        <p:spPr/>
        <p:txBody>
          <a:bodyPr/>
          <a:lstStyle/>
          <a:p>
            <a:pPr rtl="0"/>
            <a:fld id="{C9293A1B-1529-46AD-A97F-730C0D67857C}" type="datetime1">
              <a:rPr lang="it-IT" noProof="0" smtClean="0"/>
              <a:t>08/07/2022</a:t>
            </a:fld>
            <a:endParaRPr lang="it-IT" noProof="0" dirty="0"/>
          </a:p>
        </p:txBody>
      </p:sp>
      <p:sp>
        <p:nvSpPr>
          <p:cNvPr id="5" name="Segnaposto piè di pagina 4">
            <a:extLst>
              <a:ext uri="{FF2B5EF4-FFF2-40B4-BE49-F238E27FC236}">
                <a16:creationId xmlns:a16="http://schemas.microsoft.com/office/drawing/2014/main" id="{244D3C4C-EB1B-BD2F-0F2B-60DE6B34CCB6}"/>
              </a:ext>
            </a:extLst>
          </p:cNvPr>
          <p:cNvSpPr>
            <a:spLocks noGrp="1"/>
          </p:cNvSpPr>
          <p:nvPr>
            <p:ph type="ftr" sz="quarter" idx="11"/>
          </p:nvPr>
        </p:nvSpPr>
        <p:spPr/>
        <p:txBody>
          <a:bodyPr/>
          <a:lstStyle/>
          <a:p>
            <a:pPr rtl="0"/>
            <a:endParaRPr lang="it-IT" noProof="0" dirty="0"/>
          </a:p>
        </p:txBody>
      </p:sp>
      <p:sp>
        <p:nvSpPr>
          <p:cNvPr id="6" name="Segnaposto numero diapositiva 5">
            <a:extLst>
              <a:ext uri="{FF2B5EF4-FFF2-40B4-BE49-F238E27FC236}">
                <a16:creationId xmlns:a16="http://schemas.microsoft.com/office/drawing/2014/main" id="{16446F36-D220-128F-A6EA-A9C168B6028B}"/>
              </a:ext>
            </a:extLst>
          </p:cNvPr>
          <p:cNvSpPr>
            <a:spLocks noGrp="1"/>
          </p:cNvSpPr>
          <p:nvPr>
            <p:ph type="sldNum" sz="quarter" idx="12"/>
          </p:nvPr>
        </p:nvSpPr>
        <p:spPr/>
        <p:txBody>
          <a:body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29930196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507560-2C49-F77A-0C9B-C1618CFE596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1D43D1-D88E-650B-63E6-94B56DBEFE9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57283C-A98B-7A15-69BB-053992412A25}"/>
              </a:ext>
            </a:extLst>
          </p:cNvPr>
          <p:cNvSpPr>
            <a:spLocks noGrp="1"/>
          </p:cNvSpPr>
          <p:nvPr>
            <p:ph type="dt" sz="half" idx="10"/>
          </p:nvPr>
        </p:nvSpPr>
        <p:spPr/>
        <p:txBody>
          <a:bodyPr/>
          <a:lstStyle/>
          <a:p>
            <a:pPr rtl="0"/>
            <a:fld id="{9877FE54-F02B-4B82-AD9B-5DBFEE821F6C}" type="datetime1">
              <a:rPr lang="it-IT" noProof="0" smtClean="0"/>
              <a:t>08/07/2022</a:t>
            </a:fld>
            <a:endParaRPr lang="it-IT" noProof="0" dirty="0"/>
          </a:p>
        </p:txBody>
      </p:sp>
      <p:sp>
        <p:nvSpPr>
          <p:cNvPr id="5" name="Segnaposto piè di pagina 4">
            <a:extLst>
              <a:ext uri="{FF2B5EF4-FFF2-40B4-BE49-F238E27FC236}">
                <a16:creationId xmlns:a16="http://schemas.microsoft.com/office/drawing/2014/main" id="{288C4B0B-E258-A3B5-D876-C1675DB93508}"/>
              </a:ext>
            </a:extLst>
          </p:cNvPr>
          <p:cNvSpPr>
            <a:spLocks noGrp="1"/>
          </p:cNvSpPr>
          <p:nvPr>
            <p:ph type="ftr" sz="quarter" idx="11"/>
          </p:nvPr>
        </p:nvSpPr>
        <p:spPr/>
        <p:txBody>
          <a:bodyPr/>
          <a:lstStyle/>
          <a:p>
            <a:pPr rtl="0"/>
            <a:endParaRPr lang="it-IT" noProof="0" dirty="0"/>
          </a:p>
        </p:txBody>
      </p:sp>
      <p:sp>
        <p:nvSpPr>
          <p:cNvPr id="6" name="Segnaposto numero diapositiva 5">
            <a:extLst>
              <a:ext uri="{FF2B5EF4-FFF2-40B4-BE49-F238E27FC236}">
                <a16:creationId xmlns:a16="http://schemas.microsoft.com/office/drawing/2014/main" id="{23671D7D-E1EF-E709-34B0-FFBAC580F459}"/>
              </a:ext>
            </a:extLst>
          </p:cNvPr>
          <p:cNvSpPr>
            <a:spLocks noGrp="1"/>
          </p:cNvSpPr>
          <p:nvPr>
            <p:ph type="sldNum" sz="quarter" idx="12"/>
          </p:nvPr>
        </p:nvSpPr>
        <p:spPr/>
        <p:txBody>
          <a:body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00348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FFD4DC-834A-B4B8-F92D-D2CB3F23AE6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BC553F0-270F-2F80-9B7D-9CB7BF063E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B0FB4D9-9419-5D0C-E552-C68BFF280FFB}"/>
              </a:ext>
            </a:extLst>
          </p:cNvPr>
          <p:cNvSpPr>
            <a:spLocks noGrp="1"/>
          </p:cNvSpPr>
          <p:nvPr>
            <p:ph type="dt" sz="half" idx="10"/>
          </p:nvPr>
        </p:nvSpPr>
        <p:spPr/>
        <p:txBody>
          <a:bodyPr/>
          <a:lstStyle/>
          <a:p>
            <a:pPr rtl="0"/>
            <a:fld id="{F71EE384-FE7B-4E49-BE8A-AA8B5E07BE32}" type="datetime1">
              <a:rPr lang="it-IT" noProof="0" smtClean="0"/>
              <a:t>08/07/2022</a:t>
            </a:fld>
            <a:endParaRPr lang="it-IT" noProof="0" dirty="0"/>
          </a:p>
        </p:txBody>
      </p:sp>
      <p:sp>
        <p:nvSpPr>
          <p:cNvPr id="5" name="Segnaposto piè di pagina 4">
            <a:extLst>
              <a:ext uri="{FF2B5EF4-FFF2-40B4-BE49-F238E27FC236}">
                <a16:creationId xmlns:a16="http://schemas.microsoft.com/office/drawing/2014/main" id="{BA618F5A-FC0B-FAF4-BEEE-BD93DAD7F055}"/>
              </a:ext>
            </a:extLst>
          </p:cNvPr>
          <p:cNvSpPr>
            <a:spLocks noGrp="1"/>
          </p:cNvSpPr>
          <p:nvPr>
            <p:ph type="ftr" sz="quarter" idx="11"/>
          </p:nvPr>
        </p:nvSpPr>
        <p:spPr/>
        <p:txBody>
          <a:bodyPr/>
          <a:lstStyle/>
          <a:p>
            <a:pPr rtl="0"/>
            <a:endParaRPr lang="it-IT" noProof="0" dirty="0"/>
          </a:p>
        </p:txBody>
      </p:sp>
      <p:sp>
        <p:nvSpPr>
          <p:cNvPr id="6" name="Segnaposto numero diapositiva 5">
            <a:extLst>
              <a:ext uri="{FF2B5EF4-FFF2-40B4-BE49-F238E27FC236}">
                <a16:creationId xmlns:a16="http://schemas.microsoft.com/office/drawing/2014/main" id="{69E9F05C-D7B6-0BE1-93E6-7292C52C3698}"/>
              </a:ext>
            </a:extLst>
          </p:cNvPr>
          <p:cNvSpPr>
            <a:spLocks noGrp="1"/>
          </p:cNvSpPr>
          <p:nvPr>
            <p:ph type="sldNum" sz="quarter" idx="12"/>
          </p:nvPr>
        </p:nvSpPr>
        <p:spPr/>
        <p:txBody>
          <a:bodyPr/>
          <a:lstStyle/>
          <a:p>
            <a:pPr rtl="0"/>
            <a:fld id="{3A98EE3D-8CD1-4C3F-BD1C-C98C9596463C}" type="slidenum">
              <a:rPr lang="it-IT" noProof="0" smtClean="0"/>
              <a:pPr/>
              <a:t>‹N›</a:t>
            </a:fld>
            <a:endParaRPr lang="it-IT" noProof="0" dirty="0"/>
          </a:p>
        </p:txBody>
      </p:sp>
    </p:spTree>
    <p:extLst>
      <p:ext uri="{BB962C8B-B14F-4D97-AF65-F5344CB8AC3E}">
        <p14:creationId xmlns:p14="http://schemas.microsoft.com/office/powerpoint/2010/main" val="135523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7BA3CB-6829-8BAD-D2FE-D4225BAA1F7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B29FFB5-674F-F078-8605-E845881830A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CA3C240-0B7E-1720-D3A8-0F1BE895C7C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B29AE87-B219-42E8-6B0D-1A33205DD18D}"/>
              </a:ext>
            </a:extLst>
          </p:cNvPr>
          <p:cNvSpPr>
            <a:spLocks noGrp="1"/>
          </p:cNvSpPr>
          <p:nvPr>
            <p:ph type="dt" sz="half" idx="10"/>
          </p:nvPr>
        </p:nvSpPr>
        <p:spPr/>
        <p:txBody>
          <a:bodyPr/>
          <a:lstStyle/>
          <a:p>
            <a:pPr rtl="0"/>
            <a:fld id="{25322953-6E0F-45D7-95EA-20039F0C015B}" type="datetime1">
              <a:rPr lang="it-IT" noProof="0" smtClean="0"/>
              <a:t>08/07/2022</a:t>
            </a:fld>
            <a:endParaRPr lang="it-IT" noProof="0" dirty="0"/>
          </a:p>
        </p:txBody>
      </p:sp>
      <p:sp>
        <p:nvSpPr>
          <p:cNvPr id="6" name="Segnaposto piè di pagina 5">
            <a:extLst>
              <a:ext uri="{FF2B5EF4-FFF2-40B4-BE49-F238E27FC236}">
                <a16:creationId xmlns:a16="http://schemas.microsoft.com/office/drawing/2014/main" id="{E633ABBE-2434-B8D7-0525-D08BD599304A}"/>
              </a:ext>
            </a:extLst>
          </p:cNvPr>
          <p:cNvSpPr>
            <a:spLocks noGrp="1"/>
          </p:cNvSpPr>
          <p:nvPr>
            <p:ph type="ftr" sz="quarter" idx="11"/>
          </p:nvPr>
        </p:nvSpPr>
        <p:spPr/>
        <p:txBody>
          <a:bodyPr/>
          <a:lstStyle/>
          <a:p>
            <a:pPr rtl="0"/>
            <a:endParaRPr lang="it-IT" noProof="0" dirty="0"/>
          </a:p>
        </p:txBody>
      </p:sp>
      <p:sp>
        <p:nvSpPr>
          <p:cNvPr id="7" name="Segnaposto numero diapositiva 6">
            <a:extLst>
              <a:ext uri="{FF2B5EF4-FFF2-40B4-BE49-F238E27FC236}">
                <a16:creationId xmlns:a16="http://schemas.microsoft.com/office/drawing/2014/main" id="{7C7A31C0-D322-2935-0EC5-ACDBED3C3804}"/>
              </a:ext>
            </a:extLst>
          </p:cNvPr>
          <p:cNvSpPr>
            <a:spLocks noGrp="1"/>
          </p:cNvSpPr>
          <p:nvPr>
            <p:ph type="sldNum" sz="quarter" idx="12"/>
          </p:nvPr>
        </p:nvSpPr>
        <p:spPr/>
        <p:txBody>
          <a:body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9103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BCFBCE-57F0-0C89-E726-BA358ACC3ED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4DC25C8-C191-1102-D949-45B23E413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8DADDC2-F5CF-BB49-1BE3-62512F410C2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0199C79-AFD8-CD4E-C6BF-ED71B20045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3B811D0-DF6A-FD37-6669-C7AADAE5D24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4E08E67-BCC5-4A03-1483-18EE6BD9DAA7}"/>
              </a:ext>
            </a:extLst>
          </p:cNvPr>
          <p:cNvSpPr>
            <a:spLocks noGrp="1"/>
          </p:cNvSpPr>
          <p:nvPr>
            <p:ph type="dt" sz="half" idx="10"/>
          </p:nvPr>
        </p:nvSpPr>
        <p:spPr/>
        <p:txBody>
          <a:bodyPr/>
          <a:lstStyle/>
          <a:p>
            <a:pPr rtl="0"/>
            <a:fld id="{B9783841-799F-4DFA-8597-D4F9A42D7729}" type="datetime1">
              <a:rPr lang="it-IT" noProof="0" smtClean="0"/>
              <a:t>08/07/2022</a:t>
            </a:fld>
            <a:endParaRPr lang="it-IT" noProof="0" dirty="0"/>
          </a:p>
        </p:txBody>
      </p:sp>
      <p:sp>
        <p:nvSpPr>
          <p:cNvPr id="8" name="Segnaposto piè di pagina 7">
            <a:extLst>
              <a:ext uri="{FF2B5EF4-FFF2-40B4-BE49-F238E27FC236}">
                <a16:creationId xmlns:a16="http://schemas.microsoft.com/office/drawing/2014/main" id="{0E1B911A-A5AA-B716-C9EB-D9C2ED1160DF}"/>
              </a:ext>
            </a:extLst>
          </p:cNvPr>
          <p:cNvSpPr>
            <a:spLocks noGrp="1"/>
          </p:cNvSpPr>
          <p:nvPr>
            <p:ph type="ftr" sz="quarter" idx="11"/>
          </p:nvPr>
        </p:nvSpPr>
        <p:spPr/>
        <p:txBody>
          <a:bodyPr/>
          <a:lstStyle/>
          <a:p>
            <a:pPr rtl="0"/>
            <a:endParaRPr lang="it-IT" noProof="0" dirty="0"/>
          </a:p>
        </p:txBody>
      </p:sp>
      <p:sp>
        <p:nvSpPr>
          <p:cNvPr id="9" name="Segnaposto numero diapositiva 8">
            <a:extLst>
              <a:ext uri="{FF2B5EF4-FFF2-40B4-BE49-F238E27FC236}">
                <a16:creationId xmlns:a16="http://schemas.microsoft.com/office/drawing/2014/main" id="{E04BA35B-A53F-82AF-5853-F2733FB8150B}"/>
              </a:ext>
            </a:extLst>
          </p:cNvPr>
          <p:cNvSpPr>
            <a:spLocks noGrp="1"/>
          </p:cNvSpPr>
          <p:nvPr>
            <p:ph type="sldNum" sz="quarter" idx="12"/>
          </p:nvPr>
        </p:nvSpPr>
        <p:spPr/>
        <p:txBody>
          <a:body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9663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7526D0-3DF6-26EE-BC55-49C67066214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5920080-2D2B-0918-D3BB-E16451AD4E7D}"/>
              </a:ext>
            </a:extLst>
          </p:cNvPr>
          <p:cNvSpPr>
            <a:spLocks noGrp="1"/>
          </p:cNvSpPr>
          <p:nvPr>
            <p:ph type="dt" sz="half" idx="10"/>
          </p:nvPr>
        </p:nvSpPr>
        <p:spPr/>
        <p:txBody>
          <a:bodyPr/>
          <a:lstStyle/>
          <a:p>
            <a:pPr rtl="0"/>
            <a:fld id="{D96AF403-3855-4B4C-8D18-C873279F7A0A}" type="datetime1">
              <a:rPr lang="it-IT" noProof="0" smtClean="0"/>
              <a:t>08/07/2022</a:t>
            </a:fld>
            <a:endParaRPr lang="it-IT" noProof="0" dirty="0"/>
          </a:p>
        </p:txBody>
      </p:sp>
      <p:sp>
        <p:nvSpPr>
          <p:cNvPr id="4" name="Segnaposto piè di pagina 3">
            <a:extLst>
              <a:ext uri="{FF2B5EF4-FFF2-40B4-BE49-F238E27FC236}">
                <a16:creationId xmlns:a16="http://schemas.microsoft.com/office/drawing/2014/main" id="{9AA26F41-E592-9387-50CD-F6622889DBA4}"/>
              </a:ext>
            </a:extLst>
          </p:cNvPr>
          <p:cNvSpPr>
            <a:spLocks noGrp="1"/>
          </p:cNvSpPr>
          <p:nvPr>
            <p:ph type="ftr" sz="quarter" idx="11"/>
          </p:nvPr>
        </p:nvSpPr>
        <p:spPr/>
        <p:txBody>
          <a:bodyPr/>
          <a:lstStyle/>
          <a:p>
            <a:pPr rtl="0"/>
            <a:endParaRPr lang="it-IT" noProof="0" dirty="0"/>
          </a:p>
        </p:txBody>
      </p:sp>
      <p:sp>
        <p:nvSpPr>
          <p:cNvPr id="5" name="Segnaposto numero diapositiva 4">
            <a:extLst>
              <a:ext uri="{FF2B5EF4-FFF2-40B4-BE49-F238E27FC236}">
                <a16:creationId xmlns:a16="http://schemas.microsoft.com/office/drawing/2014/main" id="{8EC02A6B-6480-BDD2-695B-6195A49AE696}"/>
              </a:ext>
            </a:extLst>
          </p:cNvPr>
          <p:cNvSpPr>
            <a:spLocks noGrp="1"/>
          </p:cNvSpPr>
          <p:nvPr>
            <p:ph type="sldNum" sz="quarter" idx="12"/>
          </p:nvPr>
        </p:nvSpPr>
        <p:spPr/>
        <p:txBody>
          <a:body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3953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0C68A19-F5EC-99F0-D614-00A5FFF819FE}"/>
              </a:ext>
            </a:extLst>
          </p:cNvPr>
          <p:cNvSpPr>
            <a:spLocks noGrp="1"/>
          </p:cNvSpPr>
          <p:nvPr>
            <p:ph type="dt" sz="half" idx="10"/>
          </p:nvPr>
        </p:nvSpPr>
        <p:spPr/>
        <p:txBody>
          <a:bodyPr/>
          <a:lstStyle/>
          <a:p>
            <a:pPr rtl="0"/>
            <a:fld id="{C9293A1B-1529-46AD-A97F-730C0D67857C}" type="datetime1">
              <a:rPr lang="it-IT" noProof="0" smtClean="0"/>
              <a:t>08/07/2022</a:t>
            </a:fld>
            <a:endParaRPr lang="it-IT" noProof="0" dirty="0"/>
          </a:p>
        </p:txBody>
      </p:sp>
      <p:sp>
        <p:nvSpPr>
          <p:cNvPr id="3" name="Segnaposto piè di pagina 2">
            <a:extLst>
              <a:ext uri="{FF2B5EF4-FFF2-40B4-BE49-F238E27FC236}">
                <a16:creationId xmlns:a16="http://schemas.microsoft.com/office/drawing/2014/main" id="{89A7C30B-577C-2F9C-CB28-DD656B3D7A93}"/>
              </a:ext>
            </a:extLst>
          </p:cNvPr>
          <p:cNvSpPr>
            <a:spLocks noGrp="1"/>
          </p:cNvSpPr>
          <p:nvPr>
            <p:ph type="ftr" sz="quarter" idx="11"/>
          </p:nvPr>
        </p:nvSpPr>
        <p:spPr/>
        <p:txBody>
          <a:bodyPr/>
          <a:lstStyle/>
          <a:p>
            <a:pPr rtl="0"/>
            <a:endParaRPr lang="it-IT" noProof="0" dirty="0"/>
          </a:p>
        </p:txBody>
      </p:sp>
      <p:sp>
        <p:nvSpPr>
          <p:cNvPr id="4" name="Segnaposto numero diapositiva 3">
            <a:extLst>
              <a:ext uri="{FF2B5EF4-FFF2-40B4-BE49-F238E27FC236}">
                <a16:creationId xmlns:a16="http://schemas.microsoft.com/office/drawing/2014/main" id="{43D77F32-2172-647F-69E8-71D0EAEC3F18}"/>
              </a:ext>
            </a:extLst>
          </p:cNvPr>
          <p:cNvSpPr>
            <a:spLocks noGrp="1"/>
          </p:cNvSpPr>
          <p:nvPr>
            <p:ph type="sldNum" sz="quarter" idx="12"/>
          </p:nvPr>
        </p:nvSpPr>
        <p:spPr/>
        <p:txBody>
          <a:body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2953586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3ABB5F-887E-2CBD-B2DC-17897FC1D5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B6050CD-9C61-E678-09A2-114E4979D0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03BB282-AE75-1B94-F4D8-59E78A56E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E92E98-D7ED-984C-EBE4-AB4C9D2DD1DF}"/>
              </a:ext>
            </a:extLst>
          </p:cNvPr>
          <p:cNvSpPr>
            <a:spLocks noGrp="1"/>
          </p:cNvSpPr>
          <p:nvPr>
            <p:ph type="dt" sz="half" idx="10"/>
          </p:nvPr>
        </p:nvSpPr>
        <p:spPr/>
        <p:txBody>
          <a:bodyPr/>
          <a:lstStyle/>
          <a:p>
            <a:pPr rtl="0"/>
            <a:fld id="{1039B605-26C3-4E1E-ABAC-534A306BAB8A}" type="datetime1">
              <a:rPr lang="it-IT" noProof="0" smtClean="0"/>
              <a:t>08/07/2022</a:t>
            </a:fld>
            <a:endParaRPr lang="it-IT" noProof="0" dirty="0"/>
          </a:p>
        </p:txBody>
      </p:sp>
      <p:sp>
        <p:nvSpPr>
          <p:cNvPr id="6" name="Segnaposto piè di pagina 5">
            <a:extLst>
              <a:ext uri="{FF2B5EF4-FFF2-40B4-BE49-F238E27FC236}">
                <a16:creationId xmlns:a16="http://schemas.microsoft.com/office/drawing/2014/main" id="{F16D0776-3D6C-3BB1-66FB-376FDADAD833}"/>
              </a:ext>
            </a:extLst>
          </p:cNvPr>
          <p:cNvSpPr>
            <a:spLocks noGrp="1"/>
          </p:cNvSpPr>
          <p:nvPr>
            <p:ph type="ftr" sz="quarter" idx="11"/>
          </p:nvPr>
        </p:nvSpPr>
        <p:spPr/>
        <p:txBody>
          <a:bodyPr/>
          <a:lstStyle/>
          <a:p>
            <a:pPr rtl="0"/>
            <a:endParaRPr lang="it-IT" noProof="0" dirty="0"/>
          </a:p>
        </p:txBody>
      </p:sp>
      <p:sp>
        <p:nvSpPr>
          <p:cNvPr id="7" name="Segnaposto numero diapositiva 6">
            <a:extLst>
              <a:ext uri="{FF2B5EF4-FFF2-40B4-BE49-F238E27FC236}">
                <a16:creationId xmlns:a16="http://schemas.microsoft.com/office/drawing/2014/main" id="{C01703B3-F9BF-BE60-835A-7334F996ADA9}"/>
              </a:ext>
            </a:extLst>
          </p:cNvPr>
          <p:cNvSpPr>
            <a:spLocks noGrp="1"/>
          </p:cNvSpPr>
          <p:nvPr>
            <p:ph type="sldNum" sz="quarter" idx="12"/>
          </p:nvPr>
        </p:nvSpPr>
        <p:spPr/>
        <p:txBody>
          <a:bodyPr/>
          <a:lstStyle/>
          <a:p>
            <a:pPr rtl="0"/>
            <a:fld id="{3A98EE3D-8CD1-4C3F-BD1C-C98C9596463C}" type="slidenum">
              <a:rPr lang="it-IT" noProof="0" smtClean="0"/>
              <a:pPr/>
              <a:t>‹N›</a:t>
            </a:fld>
            <a:endParaRPr lang="it-IT" noProof="0" dirty="0"/>
          </a:p>
        </p:txBody>
      </p:sp>
    </p:spTree>
    <p:extLst>
      <p:ext uri="{BB962C8B-B14F-4D97-AF65-F5344CB8AC3E}">
        <p14:creationId xmlns:p14="http://schemas.microsoft.com/office/powerpoint/2010/main" val="564976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706AD-0A07-0B5E-082F-7D7B114712A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5DBB42A-466D-6BA6-34C1-409E31F10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9B5A36C-DC14-450C-D69D-31508D73A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EBF9A4A-6F1E-49A6-B6FC-B7AC272B528C}"/>
              </a:ext>
            </a:extLst>
          </p:cNvPr>
          <p:cNvSpPr>
            <a:spLocks noGrp="1"/>
          </p:cNvSpPr>
          <p:nvPr>
            <p:ph type="dt" sz="half" idx="10"/>
          </p:nvPr>
        </p:nvSpPr>
        <p:spPr/>
        <p:txBody>
          <a:bodyPr/>
          <a:lstStyle/>
          <a:p>
            <a:pPr rtl="0"/>
            <a:fld id="{2130F854-BC33-4117-925F-AC7FDA5BCFC6}" type="datetime1">
              <a:rPr lang="it-IT" noProof="0" smtClean="0"/>
              <a:t>08/07/2022</a:t>
            </a:fld>
            <a:endParaRPr lang="it-IT" noProof="0" dirty="0"/>
          </a:p>
        </p:txBody>
      </p:sp>
      <p:sp>
        <p:nvSpPr>
          <p:cNvPr id="6" name="Segnaposto piè di pagina 5">
            <a:extLst>
              <a:ext uri="{FF2B5EF4-FFF2-40B4-BE49-F238E27FC236}">
                <a16:creationId xmlns:a16="http://schemas.microsoft.com/office/drawing/2014/main" id="{004F525E-A8A2-E695-5A3C-5B1AFE8A4220}"/>
              </a:ext>
            </a:extLst>
          </p:cNvPr>
          <p:cNvSpPr>
            <a:spLocks noGrp="1"/>
          </p:cNvSpPr>
          <p:nvPr>
            <p:ph type="ftr" sz="quarter" idx="11"/>
          </p:nvPr>
        </p:nvSpPr>
        <p:spPr/>
        <p:txBody>
          <a:bodyPr/>
          <a:lstStyle/>
          <a:p>
            <a:pPr algn="l" rtl="0"/>
            <a:endParaRPr lang="it-IT" noProof="0" dirty="0"/>
          </a:p>
        </p:txBody>
      </p:sp>
      <p:sp>
        <p:nvSpPr>
          <p:cNvPr id="7" name="Segnaposto numero diapositiva 6">
            <a:extLst>
              <a:ext uri="{FF2B5EF4-FFF2-40B4-BE49-F238E27FC236}">
                <a16:creationId xmlns:a16="http://schemas.microsoft.com/office/drawing/2014/main" id="{60936BD2-6BC8-FD36-3785-9C2707F0FE72}"/>
              </a:ext>
            </a:extLst>
          </p:cNvPr>
          <p:cNvSpPr>
            <a:spLocks noGrp="1"/>
          </p:cNvSpPr>
          <p:nvPr>
            <p:ph type="sldNum" sz="quarter" idx="12"/>
          </p:nvPr>
        </p:nvSpPr>
        <p:spPr/>
        <p:txBody>
          <a:body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94292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FB48D3-206B-2B0D-3EC4-AE841ED11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E47C562-3824-EC17-3A19-02087AEBE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89BEC2-7FD2-D03B-FCE2-C1E827214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C9293A1B-1529-46AD-A97F-730C0D67857C}" type="datetime1">
              <a:rPr lang="it-IT" noProof="0" smtClean="0"/>
              <a:t>08/07/2022</a:t>
            </a:fld>
            <a:endParaRPr lang="it-IT" noProof="0" dirty="0"/>
          </a:p>
        </p:txBody>
      </p:sp>
      <p:sp>
        <p:nvSpPr>
          <p:cNvPr id="5" name="Segnaposto piè di pagina 4">
            <a:extLst>
              <a:ext uri="{FF2B5EF4-FFF2-40B4-BE49-F238E27FC236}">
                <a16:creationId xmlns:a16="http://schemas.microsoft.com/office/drawing/2014/main" id="{C6121542-E6B1-F9FD-1F55-77214A20F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t-IT" noProof="0" dirty="0"/>
          </a:p>
        </p:txBody>
      </p:sp>
      <p:sp>
        <p:nvSpPr>
          <p:cNvPr id="6" name="Segnaposto numero diapositiva 5">
            <a:extLst>
              <a:ext uri="{FF2B5EF4-FFF2-40B4-BE49-F238E27FC236}">
                <a16:creationId xmlns:a16="http://schemas.microsoft.com/office/drawing/2014/main" id="{3F2E97D5-C559-B20E-AE1E-F31EBD195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531837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is.mi.imati.cnr.it/GiovanniMeccariello.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3.png"/><Relationship Id="rId4" Type="http://schemas.openxmlformats.org/officeDocument/2006/relationships/image" Target="../media/image5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avi"/><Relationship Id="rId7" Type="http://schemas.openxmlformats.org/officeDocument/2006/relationships/image" Target="../media/image7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video" Target="../media/media2.avi"/><Relationship Id="rId9" Type="http://schemas.openxmlformats.org/officeDocument/2006/relationships/image" Target="../media/image80.emf"/></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3.png"/><Relationship Id="rId10" Type="http://schemas.openxmlformats.org/officeDocument/2006/relationships/image" Target="../media/image2.png"/><Relationship Id="rId4" Type="http://schemas.openxmlformats.org/officeDocument/2006/relationships/image" Target="../media/image82.jpeg"/><Relationship Id="rId9"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1F047C-C727-42A7-85C5-68C5AA1B1A93}"/>
              </a:ext>
            </a:extLst>
          </p:cNvPr>
          <p:cNvSpPr>
            <a:spLocks noGrp="1"/>
          </p:cNvSpPr>
          <p:nvPr>
            <p:ph type="ctrTitle"/>
          </p:nvPr>
        </p:nvSpPr>
        <p:spPr>
          <a:xfrm>
            <a:off x="7464612" y="1382058"/>
            <a:ext cx="4574459" cy="2889114"/>
          </a:xfrm>
        </p:spPr>
        <p:txBody>
          <a:bodyPr rtlCol="0" anchor="b">
            <a:noAutofit/>
          </a:bodyPr>
          <a:lstStyle/>
          <a:p>
            <a:pPr algn="l"/>
            <a:r>
              <a:rPr lang="it-IT" sz="4400" b="1" dirty="0"/>
              <a:t>Valutazione dei cicli di guida reali e delle emissioni di veicoli attraverso metodi di statistica multivariata</a:t>
            </a:r>
          </a:p>
        </p:txBody>
      </p:sp>
      <p:sp>
        <p:nvSpPr>
          <p:cNvPr id="3" name="Sottotitolo 2">
            <a:extLst>
              <a:ext uri="{FF2B5EF4-FFF2-40B4-BE49-F238E27FC236}">
                <a16:creationId xmlns:a16="http://schemas.microsoft.com/office/drawing/2014/main" id="{DB93FB3F-A8D4-46D3-A1C6-C79C64563729}"/>
              </a:ext>
            </a:extLst>
          </p:cNvPr>
          <p:cNvSpPr>
            <a:spLocks noGrp="1"/>
          </p:cNvSpPr>
          <p:nvPr>
            <p:ph type="subTitle" idx="1"/>
          </p:nvPr>
        </p:nvSpPr>
        <p:spPr>
          <a:xfrm>
            <a:off x="7464612" y="4562472"/>
            <a:ext cx="4087305" cy="1147863"/>
          </a:xfrm>
        </p:spPr>
        <p:txBody>
          <a:bodyPr rtlCol="0" anchor="t">
            <a:normAutofit/>
          </a:bodyPr>
          <a:lstStyle/>
          <a:p>
            <a:pPr algn="l" rtl="0"/>
            <a:r>
              <a:rPr lang="it-IT" sz="3200" u="sng" dirty="0"/>
              <a:t>Giovanni Meccariello</a:t>
            </a:r>
          </a:p>
          <a:p>
            <a:pPr algn="l" rtl="0"/>
            <a:r>
              <a:rPr lang="it-IT" sz="1600" dirty="0">
                <a:hlinkClick r:id="rId3"/>
              </a:rPr>
              <a:t>Giovanni Meccariello (cnr.it)</a:t>
            </a:r>
            <a:endParaRPr lang="it-IT" sz="2000" dirty="0"/>
          </a:p>
        </p:txBody>
      </p:sp>
      <p:sp>
        <p:nvSpPr>
          <p:cNvPr id="15"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magine 5" descr="Un'immagine che contiene grandi numeri bianchi che si estendono verso il basso">
            <a:extLst>
              <a:ext uri="{FF2B5EF4-FFF2-40B4-BE49-F238E27FC236}">
                <a16:creationId xmlns:a16="http://schemas.microsoft.com/office/drawing/2014/main" id="{9A5D9ED1-DFCC-4799-89E2-D118451B98DF}"/>
              </a:ext>
            </a:extLst>
          </p:cNvPr>
          <p:cNvPicPr>
            <a:picLocks noChangeAspect="1"/>
          </p:cNvPicPr>
          <p:nvPr/>
        </p:nvPicPr>
        <p:blipFill rotWithShape="1">
          <a:blip r:embed="rId4">
            <a:extLst>
              <a:ext uri="{28A0092B-C50C-407E-A947-70E740481C1C}">
                <a14:useLocalDpi xmlns:a14="http://schemas.microsoft.com/office/drawing/2010/main" val="0"/>
              </a:ext>
            </a:extLst>
          </a:blip>
          <a:srcRect l="24253" r="1809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9" name="Immagine 8">
            <a:extLst>
              <a:ext uri="{FF2B5EF4-FFF2-40B4-BE49-F238E27FC236}">
                <a16:creationId xmlns:a16="http://schemas.microsoft.com/office/drawing/2014/main" id="{AE5535CD-92C2-4B78-A1F7-3CAC5498715D}"/>
              </a:ext>
            </a:extLst>
          </p:cNvPr>
          <p:cNvPicPr>
            <a:picLocks noChangeAspect="1"/>
          </p:cNvPicPr>
          <p:nvPr/>
        </p:nvPicPr>
        <p:blipFill rotWithShape="1">
          <a:blip r:embed="rId5"/>
          <a:srcRect l="10248" t="32722" r="4134" b="54938"/>
          <a:stretch/>
        </p:blipFill>
        <p:spPr bwMode="auto">
          <a:xfrm>
            <a:off x="152927" y="5525878"/>
            <a:ext cx="11886146" cy="96279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CasellaDiTesto 7">
            <a:extLst>
              <a:ext uri="{FF2B5EF4-FFF2-40B4-BE49-F238E27FC236}">
                <a16:creationId xmlns:a16="http://schemas.microsoft.com/office/drawing/2014/main" id="{9E563AA9-DD94-D6E0-3E7D-A7C953B6E015}"/>
              </a:ext>
            </a:extLst>
          </p:cNvPr>
          <p:cNvSpPr txBox="1"/>
          <p:nvPr/>
        </p:nvSpPr>
        <p:spPr>
          <a:xfrm>
            <a:off x="6381437" y="6489075"/>
            <a:ext cx="6253654" cy="369332"/>
          </a:xfrm>
          <a:prstGeom prst="rect">
            <a:avLst/>
          </a:prstGeom>
          <a:noFill/>
        </p:spPr>
        <p:txBody>
          <a:bodyPr wrap="square">
            <a:spAutoFit/>
          </a:bodyPr>
          <a:lstStyle/>
          <a:p>
            <a:r>
              <a:rPr lang="it-IT" sz="1800" b="1" i="0" u="none" strike="noStrike" baseline="0" dirty="0">
                <a:latin typeface="Times-Bold"/>
              </a:rPr>
              <a:t>La Statistica al CNR al servizio del Paese - 5 Luglio 2022</a:t>
            </a:r>
            <a:endParaRPr lang="it-IT" dirty="0"/>
          </a:p>
        </p:txBody>
      </p:sp>
    </p:spTree>
    <p:extLst>
      <p:ext uri="{BB962C8B-B14F-4D97-AF65-F5344CB8AC3E}">
        <p14:creationId xmlns:p14="http://schemas.microsoft.com/office/powerpoint/2010/main" val="15831201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C0A9B8-F8D0-E2D6-57EF-92C6EFFCCBA9}"/>
              </a:ext>
            </a:extLst>
          </p:cNvPr>
          <p:cNvSpPr>
            <a:spLocks noGrp="1"/>
          </p:cNvSpPr>
          <p:nvPr>
            <p:ph type="title"/>
          </p:nvPr>
        </p:nvSpPr>
        <p:spPr>
          <a:xfrm>
            <a:off x="1342073" y="205529"/>
            <a:ext cx="9847796" cy="817564"/>
          </a:xfrm>
        </p:spPr>
        <p:txBody>
          <a:bodyPr>
            <a:normAutofit fontScale="90000"/>
          </a:bodyPr>
          <a:lstStyle/>
          <a:p>
            <a:r>
              <a:rPr lang="it-IT" sz="3600" b="1" dirty="0">
                <a:solidFill>
                  <a:schemeClr val="tx2"/>
                </a:solidFill>
              </a:rPr>
              <a:t>Diagramma di flusso dell'approccio cinematico e statistico</a:t>
            </a:r>
          </a:p>
        </p:txBody>
      </p:sp>
      <p:grpSp>
        <p:nvGrpSpPr>
          <p:cNvPr id="4" name="Group 3">
            <a:extLst>
              <a:ext uri="{FF2B5EF4-FFF2-40B4-BE49-F238E27FC236}">
                <a16:creationId xmlns:a16="http://schemas.microsoft.com/office/drawing/2014/main" id="{E4CE0E2D-2B08-8555-3E90-0F1EAECAB6AC}"/>
              </a:ext>
            </a:extLst>
          </p:cNvPr>
          <p:cNvGrpSpPr>
            <a:grpSpLocks noChangeAspect="1"/>
          </p:cNvGrpSpPr>
          <p:nvPr/>
        </p:nvGrpSpPr>
        <p:grpSpPr bwMode="auto">
          <a:xfrm>
            <a:off x="391160" y="1203008"/>
            <a:ext cx="3686175" cy="5008563"/>
            <a:chOff x="144" y="768"/>
            <a:chExt cx="2322" cy="3155"/>
          </a:xfrm>
        </p:grpSpPr>
        <p:sp>
          <p:nvSpPr>
            <p:cNvPr id="5" name="AutoShape 2">
              <a:extLst>
                <a:ext uri="{FF2B5EF4-FFF2-40B4-BE49-F238E27FC236}">
                  <a16:creationId xmlns:a16="http://schemas.microsoft.com/office/drawing/2014/main" id="{0250ACFA-8BC7-E846-ADAE-C1336FFF1C27}"/>
                </a:ext>
              </a:extLst>
            </p:cNvPr>
            <p:cNvSpPr>
              <a:spLocks noChangeAspect="1" noChangeArrowheads="1" noTextEdit="1"/>
            </p:cNvSpPr>
            <p:nvPr/>
          </p:nvSpPr>
          <p:spPr bwMode="auto">
            <a:xfrm>
              <a:off x="144" y="768"/>
              <a:ext cx="2322" cy="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6" name="Rectangle 4">
              <a:extLst>
                <a:ext uri="{FF2B5EF4-FFF2-40B4-BE49-F238E27FC236}">
                  <a16:creationId xmlns:a16="http://schemas.microsoft.com/office/drawing/2014/main" id="{FCB5FD43-C3FC-F173-B1B2-65757D9BAD92}"/>
                </a:ext>
              </a:extLst>
            </p:cNvPr>
            <p:cNvSpPr>
              <a:spLocks noChangeArrowheads="1"/>
            </p:cNvSpPr>
            <p:nvPr/>
          </p:nvSpPr>
          <p:spPr bwMode="auto">
            <a:xfrm>
              <a:off x="169" y="1666"/>
              <a:ext cx="617" cy="1790"/>
            </a:xfrm>
            <a:prstGeom prst="rect">
              <a:avLst/>
            </a:prstGeom>
            <a:solidFill>
              <a:srgbClr val="DDF0FF"/>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7" name="Rectangle 5">
              <a:extLst>
                <a:ext uri="{FF2B5EF4-FFF2-40B4-BE49-F238E27FC236}">
                  <a16:creationId xmlns:a16="http://schemas.microsoft.com/office/drawing/2014/main" id="{5E2676B2-89BB-D924-6B9E-DF7AF4A3EA39}"/>
                </a:ext>
              </a:extLst>
            </p:cNvPr>
            <p:cNvSpPr>
              <a:spLocks noChangeArrowheads="1"/>
            </p:cNvSpPr>
            <p:nvPr/>
          </p:nvSpPr>
          <p:spPr bwMode="auto">
            <a:xfrm>
              <a:off x="169" y="1666"/>
              <a:ext cx="617" cy="179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8" name="Freeform 6">
              <a:extLst>
                <a:ext uri="{FF2B5EF4-FFF2-40B4-BE49-F238E27FC236}">
                  <a16:creationId xmlns:a16="http://schemas.microsoft.com/office/drawing/2014/main" id="{ADB31295-E76A-E487-0E70-5FA9E037431D}"/>
                </a:ext>
              </a:extLst>
            </p:cNvPr>
            <p:cNvSpPr>
              <a:spLocks noEditPoints="1"/>
            </p:cNvSpPr>
            <p:nvPr/>
          </p:nvSpPr>
          <p:spPr bwMode="auto">
            <a:xfrm>
              <a:off x="169" y="1666"/>
              <a:ext cx="617" cy="1790"/>
            </a:xfrm>
            <a:custGeom>
              <a:avLst/>
              <a:gdLst>
                <a:gd name="T0" fmla="*/ 617 w 617"/>
                <a:gd name="T1" fmla="*/ 1721 h 1790"/>
                <a:gd name="T2" fmla="*/ 0 w 617"/>
                <a:gd name="T3" fmla="*/ 1721 h 1790"/>
                <a:gd name="T4" fmla="*/ 68 w 617"/>
                <a:gd name="T5" fmla="*/ 1790 h 1790"/>
                <a:gd name="T6" fmla="*/ 68 w 617"/>
                <a:gd name="T7" fmla="*/ 0 h 17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1790">
                  <a:moveTo>
                    <a:pt x="617" y="1721"/>
                  </a:moveTo>
                  <a:lnTo>
                    <a:pt x="0" y="1721"/>
                  </a:lnTo>
                  <a:moveTo>
                    <a:pt x="68" y="1790"/>
                  </a:moveTo>
                  <a:lnTo>
                    <a:pt x="68"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 name="Rectangle 7">
              <a:extLst>
                <a:ext uri="{FF2B5EF4-FFF2-40B4-BE49-F238E27FC236}">
                  <a16:creationId xmlns:a16="http://schemas.microsoft.com/office/drawing/2014/main" id="{EB2EA73C-8929-0423-F39B-D532196F27E8}"/>
                </a:ext>
              </a:extLst>
            </p:cNvPr>
            <p:cNvSpPr>
              <a:spLocks noChangeArrowheads="1"/>
            </p:cNvSpPr>
            <p:nvPr/>
          </p:nvSpPr>
          <p:spPr bwMode="auto">
            <a:xfrm rot="-5400000">
              <a:off x="302" y="3201"/>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M</a:t>
              </a:r>
              <a:endParaRPr lang="it-IT" altLang="it-IT"/>
            </a:p>
          </p:txBody>
        </p:sp>
        <p:sp>
          <p:nvSpPr>
            <p:cNvPr id="10" name="Rectangle 8">
              <a:extLst>
                <a:ext uri="{FF2B5EF4-FFF2-40B4-BE49-F238E27FC236}">
                  <a16:creationId xmlns:a16="http://schemas.microsoft.com/office/drawing/2014/main" id="{F1A0A8BC-5CC3-7893-1542-061A46262BA4}"/>
                </a:ext>
              </a:extLst>
            </p:cNvPr>
            <p:cNvSpPr>
              <a:spLocks noChangeArrowheads="1"/>
            </p:cNvSpPr>
            <p:nvPr/>
          </p:nvSpPr>
          <p:spPr bwMode="auto">
            <a:xfrm rot="-5400000">
              <a:off x="317" y="31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11" name="Rectangle 9">
              <a:extLst>
                <a:ext uri="{FF2B5EF4-FFF2-40B4-BE49-F238E27FC236}">
                  <a16:creationId xmlns:a16="http://schemas.microsoft.com/office/drawing/2014/main" id="{8930134F-4554-6094-F39E-EA6ACC470500}"/>
                </a:ext>
              </a:extLst>
            </p:cNvPr>
            <p:cNvSpPr>
              <a:spLocks noChangeArrowheads="1"/>
            </p:cNvSpPr>
            <p:nvPr/>
          </p:nvSpPr>
          <p:spPr bwMode="auto">
            <a:xfrm rot="-5400000">
              <a:off x="336" y="308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12" name="Rectangle 10">
              <a:extLst>
                <a:ext uri="{FF2B5EF4-FFF2-40B4-BE49-F238E27FC236}">
                  <a16:creationId xmlns:a16="http://schemas.microsoft.com/office/drawing/2014/main" id="{AB8AADFD-071E-22EB-F62B-02A663D95C94}"/>
                </a:ext>
              </a:extLst>
            </p:cNvPr>
            <p:cNvSpPr>
              <a:spLocks noChangeArrowheads="1"/>
            </p:cNvSpPr>
            <p:nvPr/>
          </p:nvSpPr>
          <p:spPr bwMode="auto">
            <a:xfrm rot="-5400000">
              <a:off x="333" y="305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13" name="Rectangle 11">
              <a:extLst>
                <a:ext uri="{FF2B5EF4-FFF2-40B4-BE49-F238E27FC236}">
                  <a16:creationId xmlns:a16="http://schemas.microsoft.com/office/drawing/2014/main" id="{0259EA01-2FCD-4A6B-C168-0849F3544AD2}"/>
                </a:ext>
              </a:extLst>
            </p:cNvPr>
            <p:cNvSpPr>
              <a:spLocks noChangeArrowheads="1"/>
            </p:cNvSpPr>
            <p:nvPr/>
          </p:nvSpPr>
          <p:spPr bwMode="auto">
            <a:xfrm rot="-5400000">
              <a:off x="336" y="302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4" name="Rectangle 12">
              <a:extLst>
                <a:ext uri="{FF2B5EF4-FFF2-40B4-BE49-F238E27FC236}">
                  <a16:creationId xmlns:a16="http://schemas.microsoft.com/office/drawing/2014/main" id="{652C0044-0157-72E7-41A5-24187593708B}"/>
                </a:ext>
              </a:extLst>
            </p:cNvPr>
            <p:cNvSpPr>
              <a:spLocks noChangeArrowheads="1"/>
            </p:cNvSpPr>
            <p:nvPr/>
          </p:nvSpPr>
          <p:spPr bwMode="auto">
            <a:xfrm rot="-5400000">
              <a:off x="320" y="2981"/>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v</a:t>
              </a:r>
              <a:endParaRPr lang="it-IT" altLang="it-IT"/>
            </a:p>
          </p:txBody>
        </p:sp>
        <p:sp>
          <p:nvSpPr>
            <p:cNvPr id="15" name="Rectangle 13">
              <a:extLst>
                <a:ext uri="{FF2B5EF4-FFF2-40B4-BE49-F238E27FC236}">
                  <a16:creationId xmlns:a16="http://schemas.microsoft.com/office/drawing/2014/main" id="{033B2484-FA70-4442-4892-1A8881F847B6}"/>
                </a:ext>
              </a:extLst>
            </p:cNvPr>
            <p:cNvSpPr>
              <a:spLocks noChangeArrowheads="1"/>
            </p:cNvSpPr>
            <p:nvPr/>
          </p:nvSpPr>
          <p:spPr bwMode="auto">
            <a:xfrm rot="-5400000">
              <a:off x="317" y="29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6" name="Rectangle 14">
              <a:extLst>
                <a:ext uri="{FF2B5EF4-FFF2-40B4-BE49-F238E27FC236}">
                  <a16:creationId xmlns:a16="http://schemas.microsoft.com/office/drawing/2014/main" id="{06538C2B-3108-1916-040D-977785920258}"/>
                </a:ext>
              </a:extLst>
            </p:cNvPr>
            <p:cNvSpPr>
              <a:spLocks noChangeArrowheads="1"/>
            </p:cNvSpPr>
            <p:nvPr/>
          </p:nvSpPr>
          <p:spPr bwMode="auto">
            <a:xfrm rot="-5400000">
              <a:off x="330" y="2875"/>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17" name="Rectangle 15">
              <a:extLst>
                <a:ext uri="{FF2B5EF4-FFF2-40B4-BE49-F238E27FC236}">
                  <a16:creationId xmlns:a16="http://schemas.microsoft.com/office/drawing/2014/main" id="{B63B3F28-282A-FB38-D548-93C36DEE2621}"/>
                </a:ext>
              </a:extLst>
            </p:cNvPr>
            <p:cNvSpPr>
              <a:spLocks noChangeArrowheads="1"/>
            </p:cNvSpPr>
            <p:nvPr/>
          </p:nvSpPr>
          <p:spPr bwMode="auto">
            <a:xfrm rot="-5400000">
              <a:off x="336" y="2847"/>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8" name="Rectangle 16">
              <a:extLst>
                <a:ext uri="{FF2B5EF4-FFF2-40B4-BE49-F238E27FC236}">
                  <a16:creationId xmlns:a16="http://schemas.microsoft.com/office/drawing/2014/main" id="{420DF6E2-782B-1E40-360B-846EF8B92974}"/>
                </a:ext>
              </a:extLst>
            </p:cNvPr>
            <p:cNvSpPr>
              <a:spLocks noChangeArrowheads="1"/>
            </p:cNvSpPr>
            <p:nvPr/>
          </p:nvSpPr>
          <p:spPr bwMode="auto">
            <a:xfrm rot="-5400000">
              <a:off x="317" y="279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9" name="Rectangle 17">
              <a:extLst>
                <a:ext uri="{FF2B5EF4-FFF2-40B4-BE49-F238E27FC236}">
                  <a16:creationId xmlns:a16="http://schemas.microsoft.com/office/drawing/2014/main" id="{52DB3A8B-0CDC-C506-9567-6036A6864E78}"/>
                </a:ext>
              </a:extLst>
            </p:cNvPr>
            <p:cNvSpPr>
              <a:spLocks noChangeArrowheads="1"/>
            </p:cNvSpPr>
            <p:nvPr/>
          </p:nvSpPr>
          <p:spPr bwMode="auto">
            <a:xfrm rot="-5400000">
              <a:off x="333" y="275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0" name="Rectangle 18">
              <a:extLst>
                <a:ext uri="{FF2B5EF4-FFF2-40B4-BE49-F238E27FC236}">
                  <a16:creationId xmlns:a16="http://schemas.microsoft.com/office/drawing/2014/main" id="{CA5FE27C-1FD4-3667-434B-09BF8A1E2CCC}"/>
                </a:ext>
              </a:extLst>
            </p:cNvPr>
            <p:cNvSpPr>
              <a:spLocks noChangeArrowheads="1"/>
            </p:cNvSpPr>
            <p:nvPr/>
          </p:nvSpPr>
          <p:spPr bwMode="auto">
            <a:xfrm rot="-5400000">
              <a:off x="317" y="27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21" name="Rectangle 19">
              <a:extLst>
                <a:ext uri="{FF2B5EF4-FFF2-40B4-BE49-F238E27FC236}">
                  <a16:creationId xmlns:a16="http://schemas.microsoft.com/office/drawing/2014/main" id="{AA7800C7-F719-0BA9-3D83-9DAC69B2E8AF}"/>
                </a:ext>
              </a:extLst>
            </p:cNvPr>
            <p:cNvSpPr>
              <a:spLocks noChangeArrowheads="1"/>
            </p:cNvSpPr>
            <p:nvPr/>
          </p:nvSpPr>
          <p:spPr bwMode="auto">
            <a:xfrm rot="-5400000">
              <a:off x="333" y="265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22" name="Rectangle 20">
              <a:extLst>
                <a:ext uri="{FF2B5EF4-FFF2-40B4-BE49-F238E27FC236}">
                  <a16:creationId xmlns:a16="http://schemas.microsoft.com/office/drawing/2014/main" id="{0E46EA5D-8847-970B-7122-F4FDF5C198A7}"/>
                </a:ext>
              </a:extLst>
            </p:cNvPr>
            <p:cNvSpPr>
              <a:spLocks noChangeArrowheads="1"/>
            </p:cNvSpPr>
            <p:nvPr/>
          </p:nvSpPr>
          <p:spPr bwMode="auto">
            <a:xfrm rot="-5400000">
              <a:off x="320" y="261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3" name="Rectangle 21">
              <a:extLst>
                <a:ext uri="{FF2B5EF4-FFF2-40B4-BE49-F238E27FC236}">
                  <a16:creationId xmlns:a16="http://schemas.microsoft.com/office/drawing/2014/main" id="{10530F53-DBB0-B4D7-78F5-2B23DF38B17C}"/>
                </a:ext>
              </a:extLst>
            </p:cNvPr>
            <p:cNvSpPr>
              <a:spLocks noChangeArrowheads="1"/>
            </p:cNvSpPr>
            <p:nvPr/>
          </p:nvSpPr>
          <p:spPr bwMode="auto">
            <a:xfrm rot="-5400000">
              <a:off x="333" y="2570"/>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4" name="Rectangle 22">
              <a:extLst>
                <a:ext uri="{FF2B5EF4-FFF2-40B4-BE49-F238E27FC236}">
                  <a16:creationId xmlns:a16="http://schemas.microsoft.com/office/drawing/2014/main" id="{2B75FCAF-7441-C186-88DE-FAEE88742A31}"/>
                </a:ext>
              </a:extLst>
            </p:cNvPr>
            <p:cNvSpPr>
              <a:spLocks noChangeArrowheads="1"/>
            </p:cNvSpPr>
            <p:nvPr/>
          </p:nvSpPr>
          <p:spPr bwMode="auto">
            <a:xfrm rot="-5400000">
              <a:off x="317" y="252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25" name="Rectangle 23">
              <a:extLst>
                <a:ext uri="{FF2B5EF4-FFF2-40B4-BE49-F238E27FC236}">
                  <a16:creationId xmlns:a16="http://schemas.microsoft.com/office/drawing/2014/main" id="{9C1F505F-820C-8A08-CB55-D83BAD87A119}"/>
                </a:ext>
              </a:extLst>
            </p:cNvPr>
            <p:cNvSpPr>
              <a:spLocks noChangeArrowheads="1"/>
            </p:cNvSpPr>
            <p:nvPr/>
          </p:nvSpPr>
          <p:spPr bwMode="auto">
            <a:xfrm rot="-5400000">
              <a:off x="333" y="247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6" name="Rectangle 24">
              <a:extLst>
                <a:ext uri="{FF2B5EF4-FFF2-40B4-BE49-F238E27FC236}">
                  <a16:creationId xmlns:a16="http://schemas.microsoft.com/office/drawing/2014/main" id="{BE3CAC01-4BE3-7C05-21C7-684815461C5E}"/>
                </a:ext>
              </a:extLst>
            </p:cNvPr>
            <p:cNvSpPr>
              <a:spLocks noChangeArrowheads="1"/>
            </p:cNvSpPr>
            <p:nvPr/>
          </p:nvSpPr>
          <p:spPr bwMode="auto">
            <a:xfrm rot="-5400000">
              <a:off x="336" y="244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27" name="Rectangle 25">
              <a:extLst>
                <a:ext uri="{FF2B5EF4-FFF2-40B4-BE49-F238E27FC236}">
                  <a16:creationId xmlns:a16="http://schemas.microsoft.com/office/drawing/2014/main" id="{F602F01C-1B58-0525-0035-988BFAF95018}"/>
                </a:ext>
              </a:extLst>
            </p:cNvPr>
            <p:cNvSpPr>
              <a:spLocks noChangeArrowheads="1"/>
            </p:cNvSpPr>
            <p:nvPr/>
          </p:nvSpPr>
          <p:spPr bwMode="auto">
            <a:xfrm rot="-5400000">
              <a:off x="320" y="240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8" name="Rectangle 26">
              <a:extLst>
                <a:ext uri="{FF2B5EF4-FFF2-40B4-BE49-F238E27FC236}">
                  <a16:creationId xmlns:a16="http://schemas.microsoft.com/office/drawing/2014/main" id="{A0363624-884A-A26E-0BB1-0B5A301AC2FA}"/>
                </a:ext>
              </a:extLst>
            </p:cNvPr>
            <p:cNvSpPr>
              <a:spLocks noChangeArrowheads="1"/>
            </p:cNvSpPr>
            <p:nvPr/>
          </p:nvSpPr>
          <p:spPr bwMode="auto">
            <a:xfrm rot="-5400000">
              <a:off x="333"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9" name="Rectangle 27">
              <a:extLst>
                <a:ext uri="{FF2B5EF4-FFF2-40B4-BE49-F238E27FC236}">
                  <a16:creationId xmlns:a16="http://schemas.microsoft.com/office/drawing/2014/main" id="{A3B5E8F8-A8B9-3C19-23D3-D82999FD14B4}"/>
                </a:ext>
              </a:extLst>
            </p:cNvPr>
            <p:cNvSpPr>
              <a:spLocks noChangeArrowheads="1"/>
            </p:cNvSpPr>
            <p:nvPr/>
          </p:nvSpPr>
          <p:spPr bwMode="auto">
            <a:xfrm rot="-5400000">
              <a:off x="336" y="234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30" name="Rectangle 28">
              <a:extLst>
                <a:ext uri="{FF2B5EF4-FFF2-40B4-BE49-F238E27FC236}">
                  <a16:creationId xmlns:a16="http://schemas.microsoft.com/office/drawing/2014/main" id="{8D8110AE-F4CA-2AEA-4393-5DE1530BFCA4}"/>
                </a:ext>
              </a:extLst>
            </p:cNvPr>
            <p:cNvSpPr>
              <a:spLocks noChangeArrowheads="1"/>
            </p:cNvSpPr>
            <p:nvPr/>
          </p:nvSpPr>
          <p:spPr bwMode="auto">
            <a:xfrm rot="-5400000">
              <a:off x="320" y="229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31" name="Rectangle 29">
              <a:extLst>
                <a:ext uri="{FF2B5EF4-FFF2-40B4-BE49-F238E27FC236}">
                  <a16:creationId xmlns:a16="http://schemas.microsoft.com/office/drawing/2014/main" id="{28ECC2F0-59E3-9AD3-AF67-D9AA5C7860BF}"/>
                </a:ext>
              </a:extLst>
            </p:cNvPr>
            <p:cNvSpPr>
              <a:spLocks noChangeArrowheads="1"/>
            </p:cNvSpPr>
            <p:nvPr/>
          </p:nvSpPr>
          <p:spPr bwMode="auto">
            <a:xfrm rot="-5400000">
              <a:off x="317" y="223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2" name="Rectangle 30">
              <a:extLst>
                <a:ext uri="{FF2B5EF4-FFF2-40B4-BE49-F238E27FC236}">
                  <a16:creationId xmlns:a16="http://schemas.microsoft.com/office/drawing/2014/main" id="{01583BF8-5F1A-51BF-7C89-427F56F3AD7A}"/>
                </a:ext>
              </a:extLst>
            </p:cNvPr>
            <p:cNvSpPr>
              <a:spLocks noChangeArrowheads="1"/>
            </p:cNvSpPr>
            <p:nvPr/>
          </p:nvSpPr>
          <p:spPr bwMode="auto">
            <a:xfrm rot="-5400000">
              <a:off x="336" y="2195"/>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33" name="Rectangle 31">
              <a:extLst>
                <a:ext uri="{FF2B5EF4-FFF2-40B4-BE49-F238E27FC236}">
                  <a16:creationId xmlns:a16="http://schemas.microsoft.com/office/drawing/2014/main" id="{AE7CDF85-3EA5-3525-3165-CAADEC78654B}"/>
                </a:ext>
              </a:extLst>
            </p:cNvPr>
            <p:cNvSpPr>
              <a:spLocks noChangeArrowheads="1"/>
            </p:cNvSpPr>
            <p:nvPr/>
          </p:nvSpPr>
          <p:spPr bwMode="auto">
            <a:xfrm rot="-5400000">
              <a:off x="333" y="2165"/>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34" name="Rectangle 32">
              <a:extLst>
                <a:ext uri="{FF2B5EF4-FFF2-40B4-BE49-F238E27FC236}">
                  <a16:creationId xmlns:a16="http://schemas.microsoft.com/office/drawing/2014/main" id="{93ABCAC9-5504-CC5A-28F5-AA0483203A94}"/>
                </a:ext>
              </a:extLst>
            </p:cNvPr>
            <p:cNvSpPr>
              <a:spLocks noChangeArrowheads="1"/>
            </p:cNvSpPr>
            <p:nvPr/>
          </p:nvSpPr>
          <p:spPr bwMode="auto">
            <a:xfrm rot="-5400000">
              <a:off x="317" y="21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5" name="Rectangle 33">
              <a:extLst>
                <a:ext uri="{FF2B5EF4-FFF2-40B4-BE49-F238E27FC236}">
                  <a16:creationId xmlns:a16="http://schemas.microsoft.com/office/drawing/2014/main" id="{CE5419C8-405D-AA4D-EF3B-38D31E97E068}"/>
                </a:ext>
              </a:extLst>
            </p:cNvPr>
            <p:cNvSpPr>
              <a:spLocks noChangeArrowheads="1"/>
            </p:cNvSpPr>
            <p:nvPr/>
          </p:nvSpPr>
          <p:spPr bwMode="auto">
            <a:xfrm rot="-5400000">
              <a:off x="317" y="205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6" name="Rectangle 34">
              <a:extLst>
                <a:ext uri="{FF2B5EF4-FFF2-40B4-BE49-F238E27FC236}">
                  <a16:creationId xmlns:a16="http://schemas.microsoft.com/office/drawing/2014/main" id="{66E16FCA-AEAB-79D5-2986-CE0960119097}"/>
                </a:ext>
              </a:extLst>
            </p:cNvPr>
            <p:cNvSpPr>
              <a:spLocks noChangeArrowheads="1"/>
            </p:cNvSpPr>
            <p:nvPr/>
          </p:nvSpPr>
          <p:spPr bwMode="auto">
            <a:xfrm rot="-5400000">
              <a:off x="317" y="199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7" name="Rectangle 35">
              <a:extLst>
                <a:ext uri="{FF2B5EF4-FFF2-40B4-BE49-F238E27FC236}">
                  <a16:creationId xmlns:a16="http://schemas.microsoft.com/office/drawing/2014/main" id="{5AD3FB8A-DD1B-49C1-1C9D-3CBBCADDD6E3}"/>
                </a:ext>
              </a:extLst>
            </p:cNvPr>
            <p:cNvSpPr>
              <a:spLocks noChangeArrowheads="1"/>
            </p:cNvSpPr>
            <p:nvPr/>
          </p:nvSpPr>
          <p:spPr bwMode="auto">
            <a:xfrm rot="-5400000">
              <a:off x="330" y="19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38" name="Rectangle 36">
              <a:extLst>
                <a:ext uri="{FF2B5EF4-FFF2-40B4-BE49-F238E27FC236}">
                  <a16:creationId xmlns:a16="http://schemas.microsoft.com/office/drawing/2014/main" id="{E3D4475A-F08D-C311-D8E4-5D0FC9F6A332}"/>
                </a:ext>
              </a:extLst>
            </p:cNvPr>
            <p:cNvSpPr>
              <a:spLocks noChangeArrowheads="1"/>
            </p:cNvSpPr>
            <p:nvPr/>
          </p:nvSpPr>
          <p:spPr bwMode="auto">
            <a:xfrm rot="-5400000">
              <a:off x="317" y="189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o</a:t>
              </a:r>
              <a:endParaRPr lang="it-IT" altLang="it-IT"/>
            </a:p>
          </p:txBody>
        </p:sp>
        <p:sp>
          <p:nvSpPr>
            <p:cNvPr id="39" name="Rectangle 37">
              <a:extLst>
                <a:ext uri="{FF2B5EF4-FFF2-40B4-BE49-F238E27FC236}">
                  <a16:creationId xmlns:a16="http://schemas.microsoft.com/office/drawing/2014/main" id="{EF904D7F-3322-2BCA-1871-8A26D8A663F3}"/>
                </a:ext>
              </a:extLst>
            </p:cNvPr>
            <p:cNvSpPr>
              <a:spLocks noChangeArrowheads="1"/>
            </p:cNvSpPr>
            <p:nvPr/>
          </p:nvSpPr>
          <p:spPr bwMode="auto">
            <a:xfrm rot="-5400000">
              <a:off x="317" y="18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0" name="Rectangle 38">
              <a:extLst>
                <a:ext uri="{FF2B5EF4-FFF2-40B4-BE49-F238E27FC236}">
                  <a16:creationId xmlns:a16="http://schemas.microsoft.com/office/drawing/2014/main" id="{FE8D17B6-E11D-3439-44E0-152B06B9E36A}"/>
                </a:ext>
              </a:extLst>
            </p:cNvPr>
            <p:cNvSpPr>
              <a:spLocks noChangeArrowheads="1"/>
            </p:cNvSpPr>
            <p:nvPr/>
          </p:nvSpPr>
          <p:spPr bwMode="auto">
            <a:xfrm rot="-5400000">
              <a:off x="320" y="17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1" name="Rectangle 39">
              <a:extLst>
                <a:ext uri="{FF2B5EF4-FFF2-40B4-BE49-F238E27FC236}">
                  <a16:creationId xmlns:a16="http://schemas.microsoft.com/office/drawing/2014/main" id="{602C731E-4BBA-A8E3-04B6-33BDCEB32B82}"/>
                </a:ext>
              </a:extLst>
            </p:cNvPr>
            <p:cNvSpPr>
              <a:spLocks noChangeArrowheads="1"/>
            </p:cNvSpPr>
            <p:nvPr/>
          </p:nvSpPr>
          <p:spPr bwMode="auto">
            <a:xfrm rot="-5400000">
              <a:off x="317" y="170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h</a:t>
              </a:r>
              <a:endParaRPr lang="it-IT" altLang="it-IT"/>
            </a:p>
          </p:txBody>
        </p:sp>
        <p:sp>
          <p:nvSpPr>
            <p:cNvPr id="42" name="Rectangle 40">
              <a:extLst>
                <a:ext uri="{FF2B5EF4-FFF2-40B4-BE49-F238E27FC236}">
                  <a16:creationId xmlns:a16="http://schemas.microsoft.com/office/drawing/2014/main" id="{B7C45732-2A51-41AC-2113-843405405A49}"/>
                </a:ext>
              </a:extLst>
            </p:cNvPr>
            <p:cNvSpPr>
              <a:spLocks noChangeArrowheads="1"/>
            </p:cNvSpPr>
            <p:nvPr/>
          </p:nvSpPr>
          <p:spPr bwMode="auto">
            <a:xfrm rot="-5400000">
              <a:off x="450" y="2772"/>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3" name="Rectangle 41">
              <a:extLst>
                <a:ext uri="{FF2B5EF4-FFF2-40B4-BE49-F238E27FC236}">
                  <a16:creationId xmlns:a16="http://schemas.microsoft.com/office/drawing/2014/main" id="{79A8E51E-7E77-9D75-5B0D-0C853CDD4711}"/>
                </a:ext>
              </a:extLst>
            </p:cNvPr>
            <p:cNvSpPr>
              <a:spLocks noChangeArrowheads="1"/>
            </p:cNvSpPr>
            <p:nvPr/>
          </p:nvSpPr>
          <p:spPr bwMode="auto">
            <a:xfrm rot="-5400000">
              <a:off x="447" y="2691"/>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4" name="Rectangle 42">
              <a:extLst>
                <a:ext uri="{FF2B5EF4-FFF2-40B4-BE49-F238E27FC236}">
                  <a16:creationId xmlns:a16="http://schemas.microsoft.com/office/drawing/2014/main" id="{7A4300E2-9D7C-7E6A-749E-49780C8D189B}"/>
                </a:ext>
              </a:extLst>
            </p:cNvPr>
            <p:cNvSpPr>
              <a:spLocks noChangeArrowheads="1"/>
            </p:cNvSpPr>
            <p:nvPr/>
          </p:nvSpPr>
          <p:spPr bwMode="auto">
            <a:xfrm rot="-5400000">
              <a:off x="450" y="2615"/>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45" name="Rectangle 43">
              <a:extLst>
                <a:ext uri="{FF2B5EF4-FFF2-40B4-BE49-F238E27FC236}">
                  <a16:creationId xmlns:a16="http://schemas.microsoft.com/office/drawing/2014/main" id="{5A7C7F54-2CB2-4B3F-67AD-B350B591699F}"/>
                </a:ext>
              </a:extLst>
            </p:cNvPr>
            <p:cNvSpPr>
              <a:spLocks noChangeArrowheads="1"/>
            </p:cNvSpPr>
            <p:nvPr/>
          </p:nvSpPr>
          <p:spPr bwMode="auto">
            <a:xfrm rot="-5400000">
              <a:off x="472" y="2557"/>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46" name="Rectangle 44">
              <a:extLst>
                <a:ext uri="{FF2B5EF4-FFF2-40B4-BE49-F238E27FC236}">
                  <a16:creationId xmlns:a16="http://schemas.microsoft.com/office/drawing/2014/main" id="{1B943703-4BEC-D836-2E68-67327F987813}"/>
                </a:ext>
              </a:extLst>
            </p:cNvPr>
            <p:cNvSpPr>
              <a:spLocks noChangeArrowheads="1"/>
            </p:cNvSpPr>
            <p:nvPr/>
          </p:nvSpPr>
          <p:spPr bwMode="auto">
            <a:xfrm rot="-5400000">
              <a:off x="469" y="2524"/>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t>
              </a:r>
              <a:endParaRPr lang="it-IT" altLang="it-IT"/>
            </a:p>
          </p:txBody>
        </p:sp>
        <p:sp>
          <p:nvSpPr>
            <p:cNvPr id="47" name="Rectangle 45">
              <a:extLst>
                <a:ext uri="{FF2B5EF4-FFF2-40B4-BE49-F238E27FC236}">
                  <a16:creationId xmlns:a16="http://schemas.microsoft.com/office/drawing/2014/main" id="{4C119892-B2DA-6108-CED3-C7CEDFB96321}"/>
                </a:ext>
              </a:extLst>
            </p:cNvPr>
            <p:cNvSpPr>
              <a:spLocks noChangeArrowheads="1"/>
            </p:cNvSpPr>
            <p:nvPr/>
          </p:nvSpPr>
          <p:spPr bwMode="auto">
            <a:xfrm rot="-5400000">
              <a:off x="447" y="2437"/>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8" name="Rectangle 46">
              <a:extLst>
                <a:ext uri="{FF2B5EF4-FFF2-40B4-BE49-F238E27FC236}">
                  <a16:creationId xmlns:a16="http://schemas.microsoft.com/office/drawing/2014/main" id="{A6981C45-76B3-DCB7-BF28-8FA0D902C645}"/>
                </a:ext>
              </a:extLst>
            </p:cNvPr>
            <p:cNvSpPr>
              <a:spLocks noChangeArrowheads="1"/>
            </p:cNvSpPr>
            <p:nvPr/>
          </p:nvSpPr>
          <p:spPr bwMode="auto">
            <a:xfrm rot="-5400000">
              <a:off x="475" y="238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49" name="Rectangle 47">
              <a:extLst>
                <a:ext uri="{FF2B5EF4-FFF2-40B4-BE49-F238E27FC236}">
                  <a16:creationId xmlns:a16="http://schemas.microsoft.com/office/drawing/2014/main" id="{99682C0B-2514-7E1A-02E5-45540D0D2B7E}"/>
                </a:ext>
              </a:extLst>
            </p:cNvPr>
            <p:cNvSpPr>
              <a:spLocks noChangeArrowheads="1"/>
            </p:cNvSpPr>
            <p:nvPr/>
          </p:nvSpPr>
          <p:spPr bwMode="auto">
            <a:xfrm rot="-5400000">
              <a:off x="456" y="233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50" name="Rectangle 48">
              <a:extLst>
                <a:ext uri="{FF2B5EF4-FFF2-40B4-BE49-F238E27FC236}">
                  <a16:creationId xmlns:a16="http://schemas.microsoft.com/office/drawing/2014/main" id="{F29A0AA6-E6D0-B3A4-7C7F-14F8803E18E2}"/>
                </a:ext>
              </a:extLst>
            </p:cNvPr>
            <p:cNvSpPr>
              <a:spLocks noChangeArrowheads="1"/>
            </p:cNvSpPr>
            <p:nvPr/>
          </p:nvSpPr>
          <p:spPr bwMode="auto">
            <a:xfrm rot="-5400000">
              <a:off x="459" y="2280"/>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1" name="Rectangle 49">
              <a:extLst>
                <a:ext uri="{FF2B5EF4-FFF2-40B4-BE49-F238E27FC236}">
                  <a16:creationId xmlns:a16="http://schemas.microsoft.com/office/drawing/2014/main" id="{6070040E-48E6-B704-CF58-FB95C65DC1A0}"/>
                </a:ext>
              </a:extLst>
            </p:cNvPr>
            <p:cNvSpPr>
              <a:spLocks noChangeArrowheads="1"/>
            </p:cNvSpPr>
            <p:nvPr/>
          </p:nvSpPr>
          <p:spPr bwMode="auto">
            <a:xfrm rot="-5400000">
              <a:off x="472" y="223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52" name="Rectangle 50">
              <a:extLst>
                <a:ext uri="{FF2B5EF4-FFF2-40B4-BE49-F238E27FC236}">
                  <a16:creationId xmlns:a16="http://schemas.microsoft.com/office/drawing/2014/main" id="{00DF4C3D-07D9-6CC4-E699-CAA8D329375A}"/>
                </a:ext>
              </a:extLst>
            </p:cNvPr>
            <p:cNvSpPr>
              <a:spLocks noChangeArrowheads="1"/>
            </p:cNvSpPr>
            <p:nvPr/>
          </p:nvSpPr>
          <p:spPr bwMode="auto">
            <a:xfrm rot="-5400000">
              <a:off x="456" y="218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53" name="Rectangle 51">
              <a:extLst>
                <a:ext uri="{FF2B5EF4-FFF2-40B4-BE49-F238E27FC236}">
                  <a16:creationId xmlns:a16="http://schemas.microsoft.com/office/drawing/2014/main" id="{4EFA4D67-CAFE-2926-6C81-919AC68E23E9}"/>
                </a:ext>
              </a:extLst>
            </p:cNvPr>
            <p:cNvSpPr>
              <a:spLocks noChangeArrowheads="1"/>
            </p:cNvSpPr>
            <p:nvPr/>
          </p:nvSpPr>
          <p:spPr bwMode="auto">
            <a:xfrm rot="-5400000">
              <a:off x="469" y="21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4" name="Rectangle 52">
              <a:extLst>
                <a:ext uri="{FF2B5EF4-FFF2-40B4-BE49-F238E27FC236}">
                  <a16:creationId xmlns:a16="http://schemas.microsoft.com/office/drawing/2014/main" id="{303793DE-B8A4-AB80-9B9D-524760A5FD63}"/>
                </a:ext>
              </a:extLst>
            </p:cNvPr>
            <p:cNvSpPr>
              <a:spLocks noChangeArrowheads="1"/>
            </p:cNvSpPr>
            <p:nvPr/>
          </p:nvSpPr>
          <p:spPr bwMode="auto">
            <a:xfrm rot="-5400000">
              <a:off x="580" y="2956"/>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a:t>
              </a:r>
              <a:endParaRPr lang="it-IT" altLang="it-IT"/>
            </a:p>
          </p:txBody>
        </p:sp>
        <p:sp>
          <p:nvSpPr>
            <p:cNvPr id="55" name="Rectangle 53">
              <a:extLst>
                <a:ext uri="{FF2B5EF4-FFF2-40B4-BE49-F238E27FC236}">
                  <a16:creationId xmlns:a16="http://schemas.microsoft.com/office/drawing/2014/main" id="{3C6599CE-7942-AD13-8C16-FBAEF5511C57}"/>
                </a:ext>
              </a:extLst>
            </p:cNvPr>
            <p:cNvSpPr>
              <a:spLocks noChangeArrowheads="1"/>
            </p:cNvSpPr>
            <p:nvPr/>
          </p:nvSpPr>
          <p:spPr bwMode="auto">
            <a:xfrm rot="-5400000">
              <a:off x="608" y="2908"/>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56" name="Rectangle 54">
              <a:extLst>
                <a:ext uri="{FF2B5EF4-FFF2-40B4-BE49-F238E27FC236}">
                  <a16:creationId xmlns:a16="http://schemas.microsoft.com/office/drawing/2014/main" id="{A39FB69C-D7A7-EA43-3123-E77B45D3C0DD}"/>
                </a:ext>
              </a:extLst>
            </p:cNvPr>
            <p:cNvSpPr>
              <a:spLocks noChangeArrowheads="1"/>
            </p:cNvSpPr>
            <p:nvPr/>
          </p:nvSpPr>
          <p:spPr bwMode="auto">
            <a:xfrm rot="-5400000">
              <a:off x="592" y="28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7" name="Rectangle 55">
              <a:extLst>
                <a:ext uri="{FF2B5EF4-FFF2-40B4-BE49-F238E27FC236}">
                  <a16:creationId xmlns:a16="http://schemas.microsoft.com/office/drawing/2014/main" id="{F90867C4-AC2E-C6D5-3D7F-34EB93CB50A2}"/>
                </a:ext>
              </a:extLst>
            </p:cNvPr>
            <p:cNvSpPr>
              <a:spLocks noChangeArrowheads="1"/>
            </p:cNvSpPr>
            <p:nvPr/>
          </p:nvSpPr>
          <p:spPr bwMode="auto">
            <a:xfrm rot="-5400000">
              <a:off x="592" y="2805"/>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58" name="Rectangle 56">
              <a:extLst>
                <a:ext uri="{FF2B5EF4-FFF2-40B4-BE49-F238E27FC236}">
                  <a16:creationId xmlns:a16="http://schemas.microsoft.com/office/drawing/2014/main" id="{0101277A-F246-ACC4-9C5D-6E73D21A60B0}"/>
                </a:ext>
              </a:extLst>
            </p:cNvPr>
            <p:cNvSpPr>
              <a:spLocks noChangeArrowheads="1"/>
            </p:cNvSpPr>
            <p:nvPr/>
          </p:nvSpPr>
          <p:spPr bwMode="auto">
            <a:xfrm rot="-5400000">
              <a:off x="602" y="2760"/>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9" name="Rectangle 57">
              <a:extLst>
                <a:ext uri="{FF2B5EF4-FFF2-40B4-BE49-F238E27FC236}">
                  <a16:creationId xmlns:a16="http://schemas.microsoft.com/office/drawing/2014/main" id="{AA4E39F9-8B64-0211-8874-4DF234BE07E5}"/>
                </a:ext>
              </a:extLst>
            </p:cNvPr>
            <p:cNvSpPr>
              <a:spLocks noChangeArrowheads="1"/>
            </p:cNvSpPr>
            <p:nvPr/>
          </p:nvSpPr>
          <p:spPr bwMode="auto">
            <a:xfrm rot="-5400000">
              <a:off x="608" y="273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0" name="Rectangle 58">
              <a:extLst>
                <a:ext uri="{FF2B5EF4-FFF2-40B4-BE49-F238E27FC236}">
                  <a16:creationId xmlns:a16="http://schemas.microsoft.com/office/drawing/2014/main" id="{03FBFC55-D9AE-A8EB-DCB3-33D7AF8110FC}"/>
                </a:ext>
              </a:extLst>
            </p:cNvPr>
            <p:cNvSpPr>
              <a:spLocks noChangeArrowheads="1"/>
            </p:cNvSpPr>
            <p:nvPr/>
          </p:nvSpPr>
          <p:spPr bwMode="auto">
            <a:xfrm rot="-5400000">
              <a:off x="574" y="2669"/>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m</a:t>
              </a:r>
              <a:endParaRPr lang="it-IT" altLang="it-IT" dirty="0"/>
            </a:p>
          </p:txBody>
        </p:sp>
        <p:sp>
          <p:nvSpPr>
            <p:cNvPr id="61" name="Rectangle 59">
              <a:extLst>
                <a:ext uri="{FF2B5EF4-FFF2-40B4-BE49-F238E27FC236}">
                  <a16:creationId xmlns:a16="http://schemas.microsoft.com/office/drawing/2014/main" id="{DD19BDDE-73F8-78CF-5BF4-BA2D5ECDE31C}"/>
                </a:ext>
              </a:extLst>
            </p:cNvPr>
            <p:cNvSpPr>
              <a:spLocks noChangeArrowheads="1"/>
            </p:cNvSpPr>
            <p:nvPr/>
          </p:nvSpPr>
          <p:spPr bwMode="auto">
            <a:xfrm rot="-5400000">
              <a:off x="608" y="261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2" name="Rectangle 60">
              <a:extLst>
                <a:ext uri="{FF2B5EF4-FFF2-40B4-BE49-F238E27FC236}">
                  <a16:creationId xmlns:a16="http://schemas.microsoft.com/office/drawing/2014/main" id="{368C613B-5924-7735-A803-75B13A5A1178}"/>
                </a:ext>
              </a:extLst>
            </p:cNvPr>
            <p:cNvSpPr>
              <a:spLocks noChangeArrowheads="1"/>
            </p:cNvSpPr>
            <p:nvPr/>
          </p:nvSpPr>
          <p:spPr bwMode="auto">
            <a:xfrm rot="-5400000">
              <a:off x="589" y="256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3" name="Rectangle 61">
              <a:extLst>
                <a:ext uri="{FF2B5EF4-FFF2-40B4-BE49-F238E27FC236}">
                  <a16:creationId xmlns:a16="http://schemas.microsoft.com/office/drawing/2014/main" id="{90674A72-A4EB-2AF5-F48A-4F8B8A05E51C}"/>
                </a:ext>
              </a:extLst>
            </p:cNvPr>
            <p:cNvSpPr>
              <a:spLocks noChangeArrowheads="1"/>
            </p:cNvSpPr>
            <p:nvPr/>
          </p:nvSpPr>
          <p:spPr bwMode="auto">
            <a:xfrm rot="-5400000">
              <a:off x="589" y="25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a</a:t>
              </a:r>
              <a:endParaRPr lang="it-IT" altLang="it-IT" dirty="0"/>
            </a:p>
          </p:txBody>
        </p:sp>
        <p:sp>
          <p:nvSpPr>
            <p:cNvPr id="64" name="Rectangle 62">
              <a:extLst>
                <a:ext uri="{FF2B5EF4-FFF2-40B4-BE49-F238E27FC236}">
                  <a16:creationId xmlns:a16="http://schemas.microsoft.com/office/drawing/2014/main" id="{3040F05B-9F93-21C4-8D9E-1171F9E4C320}"/>
                </a:ext>
              </a:extLst>
            </p:cNvPr>
            <p:cNvSpPr>
              <a:spLocks noChangeArrowheads="1"/>
            </p:cNvSpPr>
            <p:nvPr/>
          </p:nvSpPr>
          <p:spPr bwMode="auto">
            <a:xfrm rot="-5400000">
              <a:off x="589" y="24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5" name="Rectangle 63">
              <a:extLst>
                <a:ext uri="{FF2B5EF4-FFF2-40B4-BE49-F238E27FC236}">
                  <a16:creationId xmlns:a16="http://schemas.microsoft.com/office/drawing/2014/main" id="{585E2894-821C-CB36-AF00-9D98AA1F0B9B}"/>
                </a:ext>
              </a:extLst>
            </p:cNvPr>
            <p:cNvSpPr>
              <a:spLocks noChangeArrowheads="1"/>
            </p:cNvSpPr>
            <p:nvPr/>
          </p:nvSpPr>
          <p:spPr bwMode="auto">
            <a:xfrm rot="-5400000">
              <a:off x="605" y="239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66" name="Rectangle 64">
              <a:extLst>
                <a:ext uri="{FF2B5EF4-FFF2-40B4-BE49-F238E27FC236}">
                  <a16:creationId xmlns:a16="http://schemas.microsoft.com/office/drawing/2014/main" id="{ACBE5EFF-27D7-F382-18EC-93CAA73AE9E0}"/>
                </a:ext>
              </a:extLst>
            </p:cNvPr>
            <p:cNvSpPr>
              <a:spLocks noChangeArrowheads="1"/>
            </p:cNvSpPr>
            <p:nvPr/>
          </p:nvSpPr>
          <p:spPr bwMode="auto">
            <a:xfrm rot="-5400000">
              <a:off x="605"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67" name="Rectangle 65">
              <a:extLst>
                <a:ext uri="{FF2B5EF4-FFF2-40B4-BE49-F238E27FC236}">
                  <a16:creationId xmlns:a16="http://schemas.microsoft.com/office/drawing/2014/main" id="{1BED72C4-2D5E-2680-6B5A-5866C04361CF}"/>
                </a:ext>
              </a:extLst>
            </p:cNvPr>
            <p:cNvSpPr>
              <a:spLocks noChangeArrowheads="1"/>
            </p:cNvSpPr>
            <p:nvPr/>
          </p:nvSpPr>
          <p:spPr bwMode="auto">
            <a:xfrm rot="-5400000">
              <a:off x="583" y="2313"/>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68" name="Rectangle 66">
              <a:extLst>
                <a:ext uri="{FF2B5EF4-FFF2-40B4-BE49-F238E27FC236}">
                  <a16:creationId xmlns:a16="http://schemas.microsoft.com/office/drawing/2014/main" id="{38D510E6-5D54-C3D1-1F72-63FCB74B0F45}"/>
                </a:ext>
              </a:extLst>
            </p:cNvPr>
            <p:cNvSpPr>
              <a:spLocks noChangeArrowheads="1"/>
            </p:cNvSpPr>
            <p:nvPr/>
          </p:nvSpPr>
          <p:spPr bwMode="auto">
            <a:xfrm rot="-5400000">
              <a:off x="589" y="22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9" name="Rectangle 67">
              <a:extLst>
                <a:ext uri="{FF2B5EF4-FFF2-40B4-BE49-F238E27FC236}">
                  <a16:creationId xmlns:a16="http://schemas.microsoft.com/office/drawing/2014/main" id="{BE0A27F9-0740-1F50-6DB8-88AEA6CDAD6C}"/>
                </a:ext>
              </a:extLst>
            </p:cNvPr>
            <p:cNvSpPr>
              <a:spLocks noChangeArrowheads="1"/>
            </p:cNvSpPr>
            <p:nvPr/>
          </p:nvSpPr>
          <p:spPr bwMode="auto">
            <a:xfrm rot="-5400000">
              <a:off x="589" y="218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70" name="Rectangle 68">
              <a:extLst>
                <a:ext uri="{FF2B5EF4-FFF2-40B4-BE49-F238E27FC236}">
                  <a16:creationId xmlns:a16="http://schemas.microsoft.com/office/drawing/2014/main" id="{B22FA72A-D5FF-E95A-3A7B-31180BF38A23}"/>
                </a:ext>
              </a:extLst>
            </p:cNvPr>
            <p:cNvSpPr>
              <a:spLocks noChangeArrowheads="1"/>
            </p:cNvSpPr>
            <p:nvPr/>
          </p:nvSpPr>
          <p:spPr bwMode="auto">
            <a:xfrm rot="-5400000">
              <a:off x="608" y="2134"/>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71" name="Rectangle 69">
              <a:extLst>
                <a:ext uri="{FF2B5EF4-FFF2-40B4-BE49-F238E27FC236}">
                  <a16:creationId xmlns:a16="http://schemas.microsoft.com/office/drawing/2014/main" id="{A850D0EA-3B55-1B9B-A9BA-22475A4DEF42}"/>
                </a:ext>
              </a:extLst>
            </p:cNvPr>
            <p:cNvSpPr>
              <a:spLocks noChangeArrowheads="1"/>
            </p:cNvSpPr>
            <p:nvPr/>
          </p:nvSpPr>
          <p:spPr bwMode="auto">
            <a:xfrm rot="-5400000">
              <a:off x="608" y="211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72" name="Rectangle 70">
              <a:extLst>
                <a:ext uri="{FF2B5EF4-FFF2-40B4-BE49-F238E27FC236}">
                  <a16:creationId xmlns:a16="http://schemas.microsoft.com/office/drawing/2014/main" id="{6F6F5EAC-CB30-A7B7-5207-845AA58EF9C9}"/>
                </a:ext>
              </a:extLst>
            </p:cNvPr>
            <p:cNvSpPr>
              <a:spLocks noChangeArrowheads="1"/>
            </p:cNvSpPr>
            <p:nvPr/>
          </p:nvSpPr>
          <p:spPr bwMode="auto">
            <a:xfrm rot="-5400000">
              <a:off x="592" y="2068"/>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3" name="Rectangle 71">
              <a:extLst>
                <a:ext uri="{FF2B5EF4-FFF2-40B4-BE49-F238E27FC236}">
                  <a16:creationId xmlns:a16="http://schemas.microsoft.com/office/drawing/2014/main" id="{94C4AA29-ABFF-A12D-CB5A-02665418164B}"/>
                </a:ext>
              </a:extLst>
            </p:cNvPr>
            <p:cNvSpPr>
              <a:spLocks noChangeArrowheads="1"/>
            </p:cNvSpPr>
            <p:nvPr/>
          </p:nvSpPr>
          <p:spPr bwMode="auto">
            <a:xfrm rot="-5400000">
              <a:off x="592" y="2014"/>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y</a:t>
              </a:r>
              <a:endParaRPr lang="it-IT" altLang="it-IT"/>
            </a:p>
          </p:txBody>
        </p:sp>
        <p:sp>
          <p:nvSpPr>
            <p:cNvPr id="74" name="Rectangle 72">
              <a:extLst>
                <a:ext uri="{FF2B5EF4-FFF2-40B4-BE49-F238E27FC236}">
                  <a16:creationId xmlns:a16="http://schemas.microsoft.com/office/drawing/2014/main" id="{2C109F83-91F0-0F39-9135-6B55CE3CD689}"/>
                </a:ext>
              </a:extLst>
            </p:cNvPr>
            <p:cNvSpPr>
              <a:spLocks noChangeArrowheads="1"/>
            </p:cNvSpPr>
            <p:nvPr/>
          </p:nvSpPr>
          <p:spPr bwMode="auto">
            <a:xfrm rot="-5400000">
              <a:off x="592" y="1953"/>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5" name="Rectangle 73">
              <a:extLst>
                <a:ext uri="{FF2B5EF4-FFF2-40B4-BE49-F238E27FC236}">
                  <a16:creationId xmlns:a16="http://schemas.microsoft.com/office/drawing/2014/main" id="{1C1E4CD6-5C22-D846-78B8-EDAF09AB2E2D}"/>
                </a:ext>
              </a:extLst>
            </p:cNvPr>
            <p:cNvSpPr>
              <a:spLocks noChangeArrowheads="1"/>
            </p:cNvSpPr>
            <p:nvPr/>
          </p:nvSpPr>
          <p:spPr bwMode="auto">
            <a:xfrm>
              <a:off x="154" y="778"/>
              <a:ext cx="2215" cy="293"/>
            </a:xfrm>
            <a:prstGeom prst="rect">
              <a:avLst/>
            </a:prstGeom>
            <a:ln/>
          </p:spPr>
          <p:style>
            <a:lnRef idx="1">
              <a:schemeClr val="accent1"/>
            </a:lnRef>
            <a:fillRef idx="2">
              <a:schemeClr val="accent1"/>
            </a:fillRef>
            <a:effectRef idx="1">
              <a:schemeClr val="accent1"/>
            </a:effectRef>
            <a:fontRef idx="minor">
              <a:schemeClr val="dk1"/>
            </a:fontRef>
          </p:style>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6" name="Rectangle 74">
              <a:extLst>
                <a:ext uri="{FF2B5EF4-FFF2-40B4-BE49-F238E27FC236}">
                  <a16:creationId xmlns:a16="http://schemas.microsoft.com/office/drawing/2014/main" id="{3A995AD1-003C-CABF-5E30-1A75339A5DE3}"/>
                </a:ext>
              </a:extLst>
            </p:cNvPr>
            <p:cNvSpPr>
              <a:spLocks noChangeArrowheads="1"/>
            </p:cNvSpPr>
            <p:nvPr/>
          </p:nvSpPr>
          <p:spPr bwMode="auto">
            <a:xfrm>
              <a:off x="154" y="778"/>
              <a:ext cx="2215" cy="293"/>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7" name="Freeform 75">
              <a:extLst>
                <a:ext uri="{FF2B5EF4-FFF2-40B4-BE49-F238E27FC236}">
                  <a16:creationId xmlns:a16="http://schemas.microsoft.com/office/drawing/2014/main" id="{1F6FE373-524B-F6A6-FE0A-0044F78BCF9F}"/>
                </a:ext>
              </a:extLst>
            </p:cNvPr>
            <p:cNvSpPr>
              <a:spLocks noEditPoints="1"/>
            </p:cNvSpPr>
            <p:nvPr/>
          </p:nvSpPr>
          <p:spPr bwMode="auto">
            <a:xfrm>
              <a:off x="223" y="778"/>
              <a:ext cx="2077" cy="293"/>
            </a:xfrm>
            <a:custGeom>
              <a:avLst/>
              <a:gdLst>
                <a:gd name="T0" fmla="*/ 0 w 2077"/>
                <a:gd name="T1" fmla="*/ 293 h 293"/>
                <a:gd name="T2" fmla="*/ 0 w 2077"/>
                <a:gd name="T3" fmla="*/ 0 h 293"/>
                <a:gd name="T4" fmla="*/ 2077 w 2077"/>
                <a:gd name="T5" fmla="*/ 293 h 293"/>
                <a:gd name="T6" fmla="*/ 2077 w 2077"/>
                <a:gd name="T7" fmla="*/ 0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7" h="293">
                  <a:moveTo>
                    <a:pt x="0" y="293"/>
                  </a:moveTo>
                  <a:lnTo>
                    <a:pt x="0" y="0"/>
                  </a:lnTo>
                  <a:moveTo>
                    <a:pt x="2077" y="293"/>
                  </a:moveTo>
                  <a:lnTo>
                    <a:pt x="2077"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8" name="Rectangle 76">
              <a:extLst>
                <a:ext uri="{FF2B5EF4-FFF2-40B4-BE49-F238E27FC236}">
                  <a16:creationId xmlns:a16="http://schemas.microsoft.com/office/drawing/2014/main" id="{67DE2F07-7700-9992-5B70-670CD57204BA}"/>
                </a:ext>
              </a:extLst>
            </p:cNvPr>
            <p:cNvSpPr>
              <a:spLocks noChangeArrowheads="1"/>
            </p:cNvSpPr>
            <p:nvPr/>
          </p:nvSpPr>
          <p:spPr bwMode="auto">
            <a:xfrm>
              <a:off x="743" y="852"/>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Experimental activity</a:t>
              </a:r>
              <a:endParaRPr lang="it-IT" altLang="it-IT"/>
            </a:p>
          </p:txBody>
        </p:sp>
        <p:sp>
          <p:nvSpPr>
            <p:cNvPr id="79" name="Freeform 77">
              <a:extLst>
                <a:ext uri="{FF2B5EF4-FFF2-40B4-BE49-F238E27FC236}">
                  <a16:creationId xmlns:a16="http://schemas.microsoft.com/office/drawing/2014/main" id="{6767D4BB-C81C-D51C-1085-21E619D2F392}"/>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solidFill>
              <a:srgbClr val="9FB0DB"/>
            </a:solidFill>
            <a:ln>
              <a:headEnd/>
              <a:tailEnd/>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0" name="Freeform 78">
              <a:extLst>
                <a:ext uri="{FF2B5EF4-FFF2-40B4-BE49-F238E27FC236}">
                  <a16:creationId xmlns:a16="http://schemas.microsoft.com/office/drawing/2014/main" id="{495BF8C2-444F-6F4C-7256-07D39700FDA7}"/>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1" name="Rectangle 79">
              <a:extLst>
                <a:ext uri="{FF2B5EF4-FFF2-40B4-BE49-F238E27FC236}">
                  <a16:creationId xmlns:a16="http://schemas.microsoft.com/office/drawing/2014/main" id="{4B2DFB58-A420-AD6C-B0CC-ACF656E7856B}"/>
                </a:ext>
              </a:extLst>
            </p:cNvPr>
            <p:cNvSpPr>
              <a:spLocks noChangeArrowheads="1"/>
            </p:cNvSpPr>
            <p:nvPr/>
          </p:nvSpPr>
          <p:spPr bwMode="auto">
            <a:xfrm>
              <a:off x="1003" y="1245"/>
              <a:ext cx="5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b="1">
                  <a:solidFill>
                    <a:srgbClr val="000000"/>
                  </a:solidFill>
                </a:rPr>
                <a:t>DataBase</a:t>
              </a:r>
              <a:endParaRPr lang="it-IT" altLang="it-IT"/>
            </a:p>
          </p:txBody>
        </p:sp>
        <p:sp>
          <p:nvSpPr>
            <p:cNvPr id="82" name="Rectangle 80">
              <a:extLst>
                <a:ext uri="{FF2B5EF4-FFF2-40B4-BE49-F238E27FC236}">
                  <a16:creationId xmlns:a16="http://schemas.microsoft.com/office/drawing/2014/main" id="{BDE1B4B9-4D79-CDFC-BA86-CCA01C9A73B2}"/>
                </a:ext>
              </a:extLst>
            </p:cNvPr>
            <p:cNvSpPr>
              <a:spLocks noChangeArrowheads="1"/>
            </p:cNvSpPr>
            <p:nvPr/>
          </p:nvSpPr>
          <p:spPr bwMode="auto">
            <a:xfrm>
              <a:off x="368" y="1384"/>
              <a:ext cx="8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driving</a:t>
              </a:r>
              <a:r>
                <a:rPr lang="it-IT" altLang="it-IT" sz="1400" dirty="0">
                  <a:solidFill>
                    <a:srgbClr val="000000"/>
                  </a:solidFill>
                  <a:latin typeface="Calibri" panose="020F0502020204030204" pitchFamily="34" charset="0"/>
                </a:rPr>
                <a:t> </a:t>
              </a:r>
              <a:r>
                <a:rPr lang="it-IT" altLang="it-IT" sz="1400" dirty="0" err="1">
                  <a:solidFill>
                    <a:srgbClr val="000000"/>
                  </a:solidFill>
                  <a:latin typeface="Calibri" panose="020F0502020204030204" pitchFamily="34" charset="0"/>
                </a:rPr>
                <a:t>behaviour</a:t>
              </a:r>
              <a:r>
                <a:rPr lang="it-IT" altLang="it-IT" sz="1400" dirty="0">
                  <a:solidFill>
                    <a:srgbClr val="000000"/>
                  </a:solidFill>
                  <a:latin typeface="Calibri" panose="020F0502020204030204" pitchFamily="34" charset="0"/>
                </a:rPr>
                <a:t> </a:t>
              </a:r>
              <a:endParaRPr lang="it-IT" altLang="it-IT" dirty="0"/>
            </a:p>
          </p:txBody>
        </p:sp>
        <p:sp>
          <p:nvSpPr>
            <p:cNvPr id="83" name="Rectangle 81">
              <a:extLst>
                <a:ext uri="{FF2B5EF4-FFF2-40B4-BE49-F238E27FC236}">
                  <a16:creationId xmlns:a16="http://schemas.microsoft.com/office/drawing/2014/main" id="{0C930EE3-AF2B-6CE6-1FCB-2917F1E8550B}"/>
                </a:ext>
              </a:extLst>
            </p:cNvPr>
            <p:cNvSpPr>
              <a:spLocks noChangeArrowheads="1"/>
            </p:cNvSpPr>
            <p:nvPr/>
          </p:nvSpPr>
          <p:spPr bwMode="auto">
            <a:xfrm>
              <a:off x="1197"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4" name="Rectangle 82">
              <a:extLst>
                <a:ext uri="{FF2B5EF4-FFF2-40B4-BE49-F238E27FC236}">
                  <a16:creationId xmlns:a16="http://schemas.microsoft.com/office/drawing/2014/main" id="{CB0E8547-ED3B-9F6F-7317-570265C4059C}"/>
                </a:ext>
              </a:extLst>
            </p:cNvPr>
            <p:cNvSpPr>
              <a:spLocks noChangeArrowheads="1"/>
            </p:cNvSpPr>
            <p:nvPr/>
          </p:nvSpPr>
          <p:spPr bwMode="auto">
            <a:xfrm>
              <a:off x="1270" y="1384"/>
              <a:ext cx="4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emission </a:t>
              </a:r>
              <a:endParaRPr lang="it-IT" altLang="it-IT"/>
            </a:p>
          </p:txBody>
        </p:sp>
        <p:sp>
          <p:nvSpPr>
            <p:cNvPr id="85" name="Rectangle 83">
              <a:extLst>
                <a:ext uri="{FF2B5EF4-FFF2-40B4-BE49-F238E27FC236}">
                  <a16:creationId xmlns:a16="http://schemas.microsoft.com/office/drawing/2014/main" id="{3F58E3DA-CD2A-58D1-28C5-39A82EFA8E35}"/>
                </a:ext>
              </a:extLst>
            </p:cNvPr>
            <p:cNvSpPr>
              <a:spLocks noChangeArrowheads="1"/>
            </p:cNvSpPr>
            <p:nvPr/>
          </p:nvSpPr>
          <p:spPr bwMode="auto">
            <a:xfrm>
              <a:off x="1700"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6" name="Rectangle 84">
              <a:extLst>
                <a:ext uri="{FF2B5EF4-FFF2-40B4-BE49-F238E27FC236}">
                  <a16:creationId xmlns:a16="http://schemas.microsoft.com/office/drawing/2014/main" id="{415C0966-59A1-2C39-F2F3-60EDFC59DAD1}"/>
                </a:ext>
              </a:extLst>
            </p:cNvPr>
            <p:cNvSpPr>
              <a:spLocks noChangeArrowheads="1"/>
            </p:cNvSpPr>
            <p:nvPr/>
          </p:nvSpPr>
          <p:spPr bwMode="auto">
            <a:xfrm>
              <a:off x="1766" y="1384"/>
              <a:ext cx="38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gps</a:t>
              </a:r>
              <a:r>
                <a:rPr lang="it-IT" altLang="it-IT" sz="1400" dirty="0">
                  <a:solidFill>
                    <a:srgbClr val="000000"/>
                  </a:solidFill>
                  <a:latin typeface="Calibri" panose="020F0502020204030204" pitchFamily="34" charset="0"/>
                </a:rPr>
                <a:t> data</a:t>
              </a:r>
              <a:endParaRPr lang="it-IT" altLang="it-IT" dirty="0"/>
            </a:p>
          </p:txBody>
        </p:sp>
        <p:sp>
          <p:nvSpPr>
            <p:cNvPr id="87" name="Freeform 85">
              <a:extLst>
                <a:ext uri="{FF2B5EF4-FFF2-40B4-BE49-F238E27FC236}">
                  <a16:creationId xmlns:a16="http://schemas.microsoft.com/office/drawing/2014/main" id="{B535A8EA-CC91-F7C5-2B34-D337B167BDA6}"/>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E8EEF7"/>
            </a:solidFill>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8" name="Freeform 86">
              <a:extLst>
                <a:ext uri="{FF2B5EF4-FFF2-40B4-BE49-F238E27FC236}">
                  <a16:creationId xmlns:a16="http://schemas.microsoft.com/office/drawing/2014/main" id="{BCA76FB0-2891-8305-5B0D-891AB8C66877}"/>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9" name="Rectangle 87">
              <a:extLst>
                <a:ext uri="{FF2B5EF4-FFF2-40B4-BE49-F238E27FC236}">
                  <a16:creationId xmlns:a16="http://schemas.microsoft.com/office/drawing/2014/main" id="{02A7F4A5-0660-D235-AD21-89A4EF7E9A57}"/>
                </a:ext>
              </a:extLst>
            </p:cNvPr>
            <p:cNvSpPr>
              <a:spLocks noChangeArrowheads="1"/>
            </p:cNvSpPr>
            <p:nvPr/>
          </p:nvSpPr>
          <p:spPr bwMode="auto">
            <a:xfrm>
              <a:off x="1118" y="1813"/>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Sequences analysis </a:t>
              </a:r>
              <a:endParaRPr lang="it-IT" altLang="it-IT"/>
            </a:p>
          </p:txBody>
        </p:sp>
        <p:sp>
          <p:nvSpPr>
            <p:cNvPr id="90" name="Freeform 88">
              <a:extLst>
                <a:ext uri="{FF2B5EF4-FFF2-40B4-BE49-F238E27FC236}">
                  <a16:creationId xmlns:a16="http://schemas.microsoft.com/office/drawing/2014/main" id="{B97A818E-CAC2-AAE1-A58F-AF875A2377B4}"/>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1" name="Freeform 89">
              <a:extLst>
                <a:ext uri="{FF2B5EF4-FFF2-40B4-BE49-F238E27FC236}">
                  <a16:creationId xmlns:a16="http://schemas.microsoft.com/office/drawing/2014/main" id="{1A28417B-BD4E-6253-89E2-C9C2F5B84E28}"/>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2" name="Rectangle 90">
              <a:extLst>
                <a:ext uri="{FF2B5EF4-FFF2-40B4-BE49-F238E27FC236}">
                  <a16:creationId xmlns:a16="http://schemas.microsoft.com/office/drawing/2014/main" id="{D65FFFD9-35D3-9511-7987-75E196985B2E}"/>
                </a:ext>
              </a:extLst>
            </p:cNvPr>
            <p:cNvSpPr>
              <a:spLocks noChangeArrowheads="1"/>
            </p:cNvSpPr>
            <p:nvPr/>
          </p:nvSpPr>
          <p:spPr bwMode="auto">
            <a:xfrm>
              <a:off x="1167" y="2484"/>
              <a:ext cx="94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Driving cycles rule </a:t>
              </a:r>
              <a:endParaRPr lang="it-IT" altLang="it-IT"/>
            </a:p>
          </p:txBody>
        </p:sp>
        <p:sp>
          <p:nvSpPr>
            <p:cNvPr id="93" name="Rectangle 91">
              <a:extLst>
                <a:ext uri="{FF2B5EF4-FFF2-40B4-BE49-F238E27FC236}">
                  <a16:creationId xmlns:a16="http://schemas.microsoft.com/office/drawing/2014/main" id="{6A9497A2-C149-E510-623A-313796FE754D}"/>
                </a:ext>
              </a:extLst>
            </p:cNvPr>
            <p:cNvSpPr>
              <a:spLocks noChangeArrowheads="1"/>
            </p:cNvSpPr>
            <p:nvPr/>
          </p:nvSpPr>
          <p:spPr bwMode="auto">
            <a:xfrm>
              <a:off x="1282" y="2617"/>
              <a:ext cx="6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determination</a:t>
              </a:r>
              <a:endParaRPr lang="it-IT" altLang="it-IT" dirty="0"/>
            </a:p>
          </p:txBody>
        </p:sp>
        <p:sp>
          <p:nvSpPr>
            <p:cNvPr id="94" name="Freeform 92">
              <a:extLst>
                <a:ext uri="{FF2B5EF4-FFF2-40B4-BE49-F238E27FC236}">
                  <a16:creationId xmlns:a16="http://schemas.microsoft.com/office/drawing/2014/main" id="{7BFB7B66-A35D-0EAA-F091-7610D223296E}"/>
                </a:ext>
              </a:extLst>
            </p:cNvPr>
            <p:cNvSpPr>
              <a:spLocks/>
            </p:cNvSpPr>
            <p:nvPr/>
          </p:nvSpPr>
          <p:spPr bwMode="auto">
            <a:xfrm>
              <a:off x="1545" y="2178"/>
              <a:ext cx="155" cy="154"/>
            </a:xfrm>
            <a:custGeom>
              <a:avLst/>
              <a:gdLst/>
              <a:ahLst/>
              <a:cxnLst>
                <a:cxn ang="0">
                  <a:pos x="0" y="204"/>
                </a:cxn>
                <a:cxn ang="0">
                  <a:pos x="204" y="0"/>
                </a:cxn>
                <a:cxn ang="0">
                  <a:pos x="408" y="204"/>
                </a:cxn>
                <a:cxn ang="0">
                  <a:pos x="408" y="204"/>
                </a:cxn>
                <a:cxn ang="0">
                  <a:pos x="204" y="408"/>
                </a:cxn>
                <a:cxn ang="0">
                  <a:pos x="0" y="204"/>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chemeClr val="accent1">
                <a:lumMod val="40000"/>
                <a:lumOff val="60000"/>
              </a:schemeClr>
            </a:solidFill>
            <a:ln w="0">
              <a:solidFill>
                <a:srgbClr val="000000"/>
              </a:solidFill>
              <a:prstDash val="solid"/>
              <a:round/>
              <a:headEnd/>
              <a:tailEnd/>
            </a:ln>
          </p:spPr>
          <p:txBody>
            <a:bodyPr/>
            <a:lstStyle/>
            <a:p>
              <a:pPr>
                <a:defRPr/>
              </a:pPr>
              <a:endParaRPr lang="it-IT"/>
            </a:p>
          </p:txBody>
        </p:sp>
        <p:sp>
          <p:nvSpPr>
            <p:cNvPr id="95" name="Freeform 93">
              <a:extLst>
                <a:ext uri="{FF2B5EF4-FFF2-40B4-BE49-F238E27FC236}">
                  <a16:creationId xmlns:a16="http://schemas.microsoft.com/office/drawing/2014/main" id="{D7A2E375-E414-D1BC-4A6E-DABC23256ABB}"/>
                </a:ext>
              </a:extLst>
            </p:cNvPr>
            <p:cNvSpPr>
              <a:spLocks/>
            </p:cNvSpPr>
            <p:nvPr/>
          </p:nvSpPr>
          <p:spPr bwMode="auto">
            <a:xfrm>
              <a:off x="1545" y="2178"/>
              <a:ext cx="155" cy="154"/>
            </a:xfrm>
            <a:custGeom>
              <a:avLst/>
              <a:gdLst/>
              <a:ahLst/>
              <a:cxnLst>
                <a:cxn ang="0">
                  <a:pos x="0" y="77"/>
                </a:cxn>
                <a:cxn ang="0">
                  <a:pos x="77" y="0"/>
                </a:cxn>
                <a:cxn ang="0">
                  <a:pos x="155" y="77"/>
                </a:cxn>
                <a:cxn ang="0">
                  <a:pos x="155" y="77"/>
                </a:cxn>
                <a:cxn ang="0">
                  <a:pos x="77" y="154"/>
                </a:cxn>
                <a:cxn ang="0">
                  <a:pos x="0" y="77"/>
                </a:cxn>
              </a:cxnLst>
              <a:rect l="0" t="0" r="r" b="b"/>
              <a:pathLst>
                <a:path w="155" h="154">
                  <a:moveTo>
                    <a:pt x="0" y="77"/>
                  </a:moveTo>
                  <a:cubicBezTo>
                    <a:pt x="0" y="35"/>
                    <a:pt x="35" y="0"/>
                    <a:pt x="77" y="0"/>
                  </a:cubicBezTo>
                  <a:cubicBezTo>
                    <a:pt x="120" y="0"/>
                    <a:pt x="155" y="35"/>
                    <a:pt x="155" y="77"/>
                  </a:cubicBezTo>
                  <a:cubicBezTo>
                    <a:pt x="155" y="77"/>
                    <a:pt x="155" y="77"/>
                    <a:pt x="155" y="77"/>
                  </a:cubicBezTo>
                  <a:cubicBezTo>
                    <a:pt x="155" y="120"/>
                    <a:pt x="120" y="154"/>
                    <a:pt x="77" y="154"/>
                  </a:cubicBezTo>
                  <a:cubicBezTo>
                    <a:pt x="35" y="154"/>
                    <a:pt x="0" y="120"/>
                    <a:pt x="0" y="77"/>
                  </a:cubicBezTo>
                </a:path>
              </a:pathLst>
            </a:custGeom>
            <a:solidFill>
              <a:srgbClr val="E8EEF7"/>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96" name="Freeform 94">
              <a:extLst>
                <a:ext uri="{FF2B5EF4-FFF2-40B4-BE49-F238E27FC236}">
                  <a16:creationId xmlns:a16="http://schemas.microsoft.com/office/drawing/2014/main" id="{DB679957-4AAE-CB58-6B06-2485D3E45880}"/>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 name="Freeform 95">
              <a:extLst>
                <a:ext uri="{FF2B5EF4-FFF2-40B4-BE49-F238E27FC236}">
                  <a16:creationId xmlns:a16="http://schemas.microsoft.com/office/drawing/2014/main" id="{61A42945-0B55-E6B4-6FF3-434AE891F966}"/>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8" name="Rectangle 96">
              <a:extLst>
                <a:ext uri="{FF2B5EF4-FFF2-40B4-BE49-F238E27FC236}">
                  <a16:creationId xmlns:a16="http://schemas.microsoft.com/office/drawing/2014/main" id="{33F9C910-CF9F-10BF-4973-90CA862028D3}"/>
                </a:ext>
              </a:extLst>
            </p:cNvPr>
            <p:cNvSpPr>
              <a:spLocks noChangeArrowheads="1"/>
            </p:cNvSpPr>
            <p:nvPr/>
          </p:nvSpPr>
          <p:spPr bwMode="auto">
            <a:xfrm>
              <a:off x="1233" y="3239"/>
              <a:ext cx="7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Cycles analysis</a:t>
              </a:r>
              <a:endParaRPr lang="it-IT" altLang="it-IT"/>
            </a:p>
          </p:txBody>
        </p:sp>
        <p:sp>
          <p:nvSpPr>
            <p:cNvPr id="99" name="Freeform 97">
              <a:extLst>
                <a:ext uri="{FF2B5EF4-FFF2-40B4-BE49-F238E27FC236}">
                  <a16:creationId xmlns:a16="http://schemas.microsoft.com/office/drawing/2014/main" id="{87B4E6FC-C655-504F-E91B-C7C8A49F3D2F}"/>
                </a:ext>
              </a:extLst>
            </p:cNvPr>
            <p:cNvSpPr>
              <a:spLocks/>
            </p:cNvSpPr>
            <p:nvPr/>
          </p:nvSpPr>
          <p:spPr bwMode="auto">
            <a:xfrm>
              <a:off x="869" y="2255"/>
              <a:ext cx="594" cy="306"/>
            </a:xfrm>
            <a:custGeom>
              <a:avLst/>
              <a:gdLst>
                <a:gd name="T0" fmla="*/ 0 w 594"/>
                <a:gd name="T1" fmla="*/ 306 h 306"/>
                <a:gd name="T2" fmla="*/ 3 w 594"/>
                <a:gd name="T3" fmla="*/ 306 h 306"/>
                <a:gd name="T4" fmla="*/ 3 w 594"/>
                <a:gd name="T5" fmla="*/ 0 h 306"/>
                <a:gd name="T6" fmla="*/ 594 w 594"/>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06">
                  <a:moveTo>
                    <a:pt x="0" y="306"/>
                  </a:moveTo>
                  <a:lnTo>
                    <a:pt x="3" y="306"/>
                  </a:lnTo>
                  <a:lnTo>
                    <a:pt x="3" y="0"/>
                  </a:lnTo>
                  <a:lnTo>
                    <a:pt x="594"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0" name="Freeform 98">
              <a:extLst>
                <a:ext uri="{FF2B5EF4-FFF2-40B4-BE49-F238E27FC236}">
                  <a16:creationId xmlns:a16="http://schemas.microsoft.com/office/drawing/2014/main" id="{BA263A8D-9434-14C2-E0DC-17941865FBA3}"/>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1" name="Freeform 99">
              <a:extLst>
                <a:ext uri="{FF2B5EF4-FFF2-40B4-BE49-F238E27FC236}">
                  <a16:creationId xmlns:a16="http://schemas.microsoft.com/office/drawing/2014/main" id="{FB4E9ED8-B414-9FF0-E68E-B53FE5CFAB3C}"/>
                </a:ext>
              </a:extLst>
            </p:cNvPr>
            <p:cNvSpPr>
              <a:spLocks/>
            </p:cNvSpPr>
            <p:nvPr/>
          </p:nvSpPr>
          <p:spPr bwMode="auto">
            <a:xfrm>
              <a:off x="1455" y="2225"/>
              <a:ext cx="90" cy="60"/>
            </a:xfrm>
            <a:custGeom>
              <a:avLst/>
              <a:gdLst>
                <a:gd name="T0" fmla="*/ 0 w 90"/>
                <a:gd name="T1" fmla="*/ 0 h 60"/>
                <a:gd name="T2" fmla="*/ 90 w 90"/>
                <a:gd name="T3" fmla="*/ 30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30"/>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 name="Line 100">
              <a:extLst>
                <a:ext uri="{FF2B5EF4-FFF2-40B4-BE49-F238E27FC236}">
                  <a16:creationId xmlns:a16="http://schemas.microsoft.com/office/drawing/2014/main" id="{94DB019E-1ACD-0465-39C0-48B9BB88B8DE}"/>
                </a:ext>
              </a:extLst>
            </p:cNvPr>
            <p:cNvSpPr>
              <a:spLocks noChangeShapeType="1"/>
            </p:cNvSpPr>
            <p:nvPr/>
          </p:nvSpPr>
          <p:spPr bwMode="auto">
            <a:xfrm>
              <a:off x="1622" y="3036"/>
              <a:ext cx="1" cy="6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 name="Freeform 101">
              <a:extLst>
                <a:ext uri="{FF2B5EF4-FFF2-40B4-BE49-F238E27FC236}">
                  <a16:creationId xmlns:a16="http://schemas.microsoft.com/office/drawing/2014/main" id="{BA47FD04-AB7E-75BF-95FE-65171F8A199B}"/>
                </a:ext>
              </a:extLst>
            </p:cNvPr>
            <p:cNvSpPr>
              <a:spLocks/>
            </p:cNvSpPr>
            <p:nvPr/>
          </p:nvSpPr>
          <p:spPr bwMode="auto">
            <a:xfrm>
              <a:off x="1592" y="3097"/>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 name="Line 102">
              <a:extLst>
                <a:ext uri="{FF2B5EF4-FFF2-40B4-BE49-F238E27FC236}">
                  <a16:creationId xmlns:a16="http://schemas.microsoft.com/office/drawing/2014/main" id="{9A06BBB9-AF78-936D-5111-D7C5DA8B76BE}"/>
                </a:ext>
              </a:extLst>
            </p:cNvPr>
            <p:cNvSpPr>
              <a:spLocks noChangeShapeType="1"/>
            </p:cNvSpPr>
            <p:nvPr/>
          </p:nvSpPr>
          <p:spPr bwMode="auto">
            <a:xfrm>
              <a:off x="1622" y="2332"/>
              <a:ext cx="1" cy="87"/>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 name="Freeform 103">
              <a:extLst>
                <a:ext uri="{FF2B5EF4-FFF2-40B4-BE49-F238E27FC236}">
                  <a16:creationId xmlns:a16="http://schemas.microsoft.com/office/drawing/2014/main" id="{7735053F-64B2-58D8-F859-FC1FC7B2A209}"/>
                </a:ext>
              </a:extLst>
            </p:cNvPr>
            <p:cNvSpPr>
              <a:spLocks/>
            </p:cNvSpPr>
            <p:nvPr/>
          </p:nvSpPr>
          <p:spPr bwMode="auto">
            <a:xfrm>
              <a:off x="1592" y="241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 name="Line 104">
              <a:extLst>
                <a:ext uri="{FF2B5EF4-FFF2-40B4-BE49-F238E27FC236}">
                  <a16:creationId xmlns:a16="http://schemas.microsoft.com/office/drawing/2014/main" id="{1E9DD826-0C2C-EC0C-B6C8-3B37FF6FCD6A}"/>
                </a:ext>
              </a:extLst>
            </p:cNvPr>
            <p:cNvSpPr>
              <a:spLocks noChangeShapeType="1"/>
            </p:cNvSpPr>
            <p:nvPr/>
          </p:nvSpPr>
          <p:spPr bwMode="auto">
            <a:xfrm flipV="1">
              <a:off x="1622" y="2083"/>
              <a:ext cx="1" cy="95"/>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7" name="Freeform 105">
              <a:extLst>
                <a:ext uri="{FF2B5EF4-FFF2-40B4-BE49-F238E27FC236}">
                  <a16:creationId xmlns:a16="http://schemas.microsoft.com/office/drawing/2014/main" id="{8B020C4F-1165-2C3B-5088-74C368FFDCBE}"/>
                </a:ext>
              </a:extLst>
            </p:cNvPr>
            <p:cNvSpPr>
              <a:spLocks/>
            </p:cNvSpPr>
            <p:nvPr/>
          </p:nvSpPr>
          <p:spPr bwMode="auto">
            <a:xfrm>
              <a:off x="1592" y="2031"/>
              <a:ext cx="61" cy="59"/>
            </a:xfrm>
            <a:custGeom>
              <a:avLst/>
              <a:gdLst>
                <a:gd name="T0" fmla="*/ 0 w 61"/>
                <a:gd name="T1" fmla="*/ 59 h 59"/>
                <a:gd name="T2" fmla="*/ 30 w 61"/>
                <a:gd name="T3" fmla="*/ 0 h 59"/>
                <a:gd name="T4" fmla="*/ 61 w 61"/>
                <a:gd name="T5" fmla="*/ 59 h 59"/>
                <a:gd name="T6" fmla="*/ 0 w 61"/>
                <a:gd name="T7" fmla="*/ 59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0" y="59"/>
                  </a:moveTo>
                  <a:lnTo>
                    <a:pt x="30" y="0"/>
                  </a:lnTo>
                  <a:lnTo>
                    <a:pt x="61" y="59"/>
                  </a:lnTo>
                  <a:lnTo>
                    <a:pt x="0" y="59"/>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 name="Freeform 106">
              <a:extLst>
                <a:ext uri="{FF2B5EF4-FFF2-40B4-BE49-F238E27FC236}">
                  <a16:creationId xmlns:a16="http://schemas.microsoft.com/office/drawing/2014/main" id="{A71E7E64-4FF9-9410-A986-0DBDC66FA240}"/>
                </a:ext>
              </a:extLst>
            </p:cNvPr>
            <p:cNvSpPr>
              <a:spLocks/>
            </p:cNvSpPr>
            <p:nvPr/>
          </p:nvSpPr>
          <p:spPr bwMode="auto">
            <a:xfrm>
              <a:off x="1545" y="2881"/>
              <a:ext cx="155" cy="155"/>
            </a:xfrm>
            <a:custGeom>
              <a:avLst/>
              <a:gdLst>
                <a:gd name="T0" fmla="*/ 0 w 408"/>
                <a:gd name="T1" fmla="*/ 204 h 408"/>
                <a:gd name="T2" fmla="*/ 204 w 408"/>
                <a:gd name="T3" fmla="*/ 0 h 408"/>
                <a:gd name="T4" fmla="*/ 408 w 408"/>
                <a:gd name="T5" fmla="*/ 204 h 408"/>
                <a:gd name="T6" fmla="*/ 408 w 408"/>
                <a:gd name="T7" fmla="*/ 204 h 408"/>
                <a:gd name="T8" fmla="*/ 204 w 408"/>
                <a:gd name="T9" fmla="*/ 408 h 408"/>
                <a:gd name="T10" fmla="*/ 0 w 408"/>
                <a:gd name="T11" fmla="*/ 204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rgbClr val="E8EEF7"/>
            </a:solidFill>
            <a:ln w="0">
              <a:solidFill>
                <a:srgbClr val="000000"/>
              </a:solidFill>
              <a:prstDash val="solid"/>
              <a:round/>
              <a:headEnd/>
              <a:tailEnd/>
            </a:ln>
          </p:spPr>
          <p:txBody>
            <a:bodyPr/>
            <a:lstStyle/>
            <a:p>
              <a:endParaRPr lang="it-IT"/>
            </a:p>
          </p:txBody>
        </p:sp>
        <p:sp>
          <p:nvSpPr>
            <p:cNvPr id="109" name="Freeform 107">
              <a:extLst>
                <a:ext uri="{FF2B5EF4-FFF2-40B4-BE49-F238E27FC236}">
                  <a16:creationId xmlns:a16="http://schemas.microsoft.com/office/drawing/2014/main" id="{D3EB91E2-1274-3478-0A30-825A242157CF}"/>
                </a:ext>
              </a:extLst>
            </p:cNvPr>
            <p:cNvSpPr>
              <a:spLocks/>
            </p:cNvSpPr>
            <p:nvPr/>
          </p:nvSpPr>
          <p:spPr bwMode="auto">
            <a:xfrm>
              <a:off x="1545" y="2881"/>
              <a:ext cx="155" cy="155"/>
            </a:xfrm>
            <a:custGeom>
              <a:avLst/>
              <a:gdLst>
                <a:gd name="T0" fmla="*/ 0 w 155"/>
                <a:gd name="T1" fmla="*/ 77 h 155"/>
                <a:gd name="T2" fmla="*/ 77 w 155"/>
                <a:gd name="T3" fmla="*/ 0 h 155"/>
                <a:gd name="T4" fmla="*/ 155 w 155"/>
                <a:gd name="T5" fmla="*/ 77 h 155"/>
                <a:gd name="T6" fmla="*/ 155 w 155"/>
                <a:gd name="T7" fmla="*/ 77 h 155"/>
                <a:gd name="T8" fmla="*/ 77 w 155"/>
                <a:gd name="T9" fmla="*/ 155 h 155"/>
                <a:gd name="T10" fmla="*/ 0 w 155"/>
                <a:gd name="T11" fmla="*/ 77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155">
                  <a:moveTo>
                    <a:pt x="0" y="77"/>
                  </a:moveTo>
                  <a:cubicBezTo>
                    <a:pt x="0" y="35"/>
                    <a:pt x="35" y="0"/>
                    <a:pt x="77" y="0"/>
                  </a:cubicBezTo>
                  <a:cubicBezTo>
                    <a:pt x="120" y="0"/>
                    <a:pt x="155" y="35"/>
                    <a:pt x="155" y="77"/>
                  </a:cubicBezTo>
                  <a:cubicBezTo>
                    <a:pt x="155" y="77"/>
                    <a:pt x="155" y="77"/>
                    <a:pt x="155" y="77"/>
                  </a:cubicBezTo>
                  <a:cubicBezTo>
                    <a:pt x="155" y="120"/>
                    <a:pt x="120" y="155"/>
                    <a:pt x="77" y="155"/>
                  </a:cubicBezTo>
                  <a:cubicBezTo>
                    <a:pt x="35" y="155"/>
                    <a:pt x="0" y="120"/>
                    <a:pt x="0" y="77"/>
                  </a:cubicBez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 name="Line 108">
              <a:extLst>
                <a:ext uri="{FF2B5EF4-FFF2-40B4-BE49-F238E27FC236}">
                  <a16:creationId xmlns:a16="http://schemas.microsoft.com/office/drawing/2014/main" id="{A18BC9AA-AE65-2A45-209C-752FC19CDEF8}"/>
                </a:ext>
              </a:extLst>
            </p:cNvPr>
            <p:cNvSpPr>
              <a:spLocks noChangeShapeType="1"/>
            </p:cNvSpPr>
            <p:nvPr/>
          </p:nvSpPr>
          <p:spPr bwMode="auto">
            <a:xfrm>
              <a:off x="1622" y="2770"/>
              <a:ext cx="1" cy="5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1" name="Freeform 109">
              <a:extLst>
                <a:ext uri="{FF2B5EF4-FFF2-40B4-BE49-F238E27FC236}">
                  <a16:creationId xmlns:a16="http://schemas.microsoft.com/office/drawing/2014/main" id="{C3181102-2D6C-3327-DFBF-3CE71CB6BDE1}"/>
                </a:ext>
              </a:extLst>
            </p:cNvPr>
            <p:cNvSpPr>
              <a:spLocks/>
            </p:cNvSpPr>
            <p:nvPr/>
          </p:nvSpPr>
          <p:spPr bwMode="auto">
            <a:xfrm>
              <a:off x="1592" y="2822"/>
              <a:ext cx="61" cy="59"/>
            </a:xfrm>
            <a:custGeom>
              <a:avLst/>
              <a:gdLst>
                <a:gd name="T0" fmla="*/ 61 w 61"/>
                <a:gd name="T1" fmla="*/ 0 h 59"/>
                <a:gd name="T2" fmla="*/ 30 w 61"/>
                <a:gd name="T3" fmla="*/ 59 h 59"/>
                <a:gd name="T4" fmla="*/ 0 w 61"/>
                <a:gd name="T5" fmla="*/ 0 h 59"/>
                <a:gd name="T6" fmla="*/ 61 w 6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61" y="0"/>
                  </a:moveTo>
                  <a:lnTo>
                    <a:pt x="30" y="59"/>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 name="Freeform 110">
              <a:extLst>
                <a:ext uri="{FF2B5EF4-FFF2-40B4-BE49-F238E27FC236}">
                  <a16:creationId xmlns:a16="http://schemas.microsoft.com/office/drawing/2014/main" id="{77806FFF-C300-7E83-67A8-4D8BFBAFE6CF}"/>
                </a:ext>
              </a:extLst>
            </p:cNvPr>
            <p:cNvSpPr>
              <a:spLocks/>
            </p:cNvSpPr>
            <p:nvPr/>
          </p:nvSpPr>
          <p:spPr bwMode="auto">
            <a:xfrm>
              <a:off x="869" y="2561"/>
              <a:ext cx="594" cy="397"/>
            </a:xfrm>
            <a:custGeom>
              <a:avLst/>
              <a:gdLst>
                <a:gd name="T0" fmla="*/ 594 w 594"/>
                <a:gd name="T1" fmla="*/ 397 h 397"/>
                <a:gd name="T2" fmla="*/ 3 w 594"/>
                <a:gd name="T3" fmla="*/ 397 h 397"/>
                <a:gd name="T4" fmla="*/ 3 w 594"/>
                <a:gd name="T5" fmla="*/ 0 h 397"/>
                <a:gd name="T6" fmla="*/ 0 w 594"/>
                <a:gd name="T7" fmla="*/ 0 h 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97">
                  <a:moveTo>
                    <a:pt x="594" y="397"/>
                  </a:moveTo>
                  <a:lnTo>
                    <a:pt x="3" y="397"/>
                  </a:lnTo>
                  <a:lnTo>
                    <a:pt x="3" y="0"/>
                  </a:lnTo>
                  <a:lnTo>
                    <a:pt x="0"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 name="Freeform 111">
              <a:extLst>
                <a:ext uri="{FF2B5EF4-FFF2-40B4-BE49-F238E27FC236}">
                  <a16:creationId xmlns:a16="http://schemas.microsoft.com/office/drawing/2014/main" id="{46CC6386-248D-8C3F-B771-94652E164BA3}"/>
                </a:ext>
              </a:extLst>
            </p:cNvPr>
            <p:cNvSpPr>
              <a:spLocks/>
            </p:cNvSpPr>
            <p:nvPr/>
          </p:nvSpPr>
          <p:spPr bwMode="auto">
            <a:xfrm>
              <a:off x="1455" y="2929"/>
              <a:ext cx="90" cy="60"/>
            </a:xfrm>
            <a:custGeom>
              <a:avLst/>
              <a:gdLst>
                <a:gd name="T0" fmla="*/ 0 w 90"/>
                <a:gd name="T1" fmla="*/ 0 h 60"/>
                <a:gd name="T2" fmla="*/ 90 w 90"/>
                <a:gd name="T3" fmla="*/ 29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29"/>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 name="Freeform 112">
              <a:extLst>
                <a:ext uri="{FF2B5EF4-FFF2-40B4-BE49-F238E27FC236}">
                  <a16:creationId xmlns:a16="http://schemas.microsoft.com/office/drawing/2014/main" id="{F3D6E561-84DF-B046-06A1-F441E0D81F0A}"/>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Line 113">
              <a:extLst>
                <a:ext uri="{FF2B5EF4-FFF2-40B4-BE49-F238E27FC236}">
                  <a16:creationId xmlns:a16="http://schemas.microsoft.com/office/drawing/2014/main" id="{AA24028B-2D3D-EB62-31F3-42F77F9B051F}"/>
                </a:ext>
              </a:extLst>
            </p:cNvPr>
            <p:cNvSpPr>
              <a:spLocks noChangeShapeType="1"/>
            </p:cNvSpPr>
            <p:nvPr/>
          </p:nvSpPr>
          <p:spPr bwMode="auto">
            <a:xfrm>
              <a:off x="1261" y="1071"/>
              <a:ext cx="1" cy="98"/>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 name="Freeform 114">
              <a:extLst>
                <a:ext uri="{FF2B5EF4-FFF2-40B4-BE49-F238E27FC236}">
                  <a16:creationId xmlns:a16="http://schemas.microsoft.com/office/drawing/2014/main" id="{62E79290-A293-C300-1816-6DAA45C4B734}"/>
                </a:ext>
              </a:extLst>
            </p:cNvPr>
            <p:cNvSpPr>
              <a:spLocks/>
            </p:cNvSpPr>
            <p:nvPr/>
          </p:nvSpPr>
          <p:spPr bwMode="auto">
            <a:xfrm>
              <a:off x="1232" y="1162"/>
              <a:ext cx="60" cy="60"/>
            </a:xfrm>
            <a:custGeom>
              <a:avLst/>
              <a:gdLst>
                <a:gd name="T0" fmla="*/ 60 w 60"/>
                <a:gd name="T1" fmla="*/ 0 h 60"/>
                <a:gd name="T2" fmla="*/ 29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29"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Freeform 115">
              <a:extLst>
                <a:ext uri="{FF2B5EF4-FFF2-40B4-BE49-F238E27FC236}">
                  <a16:creationId xmlns:a16="http://schemas.microsoft.com/office/drawing/2014/main" id="{304F5C89-97C0-EEEB-2161-A0D541A0D3C9}"/>
                </a:ext>
              </a:extLst>
            </p:cNvPr>
            <p:cNvSpPr>
              <a:spLocks/>
            </p:cNvSpPr>
            <p:nvPr/>
          </p:nvSpPr>
          <p:spPr bwMode="auto">
            <a:xfrm>
              <a:off x="1261" y="1561"/>
              <a:ext cx="361" cy="119"/>
            </a:xfrm>
            <a:custGeom>
              <a:avLst/>
              <a:gdLst>
                <a:gd name="T0" fmla="*/ 0 w 361"/>
                <a:gd name="T1" fmla="*/ 0 h 119"/>
                <a:gd name="T2" fmla="*/ 0 w 361"/>
                <a:gd name="T3" fmla="*/ 85 h 119"/>
                <a:gd name="T4" fmla="*/ 361 w 361"/>
                <a:gd name="T5" fmla="*/ 85 h 119"/>
                <a:gd name="T6" fmla="*/ 361 w 361"/>
                <a:gd name="T7" fmla="*/ 119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1" h="119">
                  <a:moveTo>
                    <a:pt x="0" y="0"/>
                  </a:moveTo>
                  <a:lnTo>
                    <a:pt x="0" y="85"/>
                  </a:lnTo>
                  <a:lnTo>
                    <a:pt x="361" y="85"/>
                  </a:lnTo>
                  <a:lnTo>
                    <a:pt x="361" y="119"/>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8" name="Freeform 116">
              <a:extLst>
                <a:ext uri="{FF2B5EF4-FFF2-40B4-BE49-F238E27FC236}">
                  <a16:creationId xmlns:a16="http://schemas.microsoft.com/office/drawing/2014/main" id="{33E53524-5CC9-95F5-13BB-718CE363B8D6}"/>
                </a:ext>
              </a:extLst>
            </p:cNvPr>
            <p:cNvSpPr>
              <a:spLocks/>
            </p:cNvSpPr>
            <p:nvPr/>
          </p:nvSpPr>
          <p:spPr bwMode="auto">
            <a:xfrm>
              <a:off x="1592" y="167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Freeform 117">
              <a:extLst>
                <a:ext uri="{FF2B5EF4-FFF2-40B4-BE49-F238E27FC236}">
                  <a16:creationId xmlns:a16="http://schemas.microsoft.com/office/drawing/2014/main" id="{49511136-7655-3A4A-E382-B914AA52F6B4}"/>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solidFill>
              <a:srgbClr val="E8EEF7"/>
            </a:solidFill>
            <a:ln w="0">
              <a:solidFill>
                <a:srgbClr val="000000"/>
              </a:solidFill>
              <a:prstDash val="solid"/>
              <a:round/>
              <a:headEnd/>
              <a:tailEnd/>
            </a:ln>
          </p:spPr>
          <p:txBody>
            <a:bodyPr/>
            <a:lstStyle/>
            <a:p>
              <a:endParaRPr lang="it-IT"/>
            </a:p>
          </p:txBody>
        </p:sp>
        <p:sp>
          <p:nvSpPr>
            <p:cNvPr id="120" name="Freeform 118">
              <a:extLst>
                <a:ext uri="{FF2B5EF4-FFF2-40B4-BE49-F238E27FC236}">
                  <a16:creationId xmlns:a16="http://schemas.microsoft.com/office/drawing/2014/main" id="{26306140-612A-1ADB-31BE-AC8E48C97C30}"/>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1" name="Rectangle 119">
              <a:extLst>
                <a:ext uri="{FF2B5EF4-FFF2-40B4-BE49-F238E27FC236}">
                  <a16:creationId xmlns:a16="http://schemas.microsoft.com/office/drawing/2014/main" id="{74B01757-B5F0-2EA6-A01C-C0A1468F2EA1}"/>
                </a:ext>
              </a:extLst>
            </p:cNvPr>
            <p:cNvSpPr>
              <a:spLocks noChangeArrowheads="1"/>
            </p:cNvSpPr>
            <p:nvPr/>
          </p:nvSpPr>
          <p:spPr bwMode="auto">
            <a:xfrm>
              <a:off x="404" y="3717"/>
              <a:ext cx="190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Emission  evaluation on driving cycles</a:t>
              </a:r>
              <a:endParaRPr lang="it-IT" altLang="it-IT"/>
            </a:p>
          </p:txBody>
        </p:sp>
        <p:sp>
          <p:nvSpPr>
            <p:cNvPr id="122" name="Freeform 120">
              <a:extLst>
                <a:ext uri="{FF2B5EF4-FFF2-40B4-BE49-F238E27FC236}">
                  <a16:creationId xmlns:a16="http://schemas.microsoft.com/office/drawing/2014/main" id="{0DD587B5-E16E-D9EA-8120-1E270F50AD19}"/>
                </a:ext>
              </a:extLst>
            </p:cNvPr>
            <p:cNvSpPr>
              <a:spLocks/>
            </p:cNvSpPr>
            <p:nvPr/>
          </p:nvSpPr>
          <p:spPr bwMode="auto">
            <a:xfrm>
              <a:off x="1341" y="3456"/>
              <a:ext cx="281" cy="145"/>
            </a:xfrm>
            <a:custGeom>
              <a:avLst/>
              <a:gdLst>
                <a:gd name="T0" fmla="*/ 281 w 281"/>
                <a:gd name="T1" fmla="*/ 0 h 145"/>
                <a:gd name="T2" fmla="*/ 281 w 281"/>
                <a:gd name="T3" fmla="*/ 85 h 145"/>
                <a:gd name="T4" fmla="*/ 0 w 281"/>
                <a:gd name="T5" fmla="*/ 85 h 145"/>
                <a:gd name="T6" fmla="*/ 0 w 281"/>
                <a:gd name="T7" fmla="*/ 145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 h="145">
                  <a:moveTo>
                    <a:pt x="281" y="0"/>
                  </a:moveTo>
                  <a:lnTo>
                    <a:pt x="281" y="85"/>
                  </a:lnTo>
                  <a:lnTo>
                    <a:pt x="0" y="85"/>
                  </a:lnTo>
                  <a:lnTo>
                    <a:pt x="0" y="145"/>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 name="Freeform 121">
              <a:extLst>
                <a:ext uri="{FF2B5EF4-FFF2-40B4-BE49-F238E27FC236}">
                  <a16:creationId xmlns:a16="http://schemas.microsoft.com/office/drawing/2014/main" id="{8ABDB37B-7A4F-03E2-3D63-43D0D20A9E27}"/>
                </a:ext>
              </a:extLst>
            </p:cNvPr>
            <p:cNvSpPr>
              <a:spLocks/>
            </p:cNvSpPr>
            <p:nvPr/>
          </p:nvSpPr>
          <p:spPr bwMode="auto">
            <a:xfrm>
              <a:off x="1311" y="3593"/>
              <a:ext cx="60" cy="60"/>
            </a:xfrm>
            <a:custGeom>
              <a:avLst/>
              <a:gdLst>
                <a:gd name="T0" fmla="*/ 60 w 60"/>
                <a:gd name="T1" fmla="*/ 0 h 60"/>
                <a:gd name="T2" fmla="*/ 30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30"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pic>
        <p:nvPicPr>
          <p:cNvPr id="133" name="Picture 243">
            <a:extLst>
              <a:ext uri="{FF2B5EF4-FFF2-40B4-BE49-F238E27FC236}">
                <a16:creationId xmlns:a16="http://schemas.microsoft.com/office/drawing/2014/main" id="{2FB35E19-8F59-1C46-942B-E016DCF15A5D}"/>
              </a:ext>
            </a:extLst>
          </p:cNvPr>
          <p:cNvPicPr>
            <a:picLocks noChangeAspect="1" noChangeArrowheads="1"/>
          </p:cNvPicPr>
          <p:nvPr/>
        </p:nvPicPr>
        <p:blipFill>
          <a:blip r:embed="rId2" cstate="print"/>
          <a:srcRect/>
          <a:stretch>
            <a:fillRect/>
          </a:stretch>
        </p:blipFill>
        <p:spPr bwMode="auto">
          <a:xfrm>
            <a:off x="4723448" y="1522656"/>
            <a:ext cx="6981798" cy="4059703"/>
          </a:xfrm>
          <a:prstGeom prst="rect">
            <a:avLst/>
          </a:prstGeom>
          <a:noFill/>
          <a:ln w="9525">
            <a:noFill/>
            <a:miter lim="800000"/>
            <a:headEnd/>
            <a:tailEnd/>
          </a:ln>
        </p:spPr>
      </p:pic>
      <p:pic>
        <p:nvPicPr>
          <p:cNvPr id="126" name="Immagine 125">
            <a:extLst>
              <a:ext uri="{FF2B5EF4-FFF2-40B4-BE49-F238E27FC236}">
                <a16:creationId xmlns:a16="http://schemas.microsoft.com/office/drawing/2014/main" id="{BD1280D7-A97E-5951-28C3-E51CDE1CF43F}"/>
              </a:ext>
            </a:extLst>
          </p:cNvPr>
          <p:cNvPicPr>
            <a:picLocks noChangeAspect="1"/>
          </p:cNvPicPr>
          <p:nvPr/>
        </p:nvPicPr>
        <p:blipFill>
          <a:blip r:embed="rId3"/>
          <a:stretch>
            <a:fillRect/>
          </a:stretch>
        </p:blipFill>
        <p:spPr>
          <a:xfrm>
            <a:off x="5086362" y="1960246"/>
            <a:ext cx="6876478" cy="4668179"/>
          </a:xfrm>
          <a:prstGeom prst="rect">
            <a:avLst/>
          </a:prstGeom>
        </p:spPr>
      </p:pic>
    </p:spTree>
    <p:extLst>
      <p:ext uri="{BB962C8B-B14F-4D97-AF65-F5344CB8AC3E}">
        <p14:creationId xmlns:p14="http://schemas.microsoft.com/office/powerpoint/2010/main" val="37419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C0A9B8-F8D0-E2D6-57EF-92C6EFFCCBA9}"/>
              </a:ext>
            </a:extLst>
          </p:cNvPr>
          <p:cNvSpPr>
            <a:spLocks noGrp="1"/>
          </p:cNvSpPr>
          <p:nvPr>
            <p:ph type="title"/>
          </p:nvPr>
        </p:nvSpPr>
        <p:spPr>
          <a:xfrm>
            <a:off x="1342073" y="205529"/>
            <a:ext cx="9847796" cy="817564"/>
          </a:xfrm>
        </p:spPr>
        <p:txBody>
          <a:bodyPr>
            <a:normAutofit fontScale="90000"/>
          </a:bodyPr>
          <a:lstStyle/>
          <a:p>
            <a:r>
              <a:rPr lang="it-IT" sz="3600" b="1" dirty="0">
                <a:solidFill>
                  <a:schemeClr val="tx2"/>
                </a:solidFill>
              </a:rPr>
              <a:t>Diagramma di flusso dell'approccio cinematico e statistico</a:t>
            </a:r>
          </a:p>
        </p:txBody>
      </p:sp>
      <p:grpSp>
        <p:nvGrpSpPr>
          <p:cNvPr id="4" name="Group 3">
            <a:extLst>
              <a:ext uri="{FF2B5EF4-FFF2-40B4-BE49-F238E27FC236}">
                <a16:creationId xmlns:a16="http://schemas.microsoft.com/office/drawing/2014/main" id="{E4CE0E2D-2B08-8555-3E90-0F1EAECAB6AC}"/>
              </a:ext>
            </a:extLst>
          </p:cNvPr>
          <p:cNvGrpSpPr>
            <a:grpSpLocks noChangeAspect="1"/>
          </p:cNvGrpSpPr>
          <p:nvPr/>
        </p:nvGrpSpPr>
        <p:grpSpPr bwMode="auto">
          <a:xfrm>
            <a:off x="391160" y="1203008"/>
            <a:ext cx="3686175" cy="5008563"/>
            <a:chOff x="144" y="768"/>
            <a:chExt cx="2322" cy="3155"/>
          </a:xfrm>
        </p:grpSpPr>
        <p:sp>
          <p:nvSpPr>
            <p:cNvPr id="5" name="AutoShape 2">
              <a:extLst>
                <a:ext uri="{FF2B5EF4-FFF2-40B4-BE49-F238E27FC236}">
                  <a16:creationId xmlns:a16="http://schemas.microsoft.com/office/drawing/2014/main" id="{0250ACFA-8BC7-E846-ADAE-C1336FFF1C27}"/>
                </a:ext>
              </a:extLst>
            </p:cNvPr>
            <p:cNvSpPr>
              <a:spLocks noChangeAspect="1" noChangeArrowheads="1" noTextEdit="1"/>
            </p:cNvSpPr>
            <p:nvPr/>
          </p:nvSpPr>
          <p:spPr bwMode="auto">
            <a:xfrm>
              <a:off x="144" y="768"/>
              <a:ext cx="2322" cy="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6" name="Rectangle 4">
              <a:extLst>
                <a:ext uri="{FF2B5EF4-FFF2-40B4-BE49-F238E27FC236}">
                  <a16:creationId xmlns:a16="http://schemas.microsoft.com/office/drawing/2014/main" id="{FCB5FD43-C3FC-F173-B1B2-65757D9BAD92}"/>
                </a:ext>
              </a:extLst>
            </p:cNvPr>
            <p:cNvSpPr>
              <a:spLocks noChangeArrowheads="1"/>
            </p:cNvSpPr>
            <p:nvPr/>
          </p:nvSpPr>
          <p:spPr bwMode="auto">
            <a:xfrm>
              <a:off x="169" y="1666"/>
              <a:ext cx="617" cy="1790"/>
            </a:xfrm>
            <a:prstGeom prst="rect">
              <a:avLst/>
            </a:prstGeom>
            <a:solidFill>
              <a:srgbClr val="DDF0FF"/>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7" name="Rectangle 5">
              <a:extLst>
                <a:ext uri="{FF2B5EF4-FFF2-40B4-BE49-F238E27FC236}">
                  <a16:creationId xmlns:a16="http://schemas.microsoft.com/office/drawing/2014/main" id="{5E2676B2-89BB-D924-6B9E-DF7AF4A3EA39}"/>
                </a:ext>
              </a:extLst>
            </p:cNvPr>
            <p:cNvSpPr>
              <a:spLocks noChangeArrowheads="1"/>
            </p:cNvSpPr>
            <p:nvPr/>
          </p:nvSpPr>
          <p:spPr bwMode="auto">
            <a:xfrm>
              <a:off x="169" y="1666"/>
              <a:ext cx="617" cy="179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8" name="Freeform 6">
              <a:extLst>
                <a:ext uri="{FF2B5EF4-FFF2-40B4-BE49-F238E27FC236}">
                  <a16:creationId xmlns:a16="http://schemas.microsoft.com/office/drawing/2014/main" id="{ADB31295-E76A-E487-0E70-5FA9E037431D}"/>
                </a:ext>
              </a:extLst>
            </p:cNvPr>
            <p:cNvSpPr>
              <a:spLocks noEditPoints="1"/>
            </p:cNvSpPr>
            <p:nvPr/>
          </p:nvSpPr>
          <p:spPr bwMode="auto">
            <a:xfrm>
              <a:off x="169" y="1666"/>
              <a:ext cx="617" cy="1790"/>
            </a:xfrm>
            <a:custGeom>
              <a:avLst/>
              <a:gdLst>
                <a:gd name="T0" fmla="*/ 617 w 617"/>
                <a:gd name="T1" fmla="*/ 1721 h 1790"/>
                <a:gd name="T2" fmla="*/ 0 w 617"/>
                <a:gd name="T3" fmla="*/ 1721 h 1790"/>
                <a:gd name="T4" fmla="*/ 68 w 617"/>
                <a:gd name="T5" fmla="*/ 1790 h 1790"/>
                <a:gd name="T6" fmla="*/ 68 w 617"/>
                <a:gd name="T7" fmla="*/ 0 h 17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1790">
                  <a:moveTo>
                    <a:pt x="617" y="1721"/>
                  </a:moveTo>
                  <a:lnTo>
                    <a:pt x="0" y="1721"/>
                  </a:lnTo>
                  <a:moveTo>
                    <a:pt x="68" y="1790"/>
                  </a:moveTo>
                  <a:lnTo>
                    <a:pt x="68"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 name="Rectangle 7">
              <a:extLst>
                <a:ext uri="{FF2B5EF4-FFF2-40B4-BE49-F238E27FC236}">
                  <a16:creationId xmlns:a16="http://schemas.microsoft.com/office/drawing/2014/main" id="{EB2EA73C-8929-0423-F39B-D532196F27E8}"/>
                </a:ext>
              </a:extLst>
            </p:cNvPr>
            <p:cNvSpPr>
              <a:spLocks noChangeArrowheads="1"/>
            </p:cNvSpPr>
            <p:nvPr/>
          </p:nvSpPr>
          <p:spPr bwMode="auto">
            <a:xfrm rot="-5400000">
              <a:off x="302" y="3201"/>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M</a:t>
              </a:r>
              <a:endParaRPr lang="it-IT" altLang="it-IT"/>
            </a:p>
          </p:txBody>
        </p:sp>
        <p:sp>
          <p:nvSpPr>
            <p:cNvPr id="10" name="Rectangle 8">
              <a:extLst>
                <a:ext uri="{FF2B5EF4-FFF2-40B4-BE49-F238E27FC236}">
                  <a16:creationId xmlns:a16="http://schemas.microsoft.com/office/drawing/2014/main" id="{F1A0A8BC-5CC3-7893-1542-061A46262BA4}"/>
                </a:ext>
              </a:extLst>
            </p:cNvPr>
            <p:cNvSpPr>
              <a:spLocks noChangeArrowheads="1"/>
            </p:cNvSpPr>
            <p:nvPr/>
          </p:nvSpPr>
          <p:spPr bwMode="auto">
            <a:xfrm rot="-5400000">
              <a:off x="317" y="31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11" name="Rectangle 9">
              <a:extLst>
                <a:ext uri="{FF2B5EF4-FFF2-40B4-BE49-F238E27FC236}">
                  <a16:creationId xmlns:a16="http://schemas.microsoft.com/office/drawing/2014/main" id="{8930134F-4554-6094-F39E-EA6ACC470500}"/>
                </a:ext>
              </a:extLst>
            </p:cNvPr>
            <p:cNvSpPr>
              <a:spLocks noChangeArrowheads="1"/>
            </p:cNvSpPr>
            <p:nvPr/>
          </p:nvSpPr>
          <p:spPr bwMode="auto">
            <a:xfrm rot="-5400000">
              <a:off x="336" y="308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12" name="Rectangle 10">
              <a:extLst>
                <a:ext uri="{FF2B5EF4-FFF2-40B4-BE49-F238E27FC236}">
                  <a16:creationId xmlns:a16="http://schemas.microsoft.com/office/drawing/2014/main" id="{AB8AADFD-071E-22EB-F62B-02A663D95C94}"/>
                </a:ext>
              </a:extLst>
            </p:cNvPr>
            <p:cNvSpPr>
              <a:spLocks noChangeArrowheads="1"/>
            </p:cNvSpPr>
            <p:nvPr/>
          </p:nvSpPr>
          <p:spPr bwMode="auto">
            <a:xfrm rot="-5400000">
              <a:off x="333" y="305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13" name="Rectangle 11">
              <a:extLst>
                <a:ext uri="{FF2B5EF4-FFF2-40B4-BE49-F238E27FC236}">
                  <a16:creationId xmlns:a16="http://schemas.microsoft.com/office/drawing/2014/main" id="{0259EA01-2FCD-4A6B-C168-0849F3544AD2}"/>
                </a:ext>
              </a:extLst>
            </p:cNvPr>
            <p:cNvSpPr>
              <a:spLocks noChangeArrowheads="1"/>
            </p:cNvSpPr>
            <p:nvPr/>
          </p:nvSpPr>
          <p:spPr bwMode="auto">
            <a:xfrm rot="-5400000">
              <a:off x="336" y="302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4" name="Rectangle 12">
              <a:extLst>
                <a:ext uri="{FF2B5EF4-FFF2-40B4-BE49-F238E27FC236}">
                  <a16:creationId xmlns:a16="http://schemas.microsoft.com/office/drawing/2014/main" id="{652C0044-0157-72E7-41A5-24187593708B}"/>
                </a:ext>
              </a:extLst>
            </p:cNvPr>
            <p:cNvSpPr>
              <a:spLocks noChangeArrowheads="1"/>
            </p:cNvSpPr>
            <p:nvPr/>
          </p:nvSpPr>
          <p:spPr bwMode="auto">
            <a:xfrm rot="-5400000">
              <a:off x="320" y="2981"/>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v</a:t>
              </a:r>
              <a:endParaRPr lang="it-IT" altLang="it-IT"/>
            </a:p>
          </p:txBody>
        </p:sp>
        <p:sp>
          <p:nvSpPr>
            <p:cNvPr id="15" name="Rectangle 13">
              <a:extLst>
                <a:ext uri="{FF2B5EF4-FFF2-40B4-BE49-F238E27FC236}">
                  <a16:creationId xmlns:a16="http://schemas.microsoft.com/office/drawing/2014/main" id="{033B2484-FA70-4442-4892-1A8881F847B6}"/>
                </a:ext>
              </a:extLst>
            </p:cNvPr>
            <p:cNvSpPr>
              <a:spLocks noChangeArrowheads="1"/>
            </p:cNvSpPr>
            <p:nvPr/>
          </p:nvSpPr>
          <p:spPr bwMode="auto">
            <a:xfrm rot="-5400000">
              <a:off x="317" y="29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6" name="Rectangle 14">
              <a:extLst>
                <a:ext uri="{FF2B5EF4-FFF2-40B4-BE49-F238E27FC236}">
                  <a16:creationId xmlns:a16="http://schemas.microsoft.com/office/drawing/2014/main" id="{06538C2B-3108-1916-040D-977785920258}"/>
                </a:ext>
              </a:extLst>
            </p:cNvPr>
            <p:cNvSpPr>
              <a:spLocks noChangeArrowheads="1"/>
            </p:cNvSpPr>
            <p:nvPr/>
          </p:nvSpPr>
          <p:spPr bwMode="auto">
            <a:xfrm rot="-5400000">
              <a:off x="330" y="2875"/>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17" name="Rectangle 15">
              <a:extLst>
                <a:ext uri="{FF2B5EF4-FFF2-40B4-BE49-F238E27FC236}">
                  <a16:creationId xmlns:a16="http://schemas.microsoft.com/office/drawing/2014/main" id="{B63B3F28-282A-FB38-D548-93C36DEE2621}"/>
                </a:ext>
              </a:extLst>
            </p:cNvPr>
            <p:cNvSpPr>
              <a:spLocks noChangeArrowheads="1"/>
            </p:cNvSpPr>
            <p:nvPr/>
          </p:nvSpPr>
          <p:spPr bwMode="auto">
            <a:xfrm rot="-5400000">
              <a:off x="336" y="2847"/>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8" name="Rectangle 16">
              <a:extLst>
                <a:ext uri="{FF2B5EF4-FFF2-40B4-BE49-F238E27FC236}">
                  <a16:creationId xmlns:a16="http://schemas.microsoft.com/office/drawing/2014/main" id="{420DF6E2-782B-1E40-360B-846EF8B92974}"/>
                </a:ext>
              </a:extLst>
            </p:cNvPr>
            <p:cNvSpPr>
              <a:spLocks noChangeArrowheads="1"/>
            </p:cNvSpPr>
            <p:nvPr/>
          </p:nvSpPr>
          <p:spPr bwMode="auto">
            <a:xfrm rot="-5400000">
              <a:off x="317" y="279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9" name="Rectangle 17">
              <a:extLst>
                <a:ext uri="{FF2B5EF4-FFF2-40B4-BE49-F238E27FC236}">
                  <a16:creationId xmlns:a16="http://schemas.microsoft.com/office/drawing/2014/main" id="{52DB3A8B-0CDC-C506-9567-6036A6864E78}"/>
                </a:ext>
              </a:extLst>
            </p:cNvPr>
            <p:cNvSpPr>
              <a:spLocks noChangeArrowheads="1"/>
            </p:cNvSpPr>
            <p:nvPr/>
          </p:nvSpPr>
          <p:spPr bwMode="auto">
            <a:xfrm rot="-5400000">
              <a:off x="333" y="275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0" name="Rectangle 18">
              <a:extLst>
                <a:ext uri="{FF2B5EF4-FFF2-40B4-BE49-F238E27FC236}">
                  <a16:creationId xmlns:a16="http://schemas.microsoft.com/office/drawing/2014/main" id="{CA5FE27C-1FD4-3667-434B-09BF8A1E2CCC}"/>
                </a:ext>
              </a:extLst>
            </p:cNvPr>
            <p:cNvSpPr>
              <a:spLocks noChangeArrowheads="1"/>
            </p:cNvSpPr>
            <p:nvPr/>
          </p:nvSpPr>
          <p:spPr bwMode="auto">
            <a:xfrm rot="-5400000">
              <a:off x="317" y="27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21" name="Rectangle 19">
              <a:extLst>
                <a:ext uri="{FF2B5EF4-FFF2-40B4-BE49-F238E27FC236}">
                  <a16:creationId xmlns:a16="http://schemas.microsoft.com/office/drawing/2014/main" id="{AA7800C7-F719-0BA9-3D83-9DAC69B2E8AF}"/>
                </a:ext>
              </a:extLst>
            </p:cNvPr>
            <p:cNvSpPr>
              <a:spLocks noChangeArrowheads="1"/>
            </p:cNvSpPr>
            <p:nvPr/>
          </p:nvSpPr>
          <p:spPr bwMode="auto">
            <a:xfrm rot="-5400000">
              <a:off x="333" y="265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22" name="Rectangle 20">
              <a:extLst>
                <a:ext uri="{FF2B5EF4-FFF2-40B4-BE49-F238E27FC236}">
                  <a16:creationId xmlns:a16="http://schemas.microsoft.com/office/drawing/2014/main" id="{0E46EA5D-8847-970B-7122-F4FDF5C198A7}"/>
                </a:ext>
              </a:extLst>
            </p:cNvPr>
            <p:cNvSpPr>
              <a:spLocks noChangeArrowheads="1"/>
            </p:cNvSpPr>
            <p:nvPr/>
          </p:nvSpPr>
          <p:spPr bwMode="auto">
            <a:xfrm rot="-5400000">
              <a:off x="320" y="261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3" name="Rectangle 21">
              <a:extLst>
                <a:ext uri="{FF2B5EF4-FFF2-40B4-BE49-F238E27FC236}">
                  <a16:creationId xmlns:a16="http://schemas.microsoft.com/office/drawing/2014/main" id="{10530F53-DBB0-B4D7-78F5-2B23DF38B17C}"/>
                </a:ext>
              </a:extLst>
            </p:cNvPr>
            <p:cNvSpPr>
              <a:spLocks noChangeArrowheads="1"/>
            </p:cNvSpPr>
            <p:nvPr/>
          </p:nvSpPr>
          <p:spPr bwMode="auto">
            <a:xfrm rot="-5400000">
              <a:off x="333" y="2570"/>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4" name="Rectangle 22">
              <a:extLst>
                <a:ext uri="{FF2B5EF4-FFF2-40B4-BE49-F238E27FC236}">
                  <a16:creationId xmlns:a16="http://schemas.microsoft.com/office/drawing/2014/main" id="{2B75FCAF-7441-C186-88DE-FAEE88742A31}"/>
                </a:ext>
              </a:extLst>
            </p:cNvPr>
            <p:cNvSpPr>
              <a:spLocks noChangeArrowheads="1"/>
            </p:cNvSpPr>
            <p:nvPr/>
          </p:nvSpPr>
          <p:spPr bwMode="auto">
            <a:xfrm rot="-5400000">
              <a:off x="317" y="252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25" name="Rectangle 23">
              <a:extLst>
                <a:ext uri="{FF2B5EF4-FFF2-40B4-BE49-F238E27FC236}">
                  <a16:creationId xmlns:a16="http://schemas.microsoft.com/office/drawing/2014/main" id="{9C1F505F-820C-8A08-CB55-D83BAD87A119}"/>
                </a:ext>
              </a:extLst>
            </p:cNvPr>
            <p:cNvSpPr>
              <a:spLocks noChangeArrowheads="1"/>
            </p:cNvSpPr>
            <p:nvPr/>
          </p:nvSpPr>
          <p:spPr bwMode="auto">
            <a:xfrm rot="-5400000">
              <a:off x="333" y="247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6" name="Rectangle 24">
              <a:extLst>
                <a:ext uri="{FF2B5EF4-FFF2-40B4-BE49-F238E27FC236}">
                  <a16:creationId xmlns:a16="http://schemas.microsoft.com/office/drawing/2014/main" id="{BE3CAC01-4BE3-7C05-21C7-684815461C5E}"/>
                </a:ext>
              </a:extLst>
            </p:cNvPr>
            <p:cNvSpPr>
              <a:spLocks noChangeArrowheads="1"/>
            </p:cNvSpPr>
            <p:nvPr/>
          </p:nvSpPr>
          <p:spPr bwMode="auto">
            <a:xfrm rot="-5400000">
              <a:off x="336" y="244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27" name="Rectangle 25">
              <a:extLst>
                <a:ext uri="{FF2B5EF4-FFF2-40B4-BE49-F238E27FC236}">
                  <a16:creationId xmlns:a16="http://schemas.microsoft.com/office/drawing/2014/main" id="{F602F01C-1B58-0525-0035-988BFAF95018}"/>
                </a:ext>
              </a:extLst>
            </p:cNvPr>
            <p:cNvSpPr>
              <a:spLocks noChangeArrowheads="1"/>
            </p:cNvSpPr>
            <p:nvPr/>
          </p:nvSpPr>
          <p:spPr bwMode="auto">
            <a:xfrm rot="-5400000">
              <a:off x="320" y="240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8" name="Rectangle 26">
              <a:extLst>
                <a:ext uri="{FF2B5EF4-FFF2-40B4-BE49-F238E27FC236}">
                  <a16:creationId xmlns:a16="http://schemas.microsoft.com/office/drawing/2014/main" id="{A0363624-884A-A26E-0BB1-0B5A301AC2FA}"/>
                </a:ext>
              </a:extLst>
            </p:cNvPr>
            <p:cNvSpPr>
              <a:spLocks noChangeArrowheads="1"/>
            </p:cNvSpPr>
            <p:nvPr/>
          </p:nvSpPr>
          <p:spPr bwMode="auto">
            <a:xfrm rot="-5400000">
              <a:off x="333"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9" name="Rectangle 27">
              <a:extLst>
                <a:ext uri="{FF2B5EF4-FFF2-40B4-BE49-F238E27FC236}">
                  <a16:creationId xmlns:a16="http://schemas.microsoft.com/office/drawing/2014/main" id="{A3B5E8F8-A8B9-3C19-23D3-D82999FD14B4}"/>
                </a:ext>
              </a:extLst>
            </p:cNvPr>
            <p:cNvSpPr>
              <a:spLocks noChangeArrowheads="1"/>
            </p:cNvSpPr>
            <p:nvPr/>
          </p:nvSpPr>
          <p:spPr bwMode="auto">
            <a:xfrm rot="-5400000">
              <a:off x="336" y="234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30" name="Rectangle 28">
              <a:extLst>
                <a:ext uri="{FF2B5EF4-FFF2-40B4-BE49-F238E27FC236}">
                  <a16:creationId xmlns:a16="http://schemas.microsoft.com/office/drawing/2014/main" id="{8D8110AE-F4CA-2AEA-4393-5DE1530BFCA4}"/>
                </a:ext>
              </a:extLst>
            </p:cNvPr>
            <p:cNvSpPr>
              <a:spLocks noChangeArrowheads="1"/>
            </p:cNvSpPr>
            <p:nvPr/>
          </p:nvSpPr>
          <p:spPr bwMode="auto">
            <a:xfrm rot="-5400000">
              <a:off x="320" y="229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31" name="Rectangle 29">
              <a:extLst>
                <a:ext uri="{FF2B5EF4-FFF2-40B4-BE49-F238E27FC236}">
                  <a16:creationId xmlns:a16="http://schemas.microsoft.com/office/drawing/2014/main" id="{28ECC2F0-59E3-9AD3-AF67-D9AA5C7860BF}"/>
                </a:ext>
              </a:extLst>
            </p:cNvPr>
            <p:cNvSpPr>
              <a:spLocks noChangeArrowheads="1"/>
            </p:cNvSpPr>
            <p:nvPr/>
          </p:nvSpPr>
          <p:spPr bwMode="auto">
            <a:xfrm rot="-5400000">
              <a:off x="317" y="223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2" name="Rectangle 30">
              <a:extLst>
                <a:ext uri="{FF2B5EF4-FFF2-40B4-BE49-F238E27FC236}">
                  <a16:creationId xmlns:a16="http://schemas.microsoft.com/office/drawing/2014/main" id="{01583BF8-5F1A-51BF-7C89-427F56F3AD7A}"/>
                </a:ext>
              </a:extLst>
            </p:cNvPr>
            <p:cNvSpPr>
              <a:spLocks noChangeArrowheads="1"/>
            </p:cNvSpPr>
            <p:nvPr/>
          </p:nvSpPr>
          <p:spPr bwMode="auto">
            <a:xfrm rot="-5400000">
              <a:off x="336" y="2195"/>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33" name="Rectangle 31">
              <a:extLst>
                <a:ext uri="{FF2B5EF4-FFF2-40B4-BE49-F238E27FC236}">
                  <a16:creationId xmlns:a16="http://schemas.microsoft.com/office/drawing/2014/main" id="{AE7CDF85-3EA5-3525-3165-CAADEC78654B}"/>
                </a:ext>
              </a:extLst>
            </p:cNvPr>
            <p:cNvSpPr>
              <a:spLocks noChangeArrowheads="1"/>
            </p:cNvSpPr>
            <p:nvPr/>
          </p:nvSpPr>
          <p:spPr bwMode="auto">
            <a:xfrm rot="-5400000">
              <a:off x="333" y="2165"/>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34" name="Rectangle 32">
              <a:extLst>
                <a:ext uri="{FF2B5EF4-FFF2-40B4-BE49-F238E27FC236}">
                  <a16:creationId xmlns:a16="http://schemas.microsoft.com/office/drawing/2014/main" id="{93ABCAC9-5504-CC5A-28F5-AA0483203A94}"/>
                </a:ext>
              </a:extLst>
            </p:cNvPr>
            <p:cNvSpPr>
              <a:spLocks noChangeArrowheads="1"/>
            </p:cNvSpPr>
            <p:nvPr/>
          </p:nvSpPr>
          <p:spPr bwMode="auto">
            <a:xfrm rot="-5400000">
              <a:off x="317" y="21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5" name="Rectangle 33">
              <a:extLst>
                <a:ext uri="{FF2B5EF4-FFF2-40B4-BE49-F238E27FC236}">
                  <a16:creationId xmlns:a16="http://schemas.microsoft.com/office/drawing/2014/main" id="{CE5419C8-405D-AA4D-EF3B-38D31E97E068}"/>
                </a:ext>
              </a:extLst>
            </p:cNvPr>
            <p:cNvSpPr>
              <a:spLocks noChangeArrowheads="1"/>
            </p:cNvSpPr>
            <p:nvPr/>
          </p:nvSpPr>
          <p:spPr bwMode="auto">
            <a:xfrm rot="-5400000">
              <a:off x="317" y="205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6" name="Rectangle 34">
              <a:extLst>
                <a:ext uri="{FF2B5EF4-FFF2-40B4-BE49-F238E27FC236}">
                  <a16:creationId xmlns:a16="http://schemas.microsoft.com/office/drawing/2014/main" id="{66E16FCA-AEAB-79D5-2986-CE0960119097}"/>
                </a:ext>
              </a:extLst>
            </p:cNvPr>
            <p:cNvSpPr>
              <a:spLocks noChangeArrowheads="1"/>
            </p:cNvSpPr>
            <p:nvPr/>
          </p:nvSpPr>
          <p:spPr bwMode="auto">
            <a:xfrm rot="-5400000">
              <a:off x="317" y="199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7" name="Rectangle 35">
              <a:extLst>
                <a:ext uri="{FF2B5EF4-FFF2-40B4-BE49-F238E27FC236}">
                  <a16:creationId xmlns:a16="http://schemas.microsoft.com/office/drawing/2014/main" id="{5AD3FB8A-DD1B-49C1-1C9D-3CBBCADDD6E3}"/>
                </a:ext>
              </a:extLst>
            </p:cNvPr>
            <p:cNvSpPr>
              <a:spLocks noChangeArrowheads="1"/>
            </p:cNvSpPr>
            <p:nvPr/>
          </p:nvSpPr>
          <p:spPr bwMode="auto">
            <a:xfrm rot="-5400000">
              <a:off x="330" y="19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38" name="Rectangle 36">
              <a:extLst>
                <a:ext uri="{FF2B5EF4-FFF2-40B4-BE49-F238E27FC236}">
                  <a16:creationId xmlns:a16="http://schemas.microsoft.com/office/drawing/2014/main" id="{E3D4475A-F08D-C311-D8E4-5D0FC9F6A332}"/>
                </a:ext>
              </a:extLst>
            </p:cNvPr>
            <p:cNvSpPr>
              <a:spLocks noChangeArrowheads="1"/>
            </p:cNvSpPr>
            <p:nvPr/>
          </p:nvSpPr>
          <p:spPr bwMode="auto">
            <a:xfrm rot="-5400000">
              <a:off x="317" y="189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o</a:t>
              </a:r>
              <a:endParaRPr lang="it-IT" altLang="it-IT"/>
            </a:p>
          </p:txBody>
        </p:sp>
        <p:sp>
          <p:nvSpPr>
            <p:cNvPr id="39" name="Rectangle 37">
              <a:extLst>
                <a:ext uri="{FF2B5EF4-FFF2-40B4-BE49-F238E27FC236}">
                  <a16:creationId xmlns:a16="http://schemas.microsoft.com/office/drawing/2014/main" id="{EF904D7F-3322-2BCA-1871-8A26D8A663F3}"/>
                </a:ext>
              </a:extLst>
            </p:cNvPr>
            <p:cNvSpPr>
              <a:spLocks noChangeArrowheads="1"/>
            </p:cNvSpPr>
            <p:nvPr/>
          </p:nvSpPr>
          <p:spPr bwMode="auto">
            <a:xfrm rot="-5400000">
              <a:off x="317" y="18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0" name="Rectangle 38">
              <a:extLst>
                <a:ext uri="{FF2B5EF4-FFF2-40B4-BE49-F238E27FC236}">
                  <a16:creationId xmlns:a16="http://schemas.microsoft.com/office/drawing/2014/main" id="{FE8D17B6-E11D-3439-44E0-152B06B9E36A}"/>
                </a:ext>
              </a:extLst>
            </p:cNvPr>
            <p:cNvSpPr>
              <a:spLocks noChangeArrowheads="1"/>
            </p:cNvSpPr>
            <p:nvPr/>
          </p:nvSpPr>
          <p:spPr bwMode="auto">
            <a:xfrm rot="-5400000">
              <a:off x="320" y="17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1" name="Rectangle 39">
              <a:extLst>
                <a:ext uri="{FF2B5EF4-FFF2-40B4-BE49-F238E27FC236}">
                  <a16:creationId xmlns:a16="http://schemas.microsoft.com/office/drawing/2014/main" id="{602C731E-4BBA-A8E3-04B6-33BDCEB32B82}"/>
                </a:ext>
              </a:extLst>
            </p:cNvPr>
            <p:cNvSpPr>
              <a:spLocks noChangeArrowheads="1"/>
            </p:cNvSpPr>
            <p:nvPr/>
          </p:nvSpPr>
          <p:spPr bwMode="auto">
            <a:xfrm rot="-5400000">
              <a:off x="317" y="170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h</a:t>
              </a:r>
              <a:endParaRPr lang="it-IT" altLang="it-IT"/>
            </a:p>
          </p:txBody>
        </p:sp>
        <p:sp>
          <p:nvSpPr>
            <p:cNvPr id="42" name="Rectangle 40">
              <a:extLst>
                <a:ext uri="{FF2B5EF4-FFF2-40B4-BE49-F238E27FC236}">
                  <a16:creationId xmlns:a16="http://schemas.microsoft.com/office/drawing/2014/main" id="{B7C45732-2A51-41AC-2113-843405405A49}"/>
                </a:ext>
              </a:extLst>
            </p:cNvPr>
            <p:cNvSpPr>
              <a:spLocks noChangeArrowheads="1"/>
            </p:cNvSpPr>
            <p:nvPr/>
          </p:nvSpPr>
          <p:spPr bwMode="auto">
            <a:xfrm rot="-5400000">
              <a:off x="450" y="2772"/>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3" name="Rectangle 41">
              <a:extLst>
                <a:ext uri="{FF2B5EF4-FFF2-40B4-BE49-F238E27FC236}">
                  <a16:creationId xmlns:a16="http://schemas.microsoft.com/office/drawing/2014/main" id="{79A8E51E-7E77-9D75-5B0D-0C853CDD4711}"/>
                </a:ext>
              </a:extLst>
            </p:cNvPr>
            <p:cNvSpPr>
              <a:spLocks noChangeArrowheads="1"/>
            </p:cNvSpPr>
            <p:nvPr/>
          </p:nvSpPr>
          <p:spPr bwMode="auto">
            <a:xfrm rot="-5400000">
              <a:off x="447" y="2691"/>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4" name="Rectangle 42">
              <a:extLst>
                <a:ext uri="{FF2B5EF4-FFF2-40B4-BE49-F238E27FC236}">
                  <a16:creationId xmlns:a16="http://schemas.microsoft.com/office/drawing/2014/main" id="{7A4300E2-9D7C-7E6A-749E-49780C8D189B}"/>
                </a:ext>
              </a:extLst>
            </p:cNvPr>
            <p:cNvSpPr>
              <a:spLocks noChangeArrowheads="1"/>
            </p:cNvSpPr>
            <p:nvPr/>
          </p:nvSpPr>
          <p:spPr bwMode="auto">
            <a:xfrm rot="-5400000">
              <a:off x="450" y="2615"/>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45" name="Rectangle 43">
              <a:extLst>
                <a:ext uri="{FF2B5EF4-FFF2-40B4-BE49-F238E27FC236}">
                  <a16:creationId xmlns:a16="http://schemas.microsoft.com/office/drawing/2014/main" id="{5A7C7F54-2CB2-4B3F-67AD-B350B591699F}"/>
                </a:ext>
              </a:extLst>
            </p:cNvPr>
            <p:cNvSpPr>
              <a:spLocks noChangeArrowheads="1"/>
            </p:cNvSpPr>
            <p:nvPr/>
          </p:nvSpPr>
          <p:spPr bwMode="auto">
            <a:xfrm rot="-5400000">
              <a:off x="472" y="2557"/>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46" name="Rectangle 44">
              <a:extLst>
                <a:ext uri="{FF2B5EF4-FFF2-40B4-BE49-F238E27FC236}">
                  <a16:creationId xmlns:a16="http://schemas.microsoft.com/office/drawing/2014/main" id="{1B943703-4BEC-D836-2E68-67327F987813}"/>
                </a:ext>
              </a:extLst>
            </p:cNvPr>
            <p:cNvSpPr>
              <a:spLocks noChangeArrowheads="1"/>
            </p:cNvSpPr>
            <p:nvPr/>
          </p:nvSpPr>
          <p:spPr bwMode="auto">
            <a:xfrm rot="-5400000">
              <a:off x="469" y="2524"/>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t>
              </a:r>
              <a:endParaRPr lang="it-IT" altLang="it-IT"/>
            </a:p>
          </p:txBody>
        </p:sp>
        <p:sp>
          <p:nvSpPr>
            <p:cNvPr id="47" name="Rectangle 45">
              <a:extLst>
                <a:ext uri="{FF2B5EF4-FFF2-40B4-BE49-F238E27FC236}">
                  <a16:creationId xmlns:a16="http://schemas.microsoft.com/office/drawing/2014/main" id="{4C119892-B2DA-6108-CED3-C7CEDFB96321}"/>
                </a:ext>
              </a:extLst>
            </p:cNvPr>
            <p:cNvSpPr>
              <a:spLocks noChangeArrowheads="1"/>
            </p:cNvSpPr>
            <p:nvPr/>
          </p:nvSpPr>
          <p:spPr bwMode="auto">
            <a:xfrm rot="-5400000">
              <a:off x="447" y="2437"/>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8" name="Rectangle 46">
              <a:extLst>
                <a:ext uri="{FF2B5EF4-FFF2-40B4-BE49-F238E27FC236}">
                  <a16:creationId xmlns:a16="http://schemas.microsoft.com/office/drawing/2014/main" id="{A6981C45-76B3-DCB7-BF28-8FA0D902C645}"/>
                </a:ext>
              </a:extLst>
            </p:cNvPr>
            <p:cNvSpPr>
              <a:spLocks noChangeArrowheads="1"/>
            </p:cNvSpPr>
            <p:nvPr/>
          </p:nvSpPr>
          <p:spPr bwMode="auto">
            <a:xfrm rot="-5400000">
              <a:off x="475" y="238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49" name="Rectangle 47">
              <a:extLst>
                <a:ext uri="{FF2B5EF4-FFF2-40B4-BE49-F238E27FC236}">
                  <a16:creationId xmlns:a16="http://schemas.microsoft.com/office/drawing/2014/main" id="{99682C0B-2514-7E1A-02E5-45540D0D2B7E}"/>
                </a:ext>
              </a:extLst>
            </p:cNvPr>
            <p:cNvSpPr>
              <a:spLocks noChangeArrowheads="1"/>
            </p:cNvSpPr>
            <p:nvPr/>
          </p:nvSpPr>
          <p:spPr bwMode="auto">
            <a:xfrm rot="-5400000">
              <a:off x="456" y="233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50" name="Rectangle 48">
              <a:extLst>
                <a:ext uri="{FF2B5EF4-FFF2-40B4-BE49-F238E27FC236}">
                  <a16:creationId xmlns:a16="http://schemas.microsoft.com/office/drawing/2014/main" id="{F29A0AA6-E6D0-B3A4-7C7F-14F8803E18E2}"/>
                </a:ext>
              </a:extLst>
            </p:cNvPr>
            <p:cNvSpPr>
              <a:spLocks noChangeArrowheads="1"/>
            </p:cNvSpPr>
            <p:nvPr/>
          </p:nvSpPr>
          <p:spPr bwMode="auto">
            <a:xfrm rot="-5400000">
              <a:off x="459" y="2280"/>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1" name="Rectangle 49">
              <a:extLst>
                <a:ext uri="{FF2B5EF4-FFF2-40B4-BE49-F238E27FC236}">
                  <a16:creationId xmlns:a16="http://schemas.microsoft.com/office/drawing/2014/main" id="{6070040E-48E6-B704-CF58-FB95C65DC1A0}"/>
                </a:ext>
              </a:extLst>
            </p:cNvPr>
            <p:cNvSpPr>
              <a:spLocks noChangeArrowheads="1"/>
            </p:cNvSpPr>
            <p:nvPr/>
          </p:nvSpPr>
          <p:spPr bwMode="auto">
            <a:xfrm rot="-5400000">
              <a:off x="472" y="223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52" name="Rectangle 50">
              <a:extLst>
                <a:ext uri="{FF2B5EF4-FFF2-40B4-BE49-F238E27FC236}">
                  <a16:creationId xmlns:a16="http://schemas.microsoft.com/office/drawing/2014/main" id="{00DF4C3D-07D9-6CC4-E699-CAA8D329375A}"/>
                </a:ext>
              </a:extLst>
            </p:cNvPr>
            <p:cNvSpPr>
              <a:spLocks noChangeArrowheads="1"/>
            </p:cNvSpPr>
            <p:nvPr/>
          </p:nvSpPr>
          <p:spPr bwMode="auto">
            <a:xfrm rot="-5400000">
              <a:off x="456" y="218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53" name="Rectangle 51">
              <a:extLst>
                <a:ext uri="{FF2B5EF4-FFF2-40B4-BE49-F238E27FC236}">
                  <a16:creationId xmlns:a16="http://schemas.microsoft.com/office/drawing/2014/main" id="{4EFA4D67-CAFE-2926-6C81-919AC68E23E9}"/>
                </a:ext>
              </a:extLst>
            </p:cNvPr>
            <p:cNvSpPr>
              <a:spLocks noChangeArrowheads="1"/>
            </p:cNvSpPr>
            <p:nvPr/>
          </p:nvSpPr>
          <p:spPr bwMode="auto">
            <a:xfrm rot="-5400000">
              <a:off x="469" y="21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4" name="Rectangle 52">
              <a:extLst>
                <a:ext uri="{FF2B5EF4-FFF2-40B4-BE49-F238E27FC236}">
                  <a16:creationId xmlns:a16="http://schemas.microsoft.com/office/drawing/2014/main" id="{303793DE-B8A4-AB80-9B9D-524760A5FD63}"/>
                </a:ext>
              </a:extLst>
            </p:cNvPr>
            <p:cNvSpPr>
              <a:spLocks noChangeArrowheads="1"/>
            </p:cNvSpPr>
            <p:nvPr/>
          </p:nvSpPr>
          <p:spPr bwMode="auto">
            <a:xfrm rot="-5400000">
              <a:off x="580" y="2956"/>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a:t>
              </a:r>
              <a:endParaRPr lang="it-IT" altLang="it-IT"/>
            </a:p>
          </p:txBody>
        </p:sp>
        <p:sp>
          <p:nvSpPr>
            <p:cNvPr id="55" name="Rectangle 53">
              <a:extLst>
                <a:ext uri="{FF2B5EF4-FFF2-40B4-BE49-F238E27FC236}">
                  <a16:creationId xmlns:a16="http://schemas.microsoft.com/office/drawing/2014/main" id="{3C6599CE-7942-AD13-8C16-FBAEF5511C57}"/>
                </a:ext>
              </a:extLst>
            </p:cNvPr>
            <p:cNvSpPr>
              <a:spLocks noChangeArrowheads="1"/>
            </p:cNvSpPr>
            <p:nvPr/>
          </p:nvSpPr>
          <p:spPr bwMode="auto">
            <a:xfrm rot="-5400000">
              <a:off x="608" y="2908"/>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56" name="Rectangle 54">
              <a:extLst>
                <a:ext uri="{FF2B5EF4-FFF2-40B4-BE49-F238E27FC236}">
                  <a16:creationId xmlns:a16="http://schemas.microsoft.com/office/drawing/2014/main" id="{A39FB69C-D7A7-EA43-3123-E77B45D3C0DD}"/>
                </a:ext>
              </a:extLst>
            </p:cNvPr>
            <p:cNvSpPr>
              <a:spLocks noChangeArrowheads="1"/>
            </p:cNvSpPr>
            <p:nvPr/>
          </p:nvSpPr>
          <p:spPr bwMode="auto">
            <a:xfrm rot="-5400000">
              <a:off x="592" y="28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7" name="Rectangle 55">
              <a:extLst>
                <a:ext uri="{FF2B5EF4-FFF2-40B4-BE49-F238E27FC236}">
                  <a16:creationId xmlns:a16="http://schemas.microsoft.com/office/drawing/2014/main" id="{F90867C4-AC2E-C6D5-3D7F-34EB93CB50A2}"/>
                </a:ext>
              </a:extLst>
            </p:cNvPr>
            <p:cNvSpPr>
              <a:spLocks noChangeArrowheads="1"/>
            </p:cNvSpPr>
            <p:nvPr/>
          </p:nvSpPr>
          <p:spPr bwMode="auto">
            <a:xfrm rot="-5400000">
              <a:off x="592" y="2805"/>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58" name="Rectangle 56">
              <a:extLst>
                <a:ext uri="{FF2B5EF4-FFF2-40B4-BE49-F238E27FC236}">
                  <a16:creationId xmlns:a16="http://schemas.microsoft.com/office/drawing/2014/main" id="{0101277A-F246-ACC4-9C5D-6E73D21A60B0}"/>
                </a:ext>
              </a:extLst>
            </p:cNvPr>
            <p:cNvSpPr>
              <a:spLocks noChangeArrowheads="1"/>
            </p:cNvSpPr>
            <p:nvPr/>
          </p:nvSpPr>
          <p:spPr bwMode="auto">
            <a:xfrm rot="-5400000">
              <a:off x="602" y="2760"/>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9" name="Rectangle 57">
              <a:extLst>
                <a:ext uri="{FF2B5EF4-FFF2-40B4-BE49-F238E27FC236}">
                  <a16:creationId xmlns:a16="http://schemas.microsoft.com/office/drawing/2014/main" id="{AA4E39F9-8B64-0211-8874-4DF234BE07E5}"/>
                </a:ext>
              </a:extLst>
            </p:cNvPr>
            <p:cNvSpPr>
              <a:spLocks noChangeArrowheads="1"/>
            </p:cNvSpPr>
            <p:nvPr/>
          </p:nvSpPr>
          <p:spPr bwMode="auto">
            <a:xfrm rot="-5400000">
              <a:off x="608" y="273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0" name="Rectangle 58">
              <a:extLst>
                <a:ext uri="{FF2B5EF4-FFF2-40B4-BE49-F238E27FC236}">
                  <a16:creationId xmlns:a16="http://schemas.microsoft.com/office/drawing/2014/main" id="{03FBFC55-D9AE-A8EB-DCB3-33D7AF8110FC}"/>
                </a:ext>
              </a:extLst>
            </p:cNvPr>
            <p:cNvSpPr>
              <a:spLocks noChangeArrowheads="1"/>
            </p:cNvSpPr>
            <p:nvPr/>
          </p:nvSpPr>
          <p:spPr bwMode="auto">
            <a:xfrm rot="-5400000">
              <a:off x="574" y="2669"/>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m</a:t>
              </a:r>
              <a:endParaRPr lang="it-IT" altLang="it-IT" dirty="0"/>
            </a:p>
          </p:txBody>
        </p:sp>
        <p:sp>
          <p:nvSpPr>
            <p:cNvPr id="61" name="Rectangle 59">
              <a:extLst>
                <a:ext uri="{FF2B5EF4-FFF2-40B4-BE49-F238E27FC236}">
                  <a16:creationId xmlns:a16="http://schemas.microsoft.com/office/drawing/2014/main" id="{DD19BDDE-73F8-78CF-5BF4-BA2D5ECDE31C}"/>
                </a:ext>
              </a:extLst>
            </p:cNvPr>
            <p:cNvSpPr>
              <a:spLocks noChangeArrowheads="1"/>
            </p:cNvSpPr>
            <p:nvPr/>
          </p:nvSpPr>
          <p:spPr bwMode="auto">
            <a:xfrm rot="-5400000">
              <a:off x="608" y="261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2" name="Rectangle 60">
              <a:extLst>
                <a:ext uri="{FF2B5EF4-FFF2-40B4-BE49-F238E27FC236}">
                  <a16:creationId xmlns:a16="http://schemas.microsoft.com/office/drawing/2014/main" id="{368C613B-5924-7735-A803-75B13A5A1178}"/>
                </a:ext>
              </a:extLst>
            </p:cNvPr>
            <p:cNvSpPr>
              <a:spLocks noChangeArrowheads="1"/>
            </p:cNvSpPr>
            <p:nvPr/>
          </p:nvSpPr>
          <p:spPr bwMode="auto">
            <a:xfrm rot="-5400000">
              <a:off x="589" y="256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3" name="Rectangle 61">
              <a:extLst>
                <a:ext uri="{FF2B5EF4-FFF2-40B4-BE49-F238E27FC236}">
                  <a16:creationId xmlns:a16="http://schemas.microsoft.com/office/drawing/2014/main" id="{90674A72-A4EB-2AF5-F48A-4F8B8A05E51C}"/>
                </a:ext>
              </a:extLst>
            </p:cNvPr>
            <p:cNvSpPr>
              <a:spLocks noChangeArrowheads="1"/>
            </p:cNvSpPr>
            <p:nvPr/>
          </p:nvSpPr>
          <p:spPr bwMode="auto">
            <a:xfrm rot="-5400000">
              <a:off x="589" y="25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a</a:t>
              </a:r>
              <a:endParaRPr lang="it-IT" altLang="it-IT" dirty="0"/>
            </a:p>
          </p:txBody>
        </p:sp>
        <p:sp>
          <p:nvSpPr>
            <p:cNvPr id="64" name="Rectangle 62">
              <a:extLst>
                <a:ext uri="{FF2B5EF4-FFF2-40B4-BE49-F238E27FC236}">
                  <a16:creationId xmlns:a16="http://schemas.microsoft.com/office/drawing/2014/main" id="{3040F05B-9F93-21C4-8D9E-1171F9E4C320}"/>
                </a:ext>
              </a:extLst>
            </p:cNvPr>
            <p:cNvSpPr>
              <a:spLocks noChangeArrowheads="1"/>
            </p:cNvSpPr>
            <p:nvPr/>
          </p:nvSpPr>
          <p:spPr bwMode="auto">
            <a:xfrm rot="-5400000">
              <a:off x="589" y="24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5" name="Rectangle 63">
              <a:extLst>
                <a:ext uri="{FF2B5EF4-FFF2-40B4-BE49-F238E27FC236}">
                  <a16:creationId xmlns:a16="http://schemas.microsoft.com/office/drawing/2014/main" id="{585E2894-821C-CB36-AF00-9D98AA1F0B9B}"/>
                </a:ext>
              </a:extLst>
            </p:cNvPr>
            <p:cNvSpPr>
              <a:spLocks noChangeArrowheads="1"/>
            </p:cNvSpPr>
            <p:nvPr/>
          </p:nvSpPr>
          <p:spPr bwMode="auto">
            <a:xfrm rot="-5400000">
              <a:off x="605" y="239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66" name="Rectangle 64">
              <a:extLst>
                <a:ext uri="{FF2B5EF4-FFF2-40B4-BE49-F238E27FC236}">
                  <a16:creationId xmlns:a16="http://schemas.microsoft.com/office/drawing/2014/main" id="{ACBE5EFF-27D7-F382-18EC-93CAA73AE9E0}"/>
                </a:ext>
              </a:extLst>
            </p:cNvPr>
            <p:cNvSpPr>
              <a:spLocks noChangeArrowheads="1"/>
            </p:cNvSpPr>
            <p:nvPr/>
          </p:nvSpPr>
          <p:spPr bwMode="auto">
            <a:xfrm rot="-5400000">
              <a:off x="605"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67" name="Rectangle 65">
              <a:extLst>
                <a:ext uri="{FF2B5EF4-FFF2-40B4-BE49-F238E27FC236}">
                  <a16:creationId xmlns:a16="http://schemas.microsoft.com/office/drawing/2014/main" id="{1BED72C4-2D5E-2680-6B5A-5866C04361CF}"/>
                </a:ext>
              </a:extLst>
            </p:cNvPr>
            <p:cNvSpPr>
              <a:spLocks noChangeArrowheads="1"/>
            </p:cNvSpPr>
            <p:nvPr/>
          </p:nvSpPr>
          <p:spPr bwMode="auto">
            <a:xfrm rot="-5400000">
              <a:off x="583" y="2313"/>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68" name="Rectangle 66">
              <a:extLst>
                <a:ext uri="{FF2B5EF4-FFF2-40B4-BE49-F238E27FC236}">
                  <a16:creationId xmlns:a16="http://schemas.microsoft.com/office/drawing/2014/main" id="{38D510E6-5D54-C3D1-1F72-63FCB74B0F45}"/>
                </a:ext>
              </a:extLst>
            </p:cNvPr>
            <p:cNvSpPr>
              <a:spLocks noChangeArrowheads="1"/>
            </p:cNvSpPr>
            <p:nvPr/>
          </p:nvSpPr>
          <p:spPr bwMode="auto">
            <a:xfrm rot="-5400000">
              <a:off x="589" y="22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9" name="Rectangle 67">
              <a:extLst>
                <a:ext uri="{FF2B5EF4-FFF2-40B4-BE49-F238E27FC236}">
                  <a16:creationId xmlns:a16="http://schemas.microsoft.com/office/drawing/2014/main" id="{BE0A27F9-0740-1F50-6DB8-88AEA6CDAD6C}"/>
                </a:ext>
              </a:extLst>
            </p:cNvPr>
            <p:cNvSpPr>
              <a:spLocks noChangeArrowheads="1"/>
            </p:cNvSpPr>
            <p:nvPr/>
          </p:nvSpPr>
          <p:spPr bwMode="auto">
            <a:xfrm rot="-5400000">
              <a:off x="589" y="218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70" name="Rectangle 68">
              <a:extLst>
                <a:ext uri="{FF2B5EF4-FFF2-40B4-BE49-F238E27FC236}">
                  <a16:creationId xmlns:a16="http://schemas.microsoft.com/office/drawing/2014/main" id="{B22FA72A-D5FF-E95A-3A7B-31180BF38A23}"/>
                </a:ext>
              </a:extLst>
            </p:cNvPr>
            <p:cNvSpPr>
              <a:spLocks noChangeArrowheads="1"/>
            </p:cNvSpPr>
            <p:nvPr/>
          </p:nvSpPr>
          <p:spPr bwMode="auto">
            <a:xfrm rot="-5400000">
              <a:off x="608" y="2134"/>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71" name="Rectangle 69">
              <a:extLst>
                <a:ext uri="{FF2B5EF4-FFF2-40B4-BE49-F238E27FC236}">
                  <a16:creationId xmlns:a16="http://schemas.microsoft.com/office/drawing/2014/main" id="{A850D0EA-3B55-1B9B-A9BA-22475A4DEF42}"/>
                </a:ext>
              </a:extLst>
            </p:cNvPr>
            <p:cNvSpPr>
              <a:spLocks noChangeArrowheads="1"/>
            </p:cNvSpPr>
            <p:nvPr/>
          </p:nvSpPr>
          <p:spPr bwMode="auto">
            <a:xfrm rot="-5400000">
              <a:off x="608" y="211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72" name="Rectangle 70">
              <a:extLst>
                <a:ext uri="{FF2B5EF4-FFF2-40B4-BE49-F238E27FC236}">
                  <a16:creationId xmlns:a16="http://schemas.microsoft.com/office/drawing/2014/main" id="{6F6F5EAC-CB30-A7B7-5207-845AA58EF9C9}"/>
                </a:ext>
              </a:extLst>
            </p:cNvPr>
            <p:cNvSpPr>
              <a:spLocks noChangeArrowheads="1"/>
            </p:cNvSpPr>
            <p:nvPr/>
          </p:nvSpPr>
          <p:spPr bwMode="auto">
            <a:xfrm rot="-5400000">
              <a:off x="592" y="2068"/>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3" name="Rectangle 71">
              <a:extLst>
                <a:ext uri="{FF2B5EF4-FFF2-40B4-BE49-F238E27FC236}">
                  <a16:creationId xmlns:a16="http://schemas.microsoft.com/office/drawing/2014/main" id="{94C4AA29-ABFF-A12D-CB5A-02665418164B}"/>
                </a:ext>
              </a:extLst>
            </p:cNvPr>
            <p:cNvSpPr>
              <a:spLocks noChangeArrowheads="1"/>
            </p:cNvSpPr>
            <p:nvPr/>
          </p:nvSpPr>
          <p:spPr bwMode="auto">
            <a:xfrm rot="-5400000">
              <a:off x="592" y="2014"/>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y</a:t>
              </a:r>
              <a:endParaRPr lang="it-IT" altLang="it-IT"/>
            </a:p>
          </p:txBody>
        </p:sp>
        <p:sp>
          <p:nvSpPr>
            <p:cNvPr id="74" name="Rectangle 72">
              <a:extLst>
                <a:ext uri="{FF2B5EF4-FFF2-40B4-BE49-F238E27FC236}">
                  <a16:creationId xmlns:a16="http://schemas.microsoft.com/office/drawing/2014/main" id="{2C109F83-91F0-0F39-9135-6B55CE3CD689}"/>
                </a:ext>
              </a:extLst>
            </p:cNvPr>
            <p:cNvSpPr>
              <a:spLocks noChangeArrowheads="1"/>
            </p:cNvSpPr>
            <p:nvPr/>
          </p:nvSpPr>
          <p:spPr bwMode="auto">
            <a:xfrm rot="-5400000">
              <a:off x="592" y="1953"/>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5" name="Rectangle 73">
              <a:extLst>
                <a:ext uri="{FF2B5EF4-FFF2-40B4-BE49-F238E27FC236}">
                  <a16:creationId xmlns:a16="http://schemas.microsoft.com/office/drawing/2014/main" id="{1C1E4CD6-5C22-D846-78B8-EDAF09AB2E2D}"/>
                </a:ext>
              </a:extLst>
            </p:cNvPr>
            <p:cNvSpPr>
              <a:spLocks noChangeArrowheads="1"/>
            </p:cNvSpPr>
            <p:nvPr/>
          </p:nvSpPr>
          <p:spPr bwMode="auto">
            <a:xfrm>
              <a:off x="154" y="778"/>
              <a:ext cx="2215" cy="293"/>
            </a:xfrm>
            <a:prstGeom prst="rect">
              <a:avLst/>
            </a:prstGeom>
            <a:ln/>
          </p:spPr>
          <p:style>
            <a:lnRef idx="1">
              <a:schemeClr val="accent1"/>
            </a:lnRef>
            <a:fillRef idx="2">
              <a:schemeClr val="accent1"/>
            </a:fillRef>
            <a:effectRef idx="1">
              <a:schemeClr val="accent1"/>
            </a:effectRef>
            <a:fontRef idx="minor">
              <a:schemeClr val="dk1"/>
            </a:fontRef>
          </p:style>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6" name="Rectangle 74">
              <a:extLst>
                <a:ext uri="{FF2B5EF4-FFF2-40B4-BE49-F238E27FC236}">
                  <a16:creationId xmlns:a16="http://schemas.microsoft.com/office/drawing/2014/main" id="{3A995AD1-003C-CABF-5E30-1A75339A5DE3}"/>
                </a:ext>
              </a:extLst>
            </p:cNvPr>
            <p:cNvSpPr>
              <a:spLocks noChangeArrowheads="1"/>
            </p:cNvSpPr>
            <p:nvPr/>
          </p:nvSpPr>
          <p:spPr bwMode="auto">
            <a:xfrm>
              <a:off x="154" y="778"/>
              <a:ext cx="2215" cy="293"/>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7" name="Freeform 75">
              <a:extLst>
                <a:ext uri="{FF2B5EF4-FFF2-40B4-BE49-F238E27FC236}">
                  <a16:creationId xmlns:a16="http://schemas.microsoft.com/office/drawing/2014/main" id="{1F6FE373-524B-F6A6-FE0A-0044F78BCF9F}"/>
                </a:ext>
              </a:extLst>
            </p:cNvPr>
            <p:cNvSpPr>
              <a:spLocks noEditPoints="1"/>
            </p:cNvSpPr>
            <p:nvPr/>
          </p:nvSpPr>
          <p:spPr bwMode="auto">
            <a:xfrm>
              <a:off x="223" y="778"/>
              <a:ext cx="2077" cy="293"/>
            </a:xfrm>
            <a:custGeom>
              <a:avLst/>
              <a:gdLst>
                <a:gd name="T0" fmla="*/ 0 w 2077"/>
                <a:gd name="T1" fmla="*/ 293 h 293"/>
                <a:gd name="T2" fmla="*/ 0 w 2077"/>
                <a:gd name="T3" fmla="*/ 0 h 293"/>
                <a:gd name="T4" fmla="*/ 2077 w 2077"/>
                <a:gd name="T5" fmla="*/ 293 h 293"/>
                <a:gd name="T6" fmla="*/ 2077 w 2077"/>
                <a:gd name="T7" fmla="*/ 0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7" h="293">
                  <a:moveTo>
                    <a:pt x="0" y="293"/>
                  </a:moveTo>
                  <a:lnTo>
                    <a:pt x="0" y="0"/>
                  </a:lnTo>
                  <a:moveTo>
                    <a:pt x="2077" y="293"/>
                  </a:moveTo>
                  <a:lnTo>
                    <a:pt x="2077"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8" name="Rectangle 76">
              <a:extLst>
                <a:ext uri="{FF2B5EF4-FFF2-40B4-BE49-F238E27FC236}">
                  <a16:creationId xmlns:a16="http://schemas.microsoft.com/office/drawing/2014/main" id="{67DE2F07-7700-9992-5B70-670CD57204BA}"/>
                </a:ext>
              </a:extLst>
            </p:cNvPr>
            <p:cNvSpPr>
              <a:spLocks noChangeArrowheads="1"/>
            </p:cNvSpPr>
            <p:nvPr/>
          </p:nvSpPr>
          <p:spPr bwMode="auto">
            <a:xfrm>
              <a:off x="743" y="852"/>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Experimental activity</a:t>
              </a:r>
              <a:endParaRPr lang="it-IT" altLang="it-IT"/>
            </a:p>
          </p:txBody>
        </p:sp>
        <p:sp>
          <p:nvSpPr>
            <p:cNvPr id="79" name="Freeform 77">
              <a:extLst>
                <a:ext uri="{FF2B5EF4-FFF2-40B4-BE49-F238E27FC236}">
                  <a16:creationId xmlns:a16="http://schemas.microsoft.com/office/drawing/2014/main" id="{6767D4BB-C81C-D51C-1085-21E619D2F392}"/>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solidFill>
              <a:srgbClr val="9FB0DB"/>
            </a:solidFill>
            <a:ln>
              <a:headEnd/>
              <a:tailEnd/>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0" name="Freeform 78">
              <a:extLst>
                <a:ext uri="{FF2B5EF4-FFF2-40B4-BE49-F238E27FC236}">
                  <a16:creationId xmlns:a16="http://schemas.microsoft.com/office/drawing/2014/main" id="{495BF8C2-444F-6F4C-7256-07D39700FDA7}"/>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1" name="Rectangle 79">
              <a:extLst>
                <a:ext uri="{FF2B5EF4-FFF2-40B4-BE49-F238E27FC236}">
                  <a16:creationId xmlns:a16="http://schemas.microsoft.com/office/drawing/2014/main" id="{4B2DFB58-A420-AD6C-B0CC-ACF656E7856B}"/>
                </a:ext>
              </a:extLst>
            </p:cNvPr>
            <p:cNvSpPr>
              <a:spLocks noChangeArrowheads="1"/>
            </p:cNvSpPr>
            <p:nvPr/>
          </p:nvSpPr>
          <p:spPr bwMode="auto">
            <a:xfrm>
              <a:off x="1003" y="1245"/>
              <a:ext cx="5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b="1">
                  <a:solidFill>
                    <a:srgbClr val="000000"/>
                  </a:solidFill>
                </a:rPr>
                <a:t>DataBase</a:t>
              </a:r>
              <a:endParaRPr lang="it-IT" altLang="it-IT"/>
            </a:p>
          </p:txBody>
        </p:sp>
        <p:sp>
          <p:nvSpPr>
            <p:cNvPr id="82" name="Rectangle 80">
              <a:extLst>
                <a:ext uri="{FF2B5EF4-FFF2-40B4-BE49-F238E27FC236}">
                  <a16:creationId xmlns:a16="http://schemas.microsoft.com/office/drawing/2014/main" id="{BDE1B4B9-4D79-CDFC-BA86-CCA01C9A73B2}"/>
                </a:ext>
              </a:extLst>
            </p:cNvPr>
            <p:cNvSpPr>
              <a:spLocks noChangeArrowheads="1"/>
            </p:cNvSpPr>
            <p:nvPr/>
          </p:nvSpPr>
          <p:spPr bwMode="auto">
            <a:xfrm>
              <a:off x="368" y="1384"/>
              <a:ext cx="8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driving</a:t>
              </a:r>
              <a:r>
                <a:rPr lang="it-IT" altLang="it-IT" sz="1400" dirty="0">
                  <a:solidFill>
                    <a:srgbClr val="000000"/>
                  </a:solidFill>
                  <a:latin typeface="Calibri" panose="020F0502020204030204" pitchFamily="34" charset="0"/>
                </a:rPr>
                <a:t> </a:t>
              </a:r>
              <a:r>
                <a:rPr lang="it-IT" altLang="it-IT" sz="1400" dirty="0" err="1">
                  <a:solidFill>
                    <a:srgbClr val="000000"/>
                  </a:solidFill>
                  <a:latin typeface="Calibri" panose="020F0502020204030204" pitchFamily="34" charset="0"/>
                </a:rPr>
                <a:t>behaviour</a:t>
              </a:r>
              <a:r>
                <a:rPr lang="it-IT" altLang="it-IT" sz="1400" dirty="0">
                  <a:solidFill>
                    <a:srgbClr val="000000"/>
                  </a:solidFill>
                  <a:latin typeface="Calibri" panose="020F0502020204030204" pitchFamily="34" charset="0"/>
                </a:rPr>
                <a:t> </a:t>
              </a:r>
              <a:endParaRPr lang="it-IT" altLang="it-IT" dirty="0"/>
            </a:p>
          </p:txBody>
        </p:sp>
        <p:sp>
          <p:nvSpPr>
            <p:cNvPr id="83" name="Rectangle 81">
              <a:extLst>
                <a:ext uri="{FF2B5EF4-FFF2-40B4-BE49-F238E27FC236}">
                  <a16:creationId xmlns:a16="http://schemas.microsoft.com/office/drawing/2014/main" id="{0C930EE3-AF2B-6CE6-1FCB-2917F1E8550B}"/>
                </a:ext>
              </a:extLst>
            </p:cNvPr>
            <p:cNvSpPr>
              <a:spLocks noChangeArrowheads="1"/>
            </p:cNvSpPr>
            <p:nvPr/>
          </p:nvSpPr>
          <p:spPr bwMode="auto">
            <a:xfrm>
              <a:off x="1197"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4" name="Rectangle 82">
              <a:extLst>
                <a:ext uri="{FF2B5EF4-FFF2-40B4-BE49-F238E27FC236}">
                  <a16:creationId xmlns:a16="http://schemas.microsoft.com/office/drawing/2014/main" id="{CB0E8547-ED3B-9F6F-7317-570265C4059C}"/>
                </a:ext>
              </a:extLst>
            </p:cNvPr>
            <p:cNvSpPr>
              <a:spLocks noChangeArrowheads="1"/>
            </p:cNvSpPr>
            <p:nvPr/>
          </p:nvSpPr>
          <p:spPr bwMode="auto">
            <a:xfrm>
              <a:off x="1270" y="1384"/>
              <a:ext cx="4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emission </a:t>
              </a:r>
              <a:endParaRPr lang="it-IT" altLang="it-IT"/>
            </a:p>
          </p:txBody>
        </p:sp>
        <p:sp>
          <p:nvSpPr>
            <p:cNvPr id="85" name="Rectangle 83">
              <a:extLst>
                <a:ext uri="{FF2B5EF4-FFF2-40B4-BE49-F238E27FC236}">
                  <a16:creationId xmlns:a16="http://schemas.microsoft.com/office/drawing/2014/main" id="{3F58E3DA-CD2A-58D1-28C5-39A82EFA8E35}"/>
                </a:ext>
              </a:extLst>
            </p:cNvPr>
            <p:cNvSpPr>
              <a:spLocks noChangeArrowheads="1"/>
            </p:cNvSpPr>
            <p:nvPr/>
          </p:nvSpPr>
          <p:spPr bwMode="auto">
            <a:xfrm>
              <a:off x="1700"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6" name="Rectangle 84">
              <a:extLst>
                <a:ext uri="{FF2B5EF4-FFF2-40B4-BE49-F238E27FC236}">
                  <a16:creationId xmlns:a16="http://schemas.microsoft.com/office/drawing/2014/main" id="{415C0966-59A1-2C39-F2F3-60EDFC59DAD1}"/>
                </a:ext>
              </a:extLst>
            </p:cNvPr>
            <p:cNvSpPr>
              <a:spLocks noChangeArrowheads="1"/>
            </p:cNvSpPr>
            <p:nvPr/>
          </p:nvSpPr>
          <p:spPr bwMode="auto">
            <a:xfrm>
              <a:off x="1766" y="1384"/>
              <a:ext cx="38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gps</a:t>
              </a:r>
              <a:r>
                <a:rPr lang="it-IT" altLang="it-IT" sz="1400" dirty="0">
                  <a:solidFill>
                    <a:srgbClr val="000000"/>
                  </a:solidFill>
                  <a:latin typeface="Calibri" panose="020F0502020204030204" pitchFamily="34" charset="0"/>
                </a:rPr>
                <a:t> data</a:t>
              </a:r>
              <a:endParaRPr lang="it-IT" altLang="it-IT" dirty="0"/>
            </a:p>
          </p:txBody>
        </p:sp>
        <p:sp>
          <p:nvSpPr>
            <p:cNvPr id="87" name="Freeform 85">
              <a:extLst>
                <a:ext uri="{FF2B5EF4-FFF2-40B4-BE49-F238E27FC236}">
                  <a16:creationId xmlns:a16="http://schemas.microsoft.com/office/drawing/2014/main" id="{B535A8EA-CC91-F7C5-2B34-D337B167BDA6}"/>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E8EEF7"/>
            </a:solidFill>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8" name="Freeform 86">
              <a:extLst>
                <a:ext uri="{FF2B5EF4-FFF2-40B4-BE49-F238E27FC236}">
                  <a16:creationId xmlns:a16="http://schemas.microsoft.com/office/drawing/2014/main" id="{BCA76FB0-2891-8305-5B0D-891AB8C66877}"/>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9FB0DB"/>
            </a:solidFill>
            <a:ln w="3175" cap="rnd">
              <a:solidFill>
                <a:srgbClr val="000000"/>
              </a:solidFill>
              <a:prstDash val="solid"/>
              <a:round/>
              <a:headEnd/>
              <a:tailEnd/>
            </a:ln>
          </p:spPr>
          <p:txBody>
            <a:bodyPr/>
            <a:lstStyle/>
            <a:p>
              <a:endParaRPr lang="it-IT"/>
            </a:p>
          </p:txBody>
        </p:sp>
        <p:sp>
          <p:nvSpPr>
            <p:cNvPr id="89" name="Rectangle 87">
              <a:extLst>
                <a:ext uri="{FF2B5EF4-FFF2-40B4-BE49-F238E27FC236}">
                  <a16:creationId xmlns:a16="http://schemas.microsoft.com/office/drawing/2014/main" id="{02A7F4A5-0660-D235-AD21-89A4EF7E9A57}"/>
                </a:ext>
              </a:extLst>
            </p:cNvPr>
            <p:cNvSpPr>
              <a:spLocks noChangeArrowheads="1"/>
            </p:cNvSpPr>
            <p:nvPr/>
          </p:nvSpPr>
          <p:spPr bwMode="auto">
            <a:xfrm>
              <a:off x="1118" y="1813"/>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Sequences</a:t>
              </a:r>
              <a:r>
                <a:rPr lang="it-IT" altLang="it-IT" sz="1400" dirty="0">
                  <a:solidFill>
                    <a:srgbClr val="000000"/>
                  </a:solidFill>
                </a:rPr>
                <a:t> </a:t>
              </a:r>
              <a:r>
                <a:rPr lang="it-IT" altLang="it-IT" sz="1400" dirty="0" err="1">
                  <a:solidFill>
                    <a:srgbClr val="000000"/>
                  </a:solidFill>
                </a:rPr>
                <a:t>analysis</a:t>
              </a:r>
              <a:r>
                <a:rPr lang="it-IT" altLang="it-IT" sz="1400" dirty="0">
                  <a:solidFill>
                    <a:srgbClr val="000000"/>
                  </a:solidFill>
                </a:rPr>
                <a:t> </a:t>
              </a:r>
              <a:endParaRPr lang="it-IT" altLang="it-IT" dirty="0"/>
            </a:p>
          </p:txBody>
        </p:sp>
        <p:sp>
          <p:nvSpPr>
            <p:cNvPr id="90" name="Freeform 88">
              <a:extLst>
                <a:ext uri="{FF2B5EF4-FFF2-40B4-BE49-F238E27FC236}">
                  <a16:creationId xmlns:a16="http://schemas.microsoft.com/office/drawing/2014/main" id="{B97A818E-CAC2-AAE1-A58F-AF875A2377B4}"/>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1" name="Freeform 89">
              <a:extLst>
                <a:ext uri="{FF2B5EF4-FFF2-40B4-BE49-F238E27FC236}">
                  <a16:creationId xmlns:a16="http://schemas.microsoft.com/office/drawing/2014/main" id="{1A28417B-BD4E-6253-89E2-C9C2F5B84E28}"/>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2" name="Rectangle 90">
              <a:extLst>
                <a:ext uri="{FF2B5EF4-FFF2-40B4-BE49-F238E27FC236}">
                  <a16:creationId xmlns:a16="http://schemas.microsoft.com/office/drawing/2014/main" id="{D65FFFD9-35D3-9511-7987-75E196985B2E}"/>
                </a:ext>
              </a:extLst>
            </p:cNvPr>
            <p:cNvSpPr>
              <a:spLocks noChangeArrowheads="1"/>
            </p:cNvSpPr>
            <p:nvPr/>
          </p:nvSpPr>
          <p:spPr bwMode="auto">
            <a:xfrm>
              <a:off x="1167" y="2484"/>
              <a:ext cx="94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Driving cycles rule </a:t>
              </a:r>
              <a:endParaRPr lang="it-IT" altLang="it-IT"/>
            </a:p>
          </p:txBody>
        </p:sp>
        <p:sp>
          <p:nvSpPr>
            <p:cNvPr id="93" name="Rectangle 91">
              <a:extLst>
                <a:ext uri="{FF2B5EF4-FFF2-40B4-BE49-F238E27FC236}">
                  <a16:creationId xmlns:a16="http://schemas.microsoft.com/office/drawing/2014/main" id="{6A9497A2-C149-E510-623A-313796FE754D}"/>
                </a:ext>
              </a:extLst>
            </p:cNvPr>
            <p:cNvSpPr>
              <a:spLocks noChangeArrowheads="1"/>
            </p:cNvSpPr>
            <p:nvPr/>
          </p:nvSpPr>
          <p:spPr bwMode="auto">
            <a:xfrm>
              <a:off x="1282" y="2617"/>
              <a:ext cx="6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determination</a:t>
              </a:r>
              <a:endParaRPr lang="it-IT" altLang="it-IT" dirty="0"/>
            </a:p>
          </p:txBody>
        </p:sp>
        <p:sp>
          <p:nvSpPr>
            <p:cNvPr id="94" name="Freeform 92">
              <a:extLst>
                <a:ext uri="{FF2B5EF4-FFF2-40B4-BE49-F238E27FC236}">
                  <a16:creationId xmlns:a16="http://schemas.microsoft.com/office/drawing/2014/main" id="{7BFB7B66-A35D-0EAA-F091-7610D223296E}"/>
                </a:ext>
              </a:extLst>
            </p:cNvPr>
            <p:cNvSpPr>
              <a:spLocks/>
            </p:cNvSpPr>
            <p:nvPr/>
          </p:nvSpPr>
          <p:spPr bwMode="auto">
            <a:xfrm>
              <a:off x="1545" y="2178"/>
              <a:ext cx="155" cy="154"/>
            </a:xfrm>
            <a:custGeom>
              <a:avLst/>
              <a:gdLst/>
              <a:ahLst/>
              <a:cxnLst>
                <a:cxn ang="0">
                  <a:pos x="0" y="204"/>
                </a:cxn>
                <a:cxn ang="0">
                  <a:pos x="204" y="0"/>
                </a:cxn>
                <a:cxn ang="0">
                  <a:pos x="408" y="204"/>
                </a:cxn>
                <a:cxn ang="0">
                  <a:pos x="408" y="204"/>
                </a:cxn>
                <a:cxn ang="0">
                  <a:pos x="204" y="408"/>
                </a:cxn>
                <a:cxn ang="0">
                  <a:pos x="0" y="204"/>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chemeClr val="accent1">
                <a:lumMod val="40000"/>
                <a:lumOff val="60000"/>
              </a:schemeClr>
            </a:solidFill>
            <a:ln w="0">
              <a:solidFill>
                <a:srgbClr val="000000"/>
              </a:solidFill>
              <a:prstDash val="solid"/>
              <a:round/>
              <a:headEnd/>
              <a:tailEnd/>
            </a:ln>
          </p:spPr>
          <p:txBody>
            <a:bodyPr/>
            <a:lstStyle/>
            <a:p>
              <a:pPr>
                <a:defRPr/>
              </a:pPr>
              <a:endParaRPr lang="it-IT"/>
            </a:p>
          </p:txBody>
        </p:sp>
        <p:sp>
          <p:nvSpPr>
            <p:cNvPr id="95" name="Freeform 93">
              <a:extLst>
                <a:ext uri="{FF2B5EF4-FFF2-40B4-BE49-F238E27FC236}">
                  <a16:creationId xmlns:a16="http://schemas.microsoft.com/office/drawing/2014/main" id="{D7A2E375-E414-D1BC-4A6E-DABC23256ABB}"/>
                </a:ext>
              </a:extLst>
            </p:cNvPr>
            <p:cNvSpPr>
              <a:spLocks/>
            </p:cNvSpPr>
            <p:nvPr/>
          </p:nvSpPr>
          <p:spPr bwMode="auto">
            <a:xfrm>
              <a:off x="1545" y="2178"/>
              <a:ext cx="155" cy="154"/>
            </a:xfrm>
            <a:custGeom>
              <a:avLst/>
              <a:gdLst/>
              <a:ahLst/>
              <a:cxnLst>
                <a:cxn ang="0">
                  <a:pos x="0" y="77"/>
                </a:cxn>
                <a:cxn ang="0">
                  <a:pos x="77" y="0"/>
                </a:cxn>
                <a:cxn ang="0">
                  <a:pos x="155" y="77"/>
                </a:cxn>
                <a:cxn ang="0">
                  <a:pos x="155" y="77"/>
                </a:cxn>
                <a:cxn ang="0">
                  <a:pos x="77" y="154"/>
                </a:cxn>
                <a:cxn ang="0">
                  <a:pos x="0" y="77"/>
                </a:cxn>
              </a:cxnLst>
              <a:rect l="0" t="0" r="r" b="b"/>
              <a:pathLst>
                <a:path w="155" h="154">
                  <a:moveTo>
                    <a:pt x="0" y="77"/>
                  </a:moveTo>
                  <a:cubicBezTo>
                    <a:pt x="0" y="35"/>
                    <a:pt x="35" y="0"/>
                    <a:pt x="77" y="0"/>
                  </a:cubicBezTo>
                  <a:cubicBezTo>
                    <a:pt x="120" y="0"/>
                    <a:pt x="155" y="35"/>
                    <a:pt x="155" y="77"/>
                  </a:cubicBezTo>
                  <a:cubicBezTo>
                    <a:pt x="155" y="77"/>
                    <a:pt x="155" y="77"/>
                    <a:pt x="155" y="77"/>
                  </a:cubicBezTo>
                  <a:cubicBezTo>
                    <a:pt x="155" y="120"/>
                    <a:pt x="120" y="154"/>
                    <a:pt x="77" y="154"/>
                  </a:cubicBezTo>
                  <a:cubicBezTo>
                    <a:pt x="35" y="154"/>
                    <a:pt x="0" y="120"/>
                    <a:pt x="0" y="77"/>
                  </a:cubicBezTo>
                </a:path>
              </a:pathLst>
            </a:custGeom>
            <a:solidFill>
              <a:srgbClr val="E8EEF7"/>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96" name="Freeform 94">
              <a:extLst>
                <a:ext uri="{FF2B5EF4-FFF2-40B4-BE49-F238E27FC236}">
                  <a16:creationId xmlns:a16="http://schemas.microsoft.com/office/drawing/2014/main" id="{DB679957-4AAE-CB58-6B06-2485D3E45880}"/>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 name="Freeform 95">
              <a:extLst>
                <a:ext uri="{FF2B5EF4-FFF2-40B4-BE49-F238E27FC236}">
                  <a16:creationId xmlns:a16="http://schemas.microsoft.com/office/drawing/2014/main" id="{61A42945-0B55-E6B4-6FF3-434AE891F966}"/>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8" name="Rectangle 96">
              <a:extLst>
                <a:ext uri="{FF2B5EF4-FFF2-40B4-BE49-F238E27FC236}">
                  <a16:creationId xmlns:a16="http://schemas.microsoft.com/office/drawing/2014/main" id="{33F9C910-CF9F-10BF-4973-90CA862028D3}"/>
                </a:ext>
              </a:extLst>
            </p:cNvPr>
            <p:cNvSpPr>
              <a:spLocks noChangeArrowheads="1"/>
            </p:cNvSpPr>
            <p:nvPr/>
          </p:nvSpPr>
          <p:spPr bwMode="auto">
            <a:xfrm>
              <a:off x="1233" y="3239"/>
              <a:ext cx="7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Cycles analysis</a:t>
              </a:r>
              <a:endParaRPr lang="it-IT" altLang="it-IT"/>
            </a:p>
          </p:txBody>
        </p:sp>
        <p:sp>
          <p:nvSpPr>
            <p:cNvPr id="99" name="Freeform 97">
              <a:extLst>
                <a:ext uri="{FF2B5EF4-FFF2-40B4-BE49-F238E27FC236}">
                  <a16:creationId xmlns:a16="http://schemas.microsoft.com/office/drawing/2014/main" id="{87B4E6FC-C655-504F-E91B-C7C8A49F3D2F}"/>
                </a:ext>
              </a:extLst>
            </p:cNvPr>
            <p:cNvSpPr>
              <a:spLocks/>
            </p:cNvSpPr>
            <p:nvPr/>
          </p:nvSpPr>
          <p:spPr bwMode="auto">
            <a:xfrm>
              <a:off x="869" y="2255"/>
              <a:ext cx="594" cy="306"/>
            </a:xfrm>
            <a:custGeom>
              <a:avLst/>
              <a:gdLst>
                <a:gd name="T0" fmla="*/ 0 w 594"/>
                <a:gd name="T1" fmla="*/ 306 h 306"/>
                <a:gd name="T2" fmla="*/ 3 w 594"/>
                <a:gd name="T3" fmla="*/ 306 h 306"/>
                <a:gd name="T4" fmla="*/ 3 w 594"/>
                <a:gd name="T5" fmla="*/ 0 h 306"/>
                <a:gd name="T6" fmla="*/ 594 w 594"/>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06">
                  <a:moveTo>
                    <a:pt x="0" y="306"/>
                  </a:moveTo>
                  <a:lnTo>
                    <a:pt x="3" y="306"/>
                  </a:lnTo>
                  <a:lnTo>
                    <a:pt x="3" y="0"/>
                  </a:lnTo>
                  <a:lnTo>
                    <a:pt x="594"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0" name="Freeform 98">
              <a:extLst>
                <a:ext uri="{FF2B5EF4-FFF2-40B4-BE49-F238E27FC236}">
                  <a16:creationId xmlns:a16="http://schemas.microsoft.com/office/drawing/2014/main" id="{BA263A8D-9434-14C2-E0DC-17941865FBA3}"/>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1" name="Freeform 99">
              <a:extLst>
                <a:ext uri="{FF2B5EF4-FFF2-40B4-BE49-F238E27FC236}">
                  <a16:creationId xmlns:a16="http://schemas.microsoft.com/office/drawing/2014/main" id="{FB4E9ED8-B414-9FF0-E68E-B53FE5CFAB3C}"/>
                </a:ext>
              </a:extLst>
            </p:cNvPr>
            <p:cNvSpPr>
              <a:spLocks/>
            </p:cNvSpPr>
            <p:nvPr/>
          </p:nvSpPr>
          <p:spPr bwMode="auto">
            <a:xfrm>
              <a:off x="1455" y="2225"/>
              <a:ext cx="90" cy="60"/>
            </a:xfrm>
            <a:custGeom>
              <a:avLst/>
              <a:gdLst>
                <a:gd name="T0" fmla="*/ 0 w 90"/>
                <a:gd name="T1" fmla="*/ 0 h 60"/>
                <a:gd name="T2" fmla="*/ 90 w 90"/>
                <a:gd name="T3" fmla="*/ 30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30"/>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 name="Line 100">
              <a:extLst>
                <a:ext uri="{FF2B5EF4-FFF2-40B4-BE49-F238E27FC236}">
                  <a16:creationId xmlns:a16="http://schemas.microsoft.com/office/drawing/2014/main" id="{94DB019E-1ACD-0465-39C0-48B9BB88B8DE}"/>
                </a:ext>
              </a:extLst>
            </p:cNvPr>
            <p:cNvSpPr>
              <a:spLocks noChangeShapeType="1"/>
            </p:cNvSpPr>
            <p:nvPr/>
          </p:nvSpPr>
          <p:spPr bwMode="auto">
            <a:xfrm>
              <a:off x="1622" y="3036"/>
              <a:ext cx="1" cy="6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 name="Freeform 101">
              <a:extLst>
                <a:ext uri="{FF2B5EF4-FFF2-40B4-BE49-F238E27FC236}">
                  <a16:creationId xmlns:a16="http://schemas.microsoft.com/office/drawing/2014/main" id="{BA47FD04-AB7E-75BF-95FE-65171F8A199B}"/>
                </a:ext>
              </a:extLst>
            </p:cNvPr>
            <p:cNvSpPr>
              <a:spLocks/>
            </p:cNvSpPr>
            <p:nvPr/>
          </p:nvSpPr>
          <p:spPr bwMode="auto">
            <a:xfrm>
              <a:off x="1592" y="3097"/>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 name="Line 102">
              <a:extLst>
                <a:ext uri="{FF2B5EF4-FFF2-40B4-BE49-F238E27FC236}">
                  <a16:creationId xmlns:a16="http://schemas.microsoft.com/office/drawing/2014/main" id="{9A06BBB9-AF78-936D-5111-D7C5DA8B76BE}"/>
                </a:ext>
              </a:extLst>
            </p:cNvPr>
            <p:cNvSpPr>
              <a:spLocks noChangeShapeType="1"/>
            </p:cNvSpPr>
            <p:nvPr/>
          </p:nvSpPr>
          <p:spPr bwMode="auto">
            <a:xfrm>
              <a:off x="1622" y="2332"/>
              <a:ext cx="1" cy="87"/>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 name="Freeform 103">
              <a:extLst>
                <a:ext uri="{FF2B5EF4-FFF2-40B4-BE49-F238E27FC236}">
                  <a16:creationId xmlns:a16="http://schemas.microsoft.com/office/drawing/2014/main" id="{7735053F-64B2-58D8-F859-FC1FC7B2A209}"/>
                </a:ext>
              </a:extLst>
            </p:cNvPr>
            <p:cNvSpPr>
              <a:spLocks/>
            </p:cNvSpPr>
            <p:nvPr/>
          </p:nvSpPr>
          <p:spPr bwMode="auto">
            <a:xfrm>
              <a:off x="1592" y="241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 name="Line 104">
              <a:extLst>
                <a:ext uri="{FF2B5EF4-FFF2-40B4-BE49-F238E27FC236}">
                  <a16:creationId xmlns:a16="http://schemas.microsoft.com/office/drawing/2014/main" id="{1E9DD826-0C2C-EC0C-B6C8-3B37FF6FCD6A}"/>
                </a:ext>
              </a:extLst>
            </p:cNvPr>
            <p:cNvSpPr>
              <a:spLocks noChangeShapeType="1"/>
            </p:cNvSpPr>
            <p:nvPr/>
          </p:nvSpPr>
          <p:spPr bwMode="auto">
            <a:xfrm flipV="1">
              <a:off x="1622" y="2083"/>
              <a:ext cx="1" cy="95"/>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7" name="Freeform 105">
              <a:extLst>
                <a:ext uri="{FF2B5EF4-FFF2-40B4-BE49-F238E27FC236}">
                  <a16:creationId xmlns:a16="http://schemas.microsoft.com/office/drawing/2014/main" id="{8B020C4F-1165-2C3B-5088-74C368FFDCBE}"/>
                </a:ext>
              </a:extLst>
            </p:cNvPr>
            <p:cNvSpPr>
              <a:spLocks/>
            </p:cNvSpPr>
            <p:nvPr/>
          </p:nvSpPr>
          <p:spPr bwMode="auto">
            <a:xfrm>
              <a:off x="1592" y="2031"/>
              <a:ext cx="61" cy="59"/>
            </a:xfrm>
            <a:custGeom>
              <a:avLst/>
              <a:gdLst>
                <a:gd name="T0" fmla="*/ 0 w 61"/>
                <a:gd name="T1" fmla="*/ 59 h 59"/>
                <a:gd name="T2" fmla="*/ 30 w 61"/>
                <a:gd name="T3" fmla="*/ 0 h 59"/>
                <a:gd name="T4" fmla="*/ 61 w 61"/>
                <a:gd name="T5" fmla="*/ 59 h 59"/>
                <a:gd name="T6" fmla="*/ 0 w 61"/>
                <a:gd name="T7" fmla="*/ 59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0" y="59"/>
                  </a:moveTo>
                  <a:lnTo>
                    <a:pt x="30" y="0"/>
                  </a:lnTo>
                  <a:lnTo>
                    <a:pt x="61" y="59"/>
                  </a:lnTo>
                  <a:lnTo>
                    <a:pt x="0" y="59"/>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 name="Freeform 106">
              <a:extLst>
                <a:ext uri="{FF2B5EF4-FFF2-40B4-BE49-F238E27FC236}">
                  <a16:creationId xmlns:a16="http://schemas.microsoft.com/office/drawing/2014/main" id="{A71E7E64-4FF9-9410-A986-0DBDC66FA240}"/>
                </a:ext>
              </a:extLst>
            </p:cNvPr>
            <p:cNvSpPr>
              <a:spLocks/>
            </p:cNvSpPr>
            <p:nvPr/>
          </p:nvSpPr>
          <p:spPr bwMode="auto">
            <a:xfrm>
              <a:off x="1545" y="2881"/>
              <a:ext cx="155" cy="155"/>
            </a:xfrm>
            <a:custGeom>
              <a:avLst/>
              <a:gdLst>
                <a:gd name="T0" fmla="*/ 0 w 408"/>
                <a:gd name="T1" fmla="*/ 204 h 408"/>
                <a:gd name="T2" fmla="*/ 204 w 408"/>
                <a:gd name="T3" fmla="*/ 0 h 408"/>
                <a:gd name="T4" fmla="*/ 408 w 408"/>
                <a:gd name="T5" fmla="*/ 204 h 408"/>
                <a:gd name="T6" fmla="*/ 408 w 408"/>
                <a:gd name="T7" fmla="*/ 204 h 408"/>
                <a:gd name="T8" fmla="*/ 204 w 408"/>
                <a:gd name="T9" fmla="*/ 408 h 408"/>
                <a:gd name="T10" fmla="*/ 0 w 408"/>
                <a:gd name="T11" fmla="*/ 204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rgbClr val="E8EEF7"/>
            </a:solidFill>
            <a:ln w="0">
              <a:solidFill>
                <a:srgbClr val="000000"/>
              </a:solidFill>
              <a:prstDash val="solid"/>
              <a:round/>
              <a:headEnd/>
              <a:tailEnd/>
            </a:ln>
          </p:spPr>
          <p:txBody>
            <a:bodyPr/>
            <a:lstStyle/>
            <a:p>
              <a:endParaRPr lang="it-IT"/>
            </a:p>
          </p:txBody>
        </p:sp>
        <p:sp>
          <p:nvSpPr>
            <p:cNvPr id="109" name="Freeform 107">
              <a:extLst>
                <a:ext uri="{FF2B5EF4-FFF2-40B4-BE49-F238E27FC236}">
                  <a16:creationId xmlns:a16="http://schemas.microsoft.com/office/drawing/2014/main" id="{D3EB91E2-1274-3478-0A30-825A242157CF}"/>
                </a:ext>
              </a:extLst>
            </p:cNvPr>
            <p:cNvSpPr>
              <a:spLocks/>
            </p:cNvSpPr>
            <p:nvPr/>
          </p:nvSpPr>
          <p:spPr bwMode="auto">
            <a:xfrm>
              <a:off x="1545" y="2881"/>
              <a:ext cx="155" cy="155"/>
            </a:xfrm>
            <a:custGeom>
              <a:avLst/>
              <a:gdLst>
                <a:gd name="T0" fmla="*/ 0 w 155"/>
                <a:gd name="T1" fmla="*/ 77 h 155"/>
                <a:gd name="T2" fmla="*/ 77 w 155"/>
                <a:gd name="T3" fmla="*/ 0 h 155"/>
                <a:gd name="T4" fmla="*/ 155 w 155"/>
                <a:gd name="T5" fmla="*/ 77 h 155"/>
                <a:gd name="T6" fmla="*/ 155 w 155"/>
                <a:gd name="T7" fmla="*/ 77 h 155"/>
                <a:gd name="T8" fmla="*/ 77 w 155"/>
                <a:gd name="T9" fmla="*/ 155 h 155"/>
                <a:gd name="T10" fmla="*/ 0 w 155"/>
                <a:gd name="T11" fmla="*/ 77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155">
                  <a:moveTo>
                    <a:pt x="0" y="77"/>
                  </a:moveTo>
                  <a:cubicBezTo>
                    <a:pt x="0" y="35"/>
                    <a:pt x="35" y="0"/>
                    <a:pt x="77" y="0"/>
                  </a:cubicBezTo>
                  <a:cubicBezTo>
                    <a:pt x="120" y="0"/>
                    <a:pt x="155" y="35"/>
                    <a:pt x="155" y="77"/>
                  </a:cubicBezTo>
                  <a:cubicBezTo>
                    <a:pt x="155" y="77"/>
                    <a:pt x="155" y="77"/>
                    <a:pt x="155" y="77"/>
                  </a:cubicBezTo>
                  <a:cubicBezTo>
                    <a:pt x="155" y="120"/>
                    <a:pt x="120" y="155"/>
                    <a:pt x="77" y="155"/>
                  </a:cubicBezTo>
                  <a:cubicBezTo>
                    <a:pt x="35" y="155"/>
                    <a:pt x="0" y="120"/>
                    <a:pt x="0" y="77"/>
                  </a:cubicBez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 name="Line 108">
              <a:extLst>
                <a:ext uri="{FF2B5EF4-FFF2-40B4-BE49-F238E27FC236}">
                  <a16:creationId xmlns:a16="http://schemas.microsoft.com/office/drawing/2014/main" id="{A18BC9AA-AE65-2A45-209C-752FC19CDEF8}"/>
                </a:ext>
              </a:extLst>
            </p:cNvPr>
            <p:cNvSpPr>
              <a:spLocks noChangeShapeType="1"/>
            </p:cNvSpPr>
            <p:nvPr/>
          </p:nvSpPr>
          <p:spPr bwMode="auto">
            <a:xfrm>
              <a:off x="1622" y="2770"/>
              <a:ext cx="1" cy="5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1" name="Freeform 109">
              <a:extLst>
                <a:ext uri="{FF2B5EF4-FFF2-40B4-BE49-F238E27FC236}">
                  <a16:creationId xmlns:a16="http://schemas.microsoft.com/office/drawing/2014/main" id="{C3181102-2D6C-3327-DFBF-3CE71CB6BDE1}"/>
                </a:ext>
              </a:extLst>
            </p:cNvPr>
            <p:cNvSpPr>
              <a:spLocks/>
            </p:cNvSpPr>
            <p:nvPr/>
          </p:nvSpPr>
          <p:spPr bwMode="auto">
            <a:xfrm>
              <a:off x="1592" y="2822"/>
              <a:ext cx="61" cy="59"/>
            </a:xfrm>
            <a:custGeom>
              <a:avLst/>
              <a:gdLst>
                <a:gd name="T0" fmla="*/ 61 w 61"/>
                <a:gd name="T1" fmla="*/ 0 h 59"/>
                <a:gd name="T2" fmla="*/ 30 w 61"/>
                <a:gd name="T3" fmla="*/ 59 h 59"/>
                <a:gd name="T4" fmla="*/ 0 w 61"/>
                <a:gd name="T5" fmla="*/ 0 h 59"/>
                <a:gd name="T6" fmla="*/ 61 w 6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61" y="0"/>
                  </a:moveTo>
                  <a:lnTo>
                    <a:pt x="30" y="59"/>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 name="Freeform 110">
              <a:extLst>
                <a:ext uri="{FF2B5EF4-FFF2-40B4-BE49-F238E27FC236}">
                  <a16:creationId xmlns:a16="http://schemas.microsoft.com/office/drawing/2014/main" id="{77806FFF-C300-7E83-67A8-4D8BFBAFE6CF}"/>
                </a:ext>
              </a:extLst>
            </p:cNvPr>
            <p:cNvSpPr>
              <a:spLocks/>
            </p:cNvSpPr>
            <p:nvPr/>
          </p:nvSpPr>
          <p:spPr bwMode="auto">
            <a:xfrm>
              <a:off x="869" y="2561"/>
              <a:ext cx="594" cy="397"/>
            </a:xfrm>
            <a:custGeom>
              <a:avLst/>
              <a:gdLst>
                <a:gd name="T0" fmla="*/ 594 w 594"/>
                <a:gd name="T1" fmla="*/ 397 h 397"/>
                <a:gd name="T2" fmla="*/ 3 w 594"/>
                <a:gd name="T3" fmla="*/ 397 h 397"/>
                <a:gd name="T4" fmla="*/ 3 w 594"/>
                <a:gd name="T5" fmla="*/ 0 h 397"/>
                <a:gd name="T6" fmla="*/ 0 w 594"/>
                <a:gd name="T7" fmla="*/ 0 h 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97">
                  <a:moveTo>
                    <a:pt x="594" y="397"/>
                  </a:moveTo>
                  <a:lnTo>
                    <a:pt x="3" y="397"/>
                  </a:lnTo>
                  <a:lnTo>
                    <a:pt x="3" y="0"/>
                  </a:lnTo>
                  <a:lnTo>
                    <a:pt x="0"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 name="Freeform 111">
              <a:extLst>
                <a:ext uri="{FF2B5EF4-FFF2-40B4-BE49-F238E27FC236}">
                  <a16:creationId xmlns:a16="http://schemas.microsoft.com/office/drawing/2014/main" id="{46CC6386-248D-8C3F-B771-94652E164BA3}"/>
                </a:ext>
              </a:extLst>
            </p:cNvPr>
            <p:cNvSpPr>
              <a:spLocks/>
            </p:cNvSpPr>
            <p:nvPr/>
          </p:nvSpPr>
          <p:spPr bwMode="auto">
            <a:xfrm>
              <a:off x="1455" y="2929"/>
              <a:ext cx="90" cy="60"/>
            </a:xfrm>
            <a:custGeom>
              <a:avLst/>
              <a:gdLst>
                <a:gd name="T0" fmla="*/ 0 w 90"/>
                <a:gd name="T1" fmla="*/ 0 h 60"/>
                <a:gd name="T2" fmla="*/ 90 w 90"/>
                <a:gd name="T3" fmla="*/ 29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29"/>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 name="Freeform 112">
              <a:extLst>
                <a:ext uri="{FF2B5EF4-FFF2-40B4-BE49-F238E27FC236}">
                  <a16:creationId xmlns:a16="http://schemas.microsoft.com/office/drawing/2014/main" id="{F3D6E561-84DF-B046-06A1-F441E0D81F0A}"/>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Line 113">
              <a:extLst>
                <a:ext uri="{FF2B5EF4-FFF2-40B4-BE49-F238E27FC236}">
                  <a16:creationId xmlns:a16="http://schemas.microsoft.com/office/drawing/2014/main" id="{AA24028B-2D3D-EB62-31F3-42F77F9B051F}"/>
                </a:ext>
              </a:extLst>
            </p:cNvPr>
            <p:cNvSpPr>
              <a:spLocks noChangeShapeType="1"/>
            </p:cNvSpPr>
            <p:nvPr/>
          </p:nvSpPr>
          <p:spPr bwMode="auto">
            <a:xfrm>
              <a:off x="1261" y="1071"/>
              <a:ext cx="1" cy="98"/>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 name="Freeform 114">
              <a:extLst>
                <a:ext uri="{FF2B5EF4-FFF2-40B4-BE49-F238E27FC236}">
                  <a16:creationId xmlns:a16="http://schemas.microsoft.com/office/drawing/2014/main" id="{62E79290-A293-C300-1816-6DAA45C4B734}"/>
                </a:ext>
              </a:extLst>
            </p:cNvPr>
            <p:cNvSpPr>
              <a:spLocks/>
            </p:cNvSpPr>
            <p:nvPr/>
          </p:nvSpPr>
          <p:spPr bwMode="auto">
            <a:xfrm>
              <a:off x="1232" y="1162"/>
              <a:ext cx="60" cy="60"/>
            </a:xfrm>
            <a:custGeom>
              <a:avLst/>
              <a:gdLst>
                <a:gd name="T0" fmla="*/ 60 w 60"/>
                <a:gd name="T1" fmla="*/ 0 h 60"/>
                <a:gd name="T2" fmla="*/ 29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29"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Freeform 115">
              <a:extLst>
                <a:ext uri="{FF2B5EF4-FFF2-40B4-BE49-F238E27FC236}">
                  <a16:creationId xmlns:a16="http://schemas.microsoft.com/office/drawing/2014/main" id="{304F5C89-97C0-EEEB-2161-A0D541A0D3C9}"/>
                </a:ext>
              </a:extLst>
            </p:cNvPr>
            <p:cNvSpPr>
              <a:spLocks/>
            </p:cNvSpPr>
            <p:nvPr/>
          </p:nvSpPr>
          <p:spPr bwMode="auto">
            <a:xfrm>
              <a:off x="1261" y="1561"/>
              <a:ext cx="361" cy="119"/>
            </a:xfrm>
            <a:custGeom>
              <a:avLst/>
              <a:gdLst>
                <a:gd name="T0" fmla="*/ 0 w 361"/>
                <a:gd name="T1" fmla="*/ 0 h 119"/>
                <a:gd name="T2" fmla="*/ 0 w 361"/>
                <a:gd name="T3" fmla="*/ 85 h 119"/>
                <a:gd name="T4" fmla="*/ 361 w 361"/>
                <a:gd name="T5" fmla="*/ 85 h 119"/>
                <a:gd name="T6" fmla="*/ 361 w 361"/>
                <a:gd name="T7" fmla="*/ 119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1" h="119">
                  <a:moveTo>
                    <a:pt x="0" y="0"/>
                  </a:moveTo>
                  <a:lnTo>
                    <a:pt x="0" y="85"/>
                  </a:lnTo>
                  <a:lnTo>
                    <a:pt x="361" y="85"/>
                  </a:lnTo>
                  <a:lnTo>
                    <a:pt x="361" y="119"/>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8" name="Freeform 116">
              <a:extLst>
                <a:ext uri="{FF2B5EF4-FFF2-40B4-BE49-F238E27FC236}">
                  <a16:creationId xmlns:a16="http://schemas.microsoft.com/office/drawing/2014/main" id="{33E53524-5CC9-95F5-13BB-718CE363B8D6}"/>
                </a:ext>
              </a:extLst>
            </p:cNvPr>
            <p:cNvSpPr>
              <a:spLocks/>
            </p:cNvSpPr>
            <p:nvPr/>
          </p:nvSpPr>
          <p:spPr bwMode="auto">
            <a:xfrm>
              <a:off x="1592" y="167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Freeform 117">
              <a:extLst>
                <a:ext uri="{FF2B5EF4-FFF2-40B4-BE49-F238E27FC236}">
                  <a16:creationId xmlns:a16="http://schemas.microsoft.com/office/drawing/2014/main" id="{49511136-7655-3A4A-E382-B914AA52F6B4}"/>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solidFill>
              <a:srgbClr val="E8EEF7"/>
            </a:solidFill>
            <a:ln w="0">
              <a:solidFill>
                <a:srgbClr val="000000"/>
              </a:solidFill>
              <a:prstDash val="solid"/>
              <a:round/>
              <a:headEnd/>
              <a:tailEnd/>
            </a:ln>
          </p:spPr>
          <p:txBody>
            <a:bodyPr/>
            <a:lstStyle/>
            <a:p>
              <a:endParaRPr lang="it-IT"/>
            </a:p>
          </p:txBody>
        </p:sp>
        <p:sp>
          <p:nvSpPr>
            <p:cNvPr id="120" name="Freeform 118">
              <a:extLst>
                <a:ext uri="{FF2B5EF4-FFF2-40B4-BE49-F238E27FC236}">
                  <a16:creationId xmlns:a16="http://schemas.microsoft.com/office/drawing/2014/main" id="{26306140-612A-1ADB-31BE-AC8E48C97C30}"/>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1" name="Rectangle 119">
              <a:extLst>
                <a:ext uri="{FF2B5EF4-FFF2-40B4-BE49-F238E27FC236}">
                  <a16:creationId xmlns:a16="http://schemas.microsoft.com/office/drawing/2014/main" id="{74B01757-B5F0-2EA6-A01C-C0A1468F2EA1}"/>
                </a:ext>
              </a:extLst>
            </p:cNvPr>
            <p:cNvSpPr>
              <a:spLocks noChangeArrowheads="1"/>
            </p:cNvSpPr>
            <p:nvPr/>
          </p:nvSpPr>
          <p:spPr bwMode="auto">
            <a:xfrm>
              <a:off x="404" y="3717"/>
              <a:ext cx="190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Emission  evaluation on driving cycles</a:t>
              </a:r>
              <a:endParaRPr lang="it-IT" altLang="it-IT"/>
            </a:p>
          </p:txBody>
        </p:sp>
        <p:sp>
          <p:nvSpPr>
            <p:cNvPr id="122" name="Freeform 120">
              <a:extLst>
                <a:ext uri="{FF2B5EF4-FFF2-40B4-BE49-F238E27FC236}">
                  <a16:creationId xmlns:a16="http://schemas.microsoft.com/office/drawing/2014/main" id="{0DD587B5-E16E-D9EA-8120-1E270F50AD19}"/>
                </a:ext>
              </a:extLst>
            </p:cNvPr>
            <p:cNvSpPr>
              <a:spLocks/>
            </p:cNvSpPr>
            <p:nvPr/>
          </p:nvSpPr>
          <p:spPr bwMode="auto">
            <a:xfrm>
              <a:off x="1341" y="3456"/>
              <a:ext cx="281" cy="145"/>
            </a:xfrm>
            <a:custGeom>
              <a:avLst/>
              <a:gdLst>
                <a:gd name="T0" fmla="*/ 281 w 281"/>
                <a:gd name="T1" fmla="*/ 0 h 145"/>
                <a:gd name="T2" fmla="*/ 281 w 281"/>
                <a:gd name="T3" fmla="*/ 85 h 145"/>
                <a:gd name="T4" fmla="*/ 0 w 281"/>
                <a:gd name="T5" fmla="*/ 85 h 145"/>
                <a:gd name="T6" fmla="*/ 0 w 281"/>
                <a:gd name="T7" fmla="*/ 145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 h="145">
                  <a:moveTo>
                    <a:pt x="281" y="0"/>
                  </a:moveTo>
                  <a:lnTo>
                    <a:pt x="281" y="85"/>
                  </a:lnTo>
                  <a:lnTo>
                    <a:pt x="0" y="85"/>
                  </a:lnTo>
                  <a:lnTo>
                    <a:pt x="0" y="145"/>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 name="Freeform 121">
              <a:extLst>
                <a:ext uri="{FF2B5EF4-FFF2-40B4-BE49-F238E27FC236}">
                  <a16:creationId xmlns:a16="http://schemas.microsoft.com/office/drawing/2014/main" id="{8ABDB37B-7A4F-03E2-3D63-43D0D20A9E27}"/>
                </a:ext>
              </a:extLst>
            </p:cNvPr>
            <p:cNvSpPr>
              <a:spLocks/>
            </p:cNvSpPr>
            <p:nvPr/>
          </p:nvSpPr>
          <p:spPr bwMode="auto">
            <a:xfrm>
              <a:off x="1311" y="3593"/>
              <a:ext cx="60" cy="60"/>
            </a:xfrm>
            <a:custGeom>
              <a:avLst/>
              <a:gdLst>
                <a:gd name="T0" fmla="*/ 60 w 60"/>
                <a:gd name="T1" fmla="*/ 0 h 60"/>
                <a:gd name="T2" fmla="*/ 30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30"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25" name="CasellaDiTesto 124">
            <a:extLst>
              <a:ext uri="{FF2B5EF4-FFF2-40B4-BE49-F238E27FC236}">
                <a16:creationId xmlns:a16="http://schemas.microsoft.com/office/drawing/2014/main" id="{5FB4ACF1-2B0B-D86C-AF5B-0AEFBD10D48E}"/>
              </a:ext>
            </a:extLst>
          </p:cNvPr>
          <p:cNvSpPr txBox="1"/>
          <p:nvPr/>
        </p:nvSpPr>
        <p:spPr>
          <a:xfrm>
            <a:off x="4816805" y="2891681"/>
            <a:ext cx="6096000" cy="1631216"/>
          </a:xfrm>
          <a:prstGeom prst="rect">
            <a:avLst/>
          </a:prstGeom>
          <a:noFill/>
        </p:spPr>
        <p:txBody>
          <a:bodyPr wrap="square">
            <a:spAutoFit/>
          </a:bodyPr>
          <a:lstStyle/>
          <a:p>
            <a:r>
              <a:rPr lang="it-IT" sz="2000" dirty="0"/>
              <a:t>È necessario effettuare il confronto delle emissioni regolamentate CO, NOx, HC, CO</a:t>
            </a:r>
            <a:r>
              <a:rPr lang="it-IT" sz="2000" baseline="-25000" dirty="0"/>
              <a:t>2</a:t>
            </a:r>
            <a:r>
              <a:rPr lang="it-IT" sz="2000" dirty="0"/>
              <a:t> e dei consumi di carburante </a:t>
            </a:r>
            <a:r>
              <a:rPr lang="it-IT" sz="2000" u="sng" dirty="0"/>
              <a:t>in base a segmenti omogenei del profilo di velocità</a:t>
            </a:r>
            <a:r>
              <a:rPr lang="it-IT" sz="2000" dirty="0"/>
              <a:t>, selezionando il profilo di velocità eseguito su strade con le stesse caratteristiche cinematiche/traffico.</a:t>
            </a:r>
          </a:p>
        </p:txBody>
      </p:sp>
      <p:sp>
        <p:nvSpPr>
          <p:cNvPr id="128" name="CasellaDiTesto 127">
            <a:extLst>
              <a:ext uri="{FF2B5EF4-FFF2-40B4-BE49-F238E27FC236}">
                <a16:creationId xmlns:a16="http://schemas.microsoft.com/office/drawing/2014/main" id="{5C7EFFBA-55A9-18FB-A96B-91E8C78103F5}"/>
              </a:ext>
            </a:extLst>
          </p:cNvPr>
          <p:cNvSpPr txBox="1"/>
          <p:nvPr/>
        </p:nvSpPr>
        <p:spPr>
          <a:xfrm>
            <a:off x="4818427" y="1415901"/>
            <a:ext cx="6094378" cy="1015663"/>
          </a:xfrm>
          <a:prstGeom prst="rect">
            <a:avLst/>
          </a:prstGeom>
          <a:noFill/>
        </p:spPr>
        <p:txBody>
          <a:bodyPr wrap="square">
            <a:spAutoFit/>
          </a:bodyPr>
          <a:lstStyle/>
          <a:p>
            <a:r>
              <a:rPr lang="it-IT" sz="2000" dirty="0"/>
              <a:t>Il profilo di velocità varia continuamente in conseguenza di condizioni di traffico (intenso o scorrevole) e di uno stile di guida più o meno aggressivo.</a:t>
            </a:r>
          </a:p>
        </p:txBody>
      </p:sp>
    </p:spTree>
    <p:extLst>
      <p:ext uri="{BB962C8B-B14F-4D97-AF65-F5344CB8AC3E}">
        <p14:creationId xmlns:p14="http://schemas.microsoft.com/office/powerpoint/2010/main" val="1568154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90B7093-4566-7F99-3A6C-A738FA62AD26}"/>
              </a:ext>
            </a:extLst>
          </p:cNvPr>
          <p:cNvSpPr>
            <a:spLocks noGrp="1"/>
          </p:cNvSpPr>
          <p:nvPr>
            <p:ph type="title"/>
          </p:nvPr>
        </p:nvSpPr>
        <p:spPr>
          <a:xfrm>
            <a:off x="507030" y="301407"/>
            <a:ext cx="10905066" cy="905909"/>
          </a:xfrm>
        </p:spPr>
        <p:txBody>
          <a:bodyPr vert="horz" lIns="91440" tIns="45720" rIns="91440" bIns="45720" rtlCol="0" anchor="ctr">
            <a:normAutofit/>
          </a:bodyPr>
          <a:lstStyle/>
          <a:p>
            <a:r>
              <a:rPr lang="it-IT" sz="3600" kern="1200" dirty="0">
                <a:solidFill>
                  <a:schemeClr val="tx1"/>
                </a:solidFill>
                <a:latin typeface="+mj-lt"/>
                <a:ea typeface="+mj-ea"/>
                <a:cs typeface="+mj-cs"/>
              </a:rPr>
              <a:t>Approccio statistico all'analisi cinematica del ciclo di guida</a:t>
            </a:r>
            <a:endParaRPr lang="en-US" sz="3600" kern="1200" dirty="0">
              <a:solidFill>
                <a:schemeClr val="tx1"/>
              </a:solidFill>
              <a:latin typeface="+mj-lt"/>
              <a:ea typeface="+mj-ea"/>
              <a:cs typeface="+mj-cs"/>
            </a:endParaRPr>
          </a:p>
        </p:txBody>
      </p:sp>
      <p:sp>
        <p:nvSpPr>
          <p:cNvPr id="6" name="CasellaDiTesto 5">
            <a:extLst>
              <a:ext uri="{FF2B5EF4-FFF2-40B4-BE49-F238E27FC236}">
                <a16:creationId xmlns:a16="http://schemas.microsoft.com/office/drawing/2014/main" id="{B4DFDA93-9504-265C-889D-9FC52369AA1F}"/>
              </a:ext>
            </a:extLst>
          </p:cNvPr>
          <p:cNvSpPr txBox="1"/>
          <p:nvPr/>
        </p:nvSpPr>
        <p:spPr>
          <a:xfrm>
            <a:off x="157113" y="1244076"/>
            <a:ext cx="11548532" cy="4629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p>
            <a:pPr>
              <a:lnSpc>
                <a:spcPct val="90000"/>
              </a:lnSpc>
              <a:spcAft>
                <a:spcPts val="600"/>
              </a:spcAft>
            </a:pPr>
            <a:r>
              <a:rPr lang="it-IT" sz="2000" dirty="0"/>
              <a:t>Il metodo si basa sull'analisi del moto cinematico tra due fermate successive, chiamata sequenza cinematica.</a:t>
            </a:r>
          </a:p>
        </p:txBody>
      </p:sp>
      <p:grpSp>
        <p:nvGrpSpPr>
          <p:cNvPr id="26" name="Group 2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Segnaposto contenuto 3" descr="GraphSpeedSeq.emf">
            <a:extLst>
              <a:ext uri="{FF2B5EF4-FFF2-40B4-BE49-F238E27FC236}">
                <a16:creationId xmlns:a16="http://schemas.microsoft.com/office/drawing/2014/main" id="{393DE72E-723B-7558-8AC1-4F7D88C92BCD}"/>
              </a:ext>
            </a:extLst>
          </p:cNvPr>
          <p:cNvPicPr>
            <a:picLocks noGrp="1" noChangeAspect="1"/>
          </p:cNvPicPr>
          <p:nvPr>
            <p:ph idx="1"/>
          </p:nvPr>
        </p:nvPicPr>
        <p:blipFill>
          <a:blip r:embed="rId2" cstate="print"/>
          <a:stretch>
            <a:fillRect/>
          </a:stretch>
        </p:blipFill>
        <p:spPr>
          <a:xfrm>
            <a:off x="1231121" y="1581534"/>
            <a:ext cx="9444309" cy="4975059"/>
          </a:xfrm>
          <a:prstGeom prst="rect">
            <a:avLst/>
          </a:prstGeom>
        </p:spPr>
      </p:pic>
      <p:grpSp>
        <p:nvGrpSpPr>
          <p:cNvPr id="30" name="Group 2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1" name="Rectangle 3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CasellaDiTesto 24">
            <a:extLst>
              <a:ext uri="{FF2B5EF4-FFF2-40B4-BE49-F238E27FC236}">
                <a16:creationId xmlns:a16="http://schemas.microsoft.com/office/drawing/2014/main" id="{7B925E5E-7157-BCB8-04BB-C2DCC47BE257}"/>
              </a:ext>
            </a:extLst>
          </p:cNvPr>
          <p:cNvSpPr txBox="1"/>
          <p:nvPr/>
        </p:nvSpPr>
        <p:spPr>
          <a:xfrm>
            <a:off x="3048762" y="6493767"/>
            <a:ext cx="6094476" cy="369332"/>
          </a:xfrm>
          <a:prstGeom prst="rect">
            <a:avLst/>
          </a:prstGeom>
          <a:noFill/>
        </p:spPr>
        <p:txBody>
          <a:bodyPr wrap="square">
            <a:spAutoFit/>
          </a:bodyPr>
          <a:lstStyle/>
          <a:p>
            <a:r>
              <a:rPr lang="it-IT" dirty="0"/>
              <a:t>Profilo di velocità di un viaggio suddiviso in blocchi di sequenze</a:t>
            </a:r>
          </a:p>
        </p:txBody>
      </p:sp>
    </p:spTree>
    <p:extLst>
      <p:ext uri="{BB962C8B-B14F-4D97-AF65-F5344CB8AC3E}">
        <p14:creationId xmlns:p14="http://schemas.microsoft.com/office/powerpoint/2010/main" val="301175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ttangolo 6">
            <a:extLst>
              <a:ext uri="{FF2B5EF4-FFF2-40B4-BE49-F238E27FC236}">
                <a16:creationId xmlns:a16="http://schemas.microsoft.com/office/drawing/2014/main" id="{9DFF5BB0-23B3-6C27-FF3C-6E04FBF975E0}"/>
              </a:ext>
            </a:extLst>
          </p:cNvPr>
          <p:cNvSpPr>
            <a:spLocks noChangeArrowheads="1"/>
          </p:cNvSpPr>
          <p:nvPr/>
        </p:nvSpPr>
        <p:spPr bwMode="auto">
          <a:xfrm>
            <a:off x="3005608" y="3480656"/>
            <a:ext cx="541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it-IT" b="1" dirty="0">
                <a:solidFill>
                  <a:srgbClr val="002060"/>
                </a:solidFill>
              </a:rPr>
              <a:t>M</a:t>
            </a:r>
            <a:r>
              <a:rPr lang="fr-FR" altLang="it-IT" b="1" dirty="0">
                <a:solidFill>
                  <a:srgbClr val="002060"/>
                </a:solidFill>
                <a:sym typeface="Symbol" panose="05050102010706020507" pitchFamily="18" charset="2"/>
              </a:rPr>
              <a:t></a:t>
            </a:r>
            <a:r>
              <a:rPr lang="fr-FR" altLang="it-IT" b="1" dirty="0">
                <a:solidFill>
                  <a:srgbClr val="002060"/>
                </a:solidFill>
              </a:rPr>
              <a:t>P(t)</a:t>
            </a:r>
            <a:r>
              <a:rPr lang="fr-FR" altLang="it-IT" b="1" dirty="0" err="1">
                <a:solidFill>
                  <a:srgbClr val="002060"/>
                </a:solidFill>
              </a:rPr>
              <a:t>dt</a:t>
            </a:r>
            <a:r>
              <a:rPr lang="fr-FR" altLang="it-IT" b="1" dirty="0">
                <a:solidFill>
                  <a:srgbClr val="002060"/>
                </a:solidFill>
                <a:sym typeface="Symbol" panose="05050102010706020507" pitchFamily="18" charset="2"/>
              </a:rPr>
              <a:t></a:t>
            </a:r>
            <a:r>
              <a:rPr lang="fr-FR" altLang="it-IT" b="1" baseline="-25000" dirty="0">
                <a:solidFill>
                  <a:srgbClr val="002060"/>
                </a:solidFill>
              </a:rPr>
              <a:t>t</a:t>
            </a:r>
            <a:r>
              <a:rPr lang="fr-FR" altLang="it-IT" b="1" dirty="0">
                <a:solidFill>
                  <a:srgbClr val="002060"/>
                </a:solidFill>
              </a:rPr>
              <a:t> (a</a:t>
            </a:r>
            <a:r>
              <a:rPr lang="fr-FR" altLang="it-IT" b="1" baseline="-25000" dirty="0">
                <a:solidFill>
                  <a:srgbClr val="002060"/>
                </a:solidFill>
              </a:rPr>
              <a:t>0</a:t>
            </a:r>
            <a:r>
              <a:rPr lang="fr-FR" altLang="it-IT" b="1" dirty="0">
                <a:solidFill>
                  <a:srgbClr val="002060"/>
                </a:solidFill>
              </a:rPr>
              <a:t>+a</a:t>
            </a:r>
            <a:r>
              <a:rPr lang="fr-FR" altLang="it-IT" b="1" baseline="-25000" dirty="0">
                <a:solidFill>
                  <a:srgbClr val="002060"/>
                </a:solidFill>
              </a:rPr>
              <a:t>1</a:t>
            </a:r>
            <a:r>
              <a:rPr lang="fr-FR" altLang="it-IT" b="1" dirty="0">
                <a:solidFill>
                  <a:srgbClr val="002060"/>
                </a:solidFill>
              </a:rPr>
              <a:t>*s(t)+a</a:t>
            </a:r>
            <a:r>
              <a:rPr lang="fr-FR" altLang="it-IT" b="1" baseline="-25000" dirty="0">
                <a:solidFill>
                  <a:srgbClr val="002060"/>
                </a:solidFill>
              </a:rPr>
              <a:t>2</a:t>
            </a:r>
            <a:r>
              <a:rPr lang="fr-FR" altLang="it-IT" b="1" dirty="0">
                <a:solidFill>
                  <a:srgbClr val="002060"/>
                </a:solidFill>
              </a:rPr>
              <a:t>*s</a:t>
            </a:r>
            <a:r>
              <a:rPr lang="fr-FR" altLang="it-IT" b="1" baseline="30000" dirty="0">
                <a:solidFill>
                  <a:srgbClr val="002060"/>
                </a:solidFill>
              </a:rPr>
              <a:t>2</a:t>
            </a:r>
            <a:r>
              <a:rPr lang="fr-FR" altLang="it-IT" b="1" dirty="0">
                <a:solidFill>
                  <a:srgbClr val="002060"/>
                </a:solidFill>
              </a:rPr>
              <a:t>(t)+M</a:t>
            </a:r>
            <a:r>
              <a:rPr lang="fr-FR" altLang="it-IT" b="1" baseline="-25000" dirty="0">
                <a:solidFill>
                  <a:srgbClr val="002060"/>
                </a:solidFill>
              </a:rPr>
              <a:t>v</a:t>
            </a:r>
            <a:r>
              <a:rPr lang="fr-FR" altLang="it-IT" b="1" dirty="0">
                <a:solidFill>
                  <a:srgbClr val="002060"/>
                </a:solidFill>
              </a:rPr>
              <a:t>*a(t))*s(t) </a:t>
            </a:r>
            <a:r>
              <a:rPr lang="fr-FR" altLang="it-IT" b="1" dirty="0" err="1">
                <a:solidFill>
                  <a:srgbClr val="002060"/>
                </a:solidFill>
              </a:rPr>
              <a:t>dt</a:t>
            </a:r>
            <a:endParaRPr lang="it-IT" altLang="it-IT" dirty="0">
              <a:solidFill>
                <a:schemeClr val="tx2"/>
              </a:solidFill>
            </a:endParaRPr>
          </a:p>
        </p:txBody>
      </p:sp>
      <p:sp>
        <p:nvSpPr>
          <p:cNvPr id="13" name="Rettangolo 12">
            <a:extLst>
              <a:ext uri="{FF2B5EF4-FFF2-40B4-BE49-F238E27FC236}">
                <a16:creationId xmlns:a16="http://schemas.microsoft.com/office/drawing/2014/main" id="{812AF01F-B648-339A-B12D-6849292FA27A}"/>
              </a:ext>
            </a:extLst>
          </p:cNvPr>
          <p:cNvSpPr>
            <a:spLocks noChangeArrowheads="1"/>
          </p:cNvSpPr>
          <p:nvPr/>
        </p:nvSpPr>
        <p:spPr bwMode="auto">
          <a:xfrm>
            <a:off x="360113" y="4433023"/>
            <a:ext cx="477939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1"/>
            <a:r>
              <a:rPr lang="it-IT" altLang="it-IT" sz="2000" dirty="0"/>
              <a:t>M= massa totale dei gas di scarico</a:t>
            </a:r>
            <a:r>
              <a:rPr lang="en-US" altLang="it-IT" sz="2000" dirty="0"/>
              <a:t>;</a:t>
            </a:r>
          </a:p>
          <a:p>
            <a:pPr lvl="1"/>
            <a:r>
              <a:rPr lang="en-US" altLang="it-IT" sz="2000" dirty="0"/>
              <a:t>P(t)= </a:t>
            </a:r>
            <a:r>
              <a:rPr lang="it-IT" altLang="it-IT" sz="2000" dirty="0"/>
              <a:t>potenza</a:t>
            </a:r>
            <a:r>
              <a:rPr lang="en-US" altLang="it-IT" sz="2000" dirty="0"/>
              <a:t> del </a:t>
            </a:r>
            <a:r>
              <a:rPr lang="it-IT" altLang="it-IT" sz="2000" dirty="0"/>
              <a:t>motore</a:t>
            </a:r>
            <a:r>
              <a:rPr lang="en-US" altLang="it-IT" sz="2000" dirty="0"/>
              <a:t>;</a:t>
            </a:r>
          </a:p>
          <a:p>
            <a:pPr lvl="1"/>
            <a:r>
              <a:rPr lang="en-US" altLang="it-IT" sz="2000" dirty="0"/>
              <a:t>M</a:t>
            </a:r>
            <a:r>
              <a:rPr lang="en-US" altLang="it-IT" sz="2000" baseline="-25000" dirty="0"/>
              <a:t>v</a:t>
            </a:r>
            <a:r>
              <a:rPr lang="en-US" altLang="it-IT" sz="2000" dirty="0"/>
              <a:t>= </a:t>
            </a:r>
            <a:r>
              <a:rPr lang="it-IT" altLang="it-IT" sz="2000" dirty="0"/>
              <a:t>massa</a:t>
            </a:r>
            <a:r>
              <a:rPr lang="en-US" altLang="it-IT" sz="2000" dirty="0"/>
              <a:t> del </a:t>
            </a:r>
            <a:r>
              <a:rPr lang="it-IT" altLang="it-IT" sz="2000" dirty="0"/>
              <a:t>veicolo</a:t>
            </a:r>
            <a:r>
              <a:rPr lang="en-US" altLang="it-IT" sz="2000" dirty="0"/>
              <a:t>;</a:t>
            </a:r>
          </a:p>
          <a:p>
            <a:pPr lvl="1"/>
            <a:r>
              <a:rPr lang="en-US" altLang="it-IT" sz="2000" dirty="0"/>
              <a:t>s(t)=</a:t>
            </a:r>
            <a:r>
              <a:rPr lang="it-IT" altLang="it-IT" sz="2000" dirty="0"/>
              <a:t>velocità</a:t>
            </a:r>
            <a:r>
              <a:rPr lang="en-US" altLang="it-IT" sz="2000" dirty="0"/>
              <a:t>;</a:t>
            </a:r>
          </a:p>
          <a:p>
            <a:pPr lvl="1"/>
            <a:r>
              <a:rPr lang="en-US" altLang="it-IT" sz="2000" dirty="0"/>
              <a:t>a(t)=</a:t>
            </a:r>
            <a:r>
              <a:rPr lang="it-IT" altLang="it-IT" sz="2000" dirty="0"/>
              <a:t>accelerazione</a:t>
            </a:r>
            <a:r>
              <a:rPr lang="en-US" altLang="it-IT" sz="2000" dirty="0"/>
              <a:t>;</a:t>
            </a:r>
            <a:endParaRPr lang="it-IT" altLang="it-IT" sz="2000" dirty="0"/>
          </a:p>
        </p:txBody>
      </p:sp>
      <p:pic>
        <p:nvPicPr>
          <p:cNvPr id="15" name="Picture 6">
            <a:extLst>
              <a:ext uri="{FF2B5EF4-FFF2-40B4-BE49-F238E27FC236}">
                <a16:creationId xmlns:a16="http://schemas.microsoft.com/office/drawing/2014/main" id="{1373D476-1D2E-0F9B-A4F9-1DE496463673}"/>
              </a:ext>
            </a:extLst>
          </p:cNvPr>
          <p:cNvPicPr>
            <a:picLocks noChangeAspect="1" noChangeArrowheads="1"/>
          </p:cNvPicPr>
          <p:nvPr/>
        </p:nvPicPr>
        <p:blipFill>
          <a:blip r:embed="rId2" cstate="print"/>
          <a:srcRect/>
          <a:stretch>
            <a:fillRect/>
          </a:stretch>
        </p:blipFill>
        <p:spPr>
          <a:xfrm>
            <a:off x="8602917" y="3884613"/>
            <a:ext cx="3020568" cy="18727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5">
            <a:extLst>
              <a:ext uri="{FF2B5EF4-FFF2-40B4-BE49-F238E27FC236}">
                <a16:creationId xmlns:a16="http://schemas.microsoft.com/office/drawing/2014/main" id="{8396EB34-79D1-5AD8-39F2-F35F04F65302}"/>
              </a:ext>
            </a:extLst>
          </p:cNvPr>
          <p:cNvPicPr>
            <a:picLocks noChangeAspect="1" noChangeArrowheads="1"/>
          </p:cNvPicPr>
          <p:nvPr/>
        </p:nvPicPr>
        <p:blipFill>
          <a:blip r:embed="rId3" cstate="print"/>
          <a:srcRect/>
          <a:stretch>
            <a:fillRect/>
          </a:stretch>
        </p:blipFill>
        <p:spPr>
          <a:xfrm>
            <a:off x="8270439" y="4789242"/>
            <a:ext cx="3229827" cy="200314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CasellaDiTesto 18">
            <a:extLst>
              <a:ext uri="{FF2B5EF4-FFF2-40B4-BE49-F238E27FC236}">
                <a16:creationId xmlns:a16="http://schemas.microsoft.com/office/drawing/2014/main" id="{C371D892-26E0-EA49-63C4-B02876476415}"/>
              </a:ext>
            </a:extLst>
          </p:cNvPr>
          <p:cNvSpPr txBox="1"/>
          <p:nvPr/>
        </p:nvSpPr>
        <p:spPr>
          <a:xfrm>
            <a:off x="937983" y="1489660"/>
            <a:ext cx="10043160" cy="1754326"/>
          </a:xfrm>
          <a:prstGeom prst="rect">
            <a:avLst/>
          </a:prstGeom>
          <a:noFill/>
        </p:spPr>
        <p:txBody>
          <a:bodyPr wrap="square">
            <a:spAutoFit/>
          </a:bodyPr>
          <a:lstStyle/>
          <a:p>
            <a:r>
              <a:rPr lang="it-IT" dirty="0"/>
              <a:t>Per caratterizzare la sequenza cinematica, vengono identificate molte variabili (k) per descrivere diversi aspetti relativi la prestazione del veicolo nella corrente di traffico quali fase a velocità minima, accelerazione, velocità costante e della decelerazione, </a:t>
            </a:r>
            <a:r>
              <a:rPr lang="it-IT" dirty="0" err="1"/>
              <a:t>ecc</a:t>
            </a:r>
            <a:r>
              <a:rPr lang="it-IT" dirty="0"/>
              <a:t>…</a:t>
            </a:r>
          </a:p>
          <a:p>
            <a:endParaRPr lang="it-IT" dirty="0"/>
          </a:p>
          <a:p>
            <a:r>
              <a:rPr lang="it-IT" dirty="0"/>
              <a:t>Alcune variabili sono identificate considerando la variazione delle emissioni spiegata dalla variazione della quantità dei gas allo scarico (funzione dell'energia spesa dal veicolo in un ciclo di guida)</a:t>
            </a:r>
          </a:p>
        </p:txBody>
      </p:sp>
      <p:sp>
        <p:nvSpPr>
          <p:cNvPr id="21" name="Titolo 1">
            <a:extLst>
              <a:ext uri="{FF2B5EF4-FFF2-40B4-BE49-F238E27FC236}">
                <a16:creationId xmlns:a16="http://schemas.microsoft.com/office/drawing/2014/main" id="{CC5C4920-B931-3ACE-D217-6889420B7751}"/>
              </a:ext>
            </a:extLst>
          </p:cNvPr>
          <p:cNvSpPr txBox="1">
            <a:spLocks/>
          </p:cNvSpPr>
          <p:nvPr/>
        </p:nvSpPr>
        <p:spPr>
          <a:xfrm>
            <a:off x="507030" y="301407"/>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Approccio statistico all'analisi cinematica del ciclo di guida</a:t>
            </a:r>
            <a:endParaRPr lang="en-US" sz="3600" dirty="0"/>
          </a:p>
        </p:txBody>
      </p:sp>
      <p:pic>
        <p:nvPicPr>
          <p:cNvPr id="22" name="Picture 13">
            <a:extLst>
              <a:ext uri="{FF2B5EF4-FFF2-40B4-BE49-F238E27FC236}">
                <a16:creationId xmlns:a16="http://schemas.microsoft.com/office/drawing/2014/main" id="{B5530538-89BC-4537-9911-9EE5FAD14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9616" y="3952752"/>
            <a:ext cx="3816425" cy="24322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72560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CE2050E-5237-625C-2048-E8C733542806}"/>
              </a:ext>
            </a:extLst>
          </p:cNvPr>
          <p:cNvSpPr>
            <a:spLocks noGrp="1"/>
          </p:cNvSpPr>
          <p:nvPr>
            <p:ph type="title"/>
          </p:nvPr>
        </p:nvSpPr>
        <p:spPr>
          <a:xfrm>
            <a:off x="3336542" y="163290"/>
            <a:ext cx="8349269" cy="649517"/>
          </a:xfrm>
        </p:spPr>
        <p:txBody>
          <a:bodyPr vert="horz" lIns="91440" tIns="45720" rIns="91440" bIns="45720" rtlCol="0" anchor="t">
            <a:normAutofit/>
          </a:bodyPr>
          <a:lstStyle/>
          <a:p>
            <a:r>
              <a:rPr lang="en-US" sz="3100" kern="1200" dirty="0" err="1">
                <a:solidFill>
                  <a:schemeClr val="tx2"/>
                </a:solidFill>
                <a:latin typeface="+mj-lt"/>
                <a:ea typeface="+mj-ea"/>
                <a:cs typeface="+mj-cs"/>
              </a:rPr>
              <a:t>Variabili</a:t>
            </a:r>
            <a:r>
              <a:rPr lang="en-US" sz="3100" kern="1200" dirty="0">
                <a:solidFill>
                  <a:schemeClr val="tx2"/>
                </a:solidFill>
                <a:latin typeface="+mj-lt"/>
                <a:ea typeface="+mj-ea"/>
                <a:cs typeface="+mj-cs"/>
              </a:rPr>
              <a:t> </a:t>
            </a:r>
            <a:r>
              <a:rPr lang="en-US" sz="3100" kern="1200" dirty="0" err="1">
                <a:solidFill>
                  <a:schemeClr val="tx2"/>
                </a:solidFill>
                <a:latin typeface="+mj-lt"/>
                <a:ea typeface="+mj-ea"/>
                <a:cs typeface="+mj-cs"/>
              </a:rPr>
              <a:t>che</a:t>
            </a:r>
            <a:r>
              <a:rPr lang="en-US" sz="3100" kern="1200" dirty="0">
                <a:solidFill>
                  <a:schemeClr val="tx2"/>
                </a:solidFill>
                <a:latin typeface="+mj-lt"/>
                <a:ea typeface="+mj-ea"/>
                <a:cs typeface="+mj-cs"/>
              </a:rPr>
              <a:t> </a:t>
            </a:r>
            <a:r>
              <a:rPr lang="en-US" sz="3100" kern="1200" dirty="0" err="1">
                <a:solidFill>
                  <a:schemeClr val="tx2"/>
                </a:solidFill>
                <a:latin typeface="+mj-lt"/>
                <a:ea typeface="+mj-ea"/>
                <a:cs typeface="+mj-cs"/>
              </a:rPr>
              <a:t>caratterizzano</a:t>
            </a:r>
            <a:r>
              <a:rPr lang="en-US" sz="3100" kern="1200" dirty="0">
                <a:solidFill>
                  <a:schemeClr val="tx2"/>
                </a:solidFill>
                <a:latin typeface="+mj-lt"/>
                <a:ea typeface="+mj-ea"/>
                <a:cs typeface="+mj-cs"/>
              </a:rPr>
              <a:t> la </a:t>
            </a:r>
            <a:r>
              <a:rPr lang="en-US" sz="3100" kern="1200" dirty="0" err="1">
                <a:solidFill>
                  <a:schemeClr val="tx2"/>
                </a:solidFill>
                <a:latin typeface="+mj-lt"/>
                <a:ea typeface="+mj-ea"/>
                <a:cs typeface="+mj-cs"/>
              </a:rPr>
              <a:t>sequenza</a:t>
            </a:r>
            <a:r>
              <a:rPr lang="en-US" sz="3100" kern="1200" dirty="0">
                <a:solidFill>
                  <a:schemeClr val="tx2"/>
                </a:solidFill>
                <a:latin typeface="+mj-lt"/>
                <a:ea typeface="+mj-ea"/>
                <a:cs typeface="+mj-cs"/>
              </a:rPr>
              <a:t> </a:t>
            </a:r>
            <a:r>
              <a:rPr lang="en-US" sz="3100" kern="1200" dirty="0" err="1">
                <a:solidFill>
                  <a:schemeClr val="tx2"/>
                </a:solidFill>
                <a:latin typeface="+mj-lt"/>
                <a:ea typeface="+mj-ea"/>
                <a:cs typeface="+mj-cs"/>
              </a:rPr>
              <a:t>cinematica</a:t>
            </a:r>
            <a:endParaRPr lang="en-US" sz="3100" kern="1200" dirty="0">
              <a:solidFill>
                <a:schemeClr val="tx2"/>
              </a:solidFill>
              <a:latin typeface="+mj-lt"/>
              <a:ea typeface="+mj-ea"/>
              <a:cs typeface="+mj-cs"/>
            </a:endParaRPr>
          </a:p>
        </p:txBody>
      </p:sp>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1"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4" name="Tabella 3">
            <a:extLst>
              <a:ext uri="{FF2B5EF4-FFF2-40B4-BE49-F238E27FC236}">
                <a16:creationId xmlns:a16="http://schemas.microsoft.com/office/drawing/2014/main" id="{E2D9DA63-BD63-FB16-7C30-DF382AD9CDF9}"/>
              </a:ext>
            </a:extLst>
          </p:cNvPr>
          <p:cNvGraphicFramePr>
            <a:graphicFrameLocks noGrp="1"/>
          </p:cNvGraphicFramePr>
          <p:nvPr>
            <p:extLst>
              <p:ext uri="{D42A27DB-BD31-4B8C-83A1-F6EECF244321}">
                <p14:modId xmlns:p14="http://schemas.microsoft.com/office/powerpoint/2010/main" val="2934991252"/>
              </p:ext>
            </p:extLst>
          </p:nvPr>
        </p:nvGraphicFramePr>
        <p:xfrm>
          <a:off x="1401127" y="957427"/>
          <a:ext cx="4832991" cy="4613046"/>
        </p:xfrm>
        <a:graphic>
          <a:graphicData uri="http://schemas.openxmlformats.org/drawingml/2006/table">
            <a:tbl>
              <a:tblPr firstRow="1" bandRow="1"/>
              <a:tblGrid>
                <a:gridCol w="1349073">
                  <a:extLst>
                    <a:ext uri="{9D8B030D-6E8A-4147-A177-3AD203B41FA5}">
                      <a16:colId xmlns:a16="http://schemas.microsoft.com/office/drawing/2014/main" val="20000"/>
                    </a:ext>
                  </a:extLst>
                </a:gridCol>
                <a:gridCol w="3483918">
                  <a:extLst>
                    <a:ext uri="{9D8B030D-6E8A-4147-A177-3AD203B41FA5}">
                      <a16:colId xmlns:a16="http://schemas.microsoft.com/office/drawing/2014/main" val="20001"/>
                    </a:ext>
                  </a:extLst>
                </a:gridCol>
              </a:tblGrid>
              <a:tr h="211088">
                <a:tc>
                  <a:txBody>
                    <a:bodyPr/>
                    <a:lstStyle/>
                    <a:p>
                      <a:pPr algn="ctr">
                        <a:spcAft>
                          <a:spcPts val="0"/>
                        </a:spcAft>
                      </a:pPr>
                      <a:r>
                        <a:rPr lang="en-US" sz="1200" b="1" i="1">
                          <a:solidFill>
                            <a:schemeClr val="bg1"/>
                          </a:solidFill>
                          <a:latin typeface="Times New Roman"/>
                          <a:ea typeface="Times New Roman"/>
                          <a:cs typeface="Times New Roman"/>
                        </a:rPr>
                        <a:t>Variable</a:t>
                      </a:r>
                      <a:endParaRPr lang="it-IT" sz="1200">
                        <a:solidFill>
                          <a:schemeClr val="bg1"/>
                        </a:solidFill>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spcAft>
                          <a:spcPts val="0"/>
                        </a:spcAft>
                      </a:pPr>
                      <a:r>
                        <a:rPr lang="en-US" sz="1200" b="1" i="1">
                          <a:solidFill>
                            <a:schemeClr val="bg1"/>
                          </a:solidFill>
                          <a:latin typeface="Times New Roman"/>
                          <a:ea typeface="Times New Roman"/>
                          <a:cs typeface="Times New Roman"/>
                        </a:rPr>
                        <a:t>Description</a:t>
                      </a:r>
                      <a:endParaRPr lang="it-IT" sz="1200">
                        <a:solidFill>
                          <a:schemeClr val="bg1"/>
                        </a:solidFill>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211088">
                <a:tc>
                  <a:txBody>
                    <a:bodyPr/>
                    <a:lstStyle/>
                    <a:p>
                      <a:pPr>
                        <a:spcAft>
                          <a:spcPts val="0"/>
                        </a:spcAft>
                      </a:pPr>
                      <a:r>
                        <a:rPr lang="en-US" sz="1200">
                          <a:latin typeface="Times New Roman"/>
                          <a:ea typeface="Times New Roman"/>
                          <a:cs typeface="Times New Roman"/>
                        </a:rPr>
                        <a:t>mv (km/h)</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630555" algn="l"/>
                        </a:tabLst>
                      </a:pPr>
                      <a:r>
                        <a:rPr lang="en-US" sz="1200">
                          <a:latin typeface="Times New Roman"/>
                          <a:ea typeface="Times New Roman"/>
                          <a:cs typeface="Times New Roman"/>
                        </a:rPr>
                        <a:t>Mean of running speed(v&gt;0)]</a:t>
                      </a:r>
                      <a:endParaRPr lang="it-IT" sz="1200">
                        <a:latin typeface="Helvetica"/>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1088">
                <a:tc>
                  <a:txBody>
                    <a:bodyPr/>
                    <a:lstStyle/>
                    <a:p>
                      <a:pPr>
                        <a:spcAft>
                          <a:spcPts val="0"/>
                        </a:spcAft>
                      </a:pPr>
                      <a:r>
                        <a:rPr lang="en-US" sz="1200">
                          <a:latin typeface="Times New Roman"/>
                          <a:ea typeface="Times New Roman"/>
                          <a:cs typeface="Times New Roman"/>
                        </a:rPr>
                        <a:t>mv2(km</a:t>
                      </a:r>
                      <a:r>
                        <a:rPr lang="en-US" sz="1200" baseline="30000">
                          <a:latin typeface="Times New Roman"/>
                          <a:ea typeface="Times New Roman"/>
                          <a:cs typeface="Times New Roman"/>
                        </a:rPr>
                        <a:t>2</a:t>
                      </a:r>
                      <a:r>
                        <a:rPr lang="en-US" sz="1200">
                          <a:latin typeface="Times New Roman"/>
                          <a:ea typeface="Times New Roman"/>
                          <a:cs typeface="Times New Roman"/>
                        </a:rPr>
                        <a:t>/h</a:t>
                      </a:r>
                      <a:r>
                        <a:rPr lang="en-US" sz="1200" baseline="30000">
                          <a:latin typeface="Times New Roman"/>
                          <a:ea typeface="Times New Roman"/>
                          <a:cs typeface="Times New Roman"/>
                        </a:rPr>
                        <a:t>2</a:t>
                      </a:r>
                      <a:r>
                        <a:rPr lang="en-US" sz="1200">
                          <a:latin typeface="Times New Roman"/>
                          <a:ea typeface="Times New Roman"/>
                          <a:cs typeface="Times New Roman"/>
                        </a:rPr>
                        <a:t>)</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0" cap="none" baseline="0" dirty="0">
                          <a:latin typeface="Times New Roman"/>
                          <a:ea typeface="Times New Roman"/>
                          <a:cs typeface="Times New Roman"/>
                        </a:rPr>
                        <a:t>Mean of square speed</a:t>
                      </a:r>
                      <a:r>
                        <a:rPr lang="en-US" sz="1200" b="0" cap="all" dirty="0">
                          <a:latin typeface="Times New Roman"/>
                          <a:ea typeface="Times New Roman"/>
                          <a:cs typeface="Times New Roman"/>
                        </a:rPr>
                        <a:t> (</a:t>
                      </a:r>
                      <a:r>
                        <a:rPr lang="en-US" sz="1200" b="0" cap="none" baseline="0" dirty="0">
                          <a:latin typeface="Times New Roman"/>
                          <a:ea typeface="Times New Roman"/>
                          <a:cs typeface="Times New Roman"/>
                        </a:rPr>
                        <a:t>v</a:t>
                      </a:r>
                      <a:r>
                        <a:rPr lang="en-US" sz="1200" b="0" cap="all" dirty="0">
                          <a:latin typeface="Times New Roman"/>
                          <a:ea typeface="Times New Roman"/>
                          <a:cs typeface="Times New Roman"/>
                        </a:rPr>
                        <a:t>&gt;0) </a:t>
                      </a:r>
                      <a:endParaRPr lang="it-IT" sz="1200" b="1" cap="all" dirty="0">
                        <a:latin typeface="Helvetica"/>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1088">
                <a:tc>
                  <a:txBody>
                    <a:bodyPr/>
                    <a:lstStyle/>
                    <a:p>
                      <a:pPr>
                        <a:spcAft>
                          <a:spcPts val="0"/>
                        </a:spcAft>
                      </a:pPr>
                      <a:r>
                        <a:rPr lang="en-US" sz="1200">
                          <a:latin typeface="Times New Roman"/>
                          <a:ea typeface="Times New Roman"/>
                          <a:cs typeface="Times New Roman"/>
                        </a:rPr>
                        <a:t>mv3(km</a:t>
                      </a:r>
                      <a:r>
                        <a:rPr lang="en-US" sz="1200" baseline="30000">
                          <a:latin typeface="Times New Roman"/>
                          <a:ea typeface="Times New Roman"/>
                          <a:cs typeface="Times New Roman"/>
                        </a:rPr>
                        <a:t>3</a:t>
                      </a:r>
                      <a:r>
                        <a:rPr lang="en-US" sz="1200">
                          <a:latin typeface="Times New Roman"/>
                          <a:ea typeface="Times New Roman"/>
                          <a:cs typeface="Times New Roman"/>
                        </a:rPr>
                        <a:t>/h</a:t>
                      </a:r>
                      <a:r>
                        <a:rPr lang="en-US" sz="1200" baseline="30000">
                          <a:latin typeface="Times New Roman"/>
                          <a:ea typeface="Times New Roman"/>
                          <a:cs typeface="Times New Roman"/>
                        </a:rPr>
                        <a:t>3</a:t>
                      </a:r>
                      <a:r>
                        <a:rPr lang="en-US" sz="1200">
                          <a:latin typeface="Times New Roman"/>
                          <a:ea typeface="Times New Roman"/>
                          <a:cs typeface="Times New Roman"/>
                        </a:rPr>
                        <a:t>)</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Mean of cube speed (v&gt;0)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1088">
                <a:tc>
                  <a:txBody>
                    <a:bodyPr/>
                    <a:lstStyle/>
                    <a:p>
                      <a:pPr>
                        <a:spcAft>
                          <a:spcPts val="0"/>
                        </a:spcAft>
                      </a:pPr>
                      <a:r>
                        <a:rPr lang="en-US" sz="1200">
                          <a:latin typeface="Times New Roman"/>
                          <a:ea typeface="Times New Roman"/>
                          <a:cs typeface="Times New Roman"/>
                        </a:rPr>
                        <a:t>Tral (s)</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0" cap="none" baseline="0" dirty="0">
                          <a:latin typeface="Times New Roman"/>
                          <a:ea typeface="Times New Roman"/>
                          <a:cs typeface="Times New Roman"/>
                        </a:rPr>
                        <a:t>Idling time</a:t>
                      </a:r>
                      <a:r>
                        <a:rPr lang="en-US" sz="1200" b="0" cap="all" dirty="0">
                          <a:latin typeface="Times New Roman"/>
                          <a:ea typeface="Times New Roman"/>
                          <a:cs typeface="Times New Roman"/>
                        </a:rPr>
                        <a:t> v=0 </a:t>
                      </a:r>
                      <a:r>
                        <a:rPr lang="en-US" sz="1200" b="0" cap="none" baseline="0" dirty="0">
                          <a:latin typeface="Times New Roman"/>
                          <a:ea typeface="Times New Roman"/>
                          <a:cs typeface="Times New Roman"/>
                        </a:rPr>
                        <a:t>in second </a:t>
                      </a:r>
                      <a:endParaRPr lang="it-IT" sz="1200" b="1" cap="none" baseline="0" dirty="0">
                        <a:latin typeface="Helvetica"/>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1088">
                <a:tc>
                  <a:txBody>
                    <a:bodyPr/>
                    <a:lstStyle/>
                    <a:p>
                      <a:pPr>
                        <a:spcAft>
                          <a:spcPts val="0"/>
                        </a:spcAft>
                      </a:pPr>
                      <a:r>
                        <a:rPr lang="en-US" sz="1200">
                          <a:latin typeface="Times New Roman"/>
                          <a:ea typeface="Times New Roman"/>
                          <a:cs typeface="Times New Roman"/>
                        </a:rPr>
                        <a:t>Trunning (s)</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0" cap="none" baseline="0" dirty="0">
                          <a:latin typeface="Times New Roman"/>
                          <a:ea typeface="Times New Roman"/>
                          <a:cs typeface="Times New Roman"/>
                        </a:rPr>
                        <a:t>Total running time</a:t>
                      </a:r>
                      <a:r>
                        <a:rPr lang="en-US" sz="1200" b="0" cap="all" dirty="0">
                          <a:latin typeface="Times New Roman"/>
                          <a:ea typeface="Times New Roman"/>
                          <a:cs typeface="Times New Roman"/>
                        </a:rPr>
                        <a:t> (v&gt;0) </a:t>
                      </a:r>
                      <a:r>
                        <a:rPr lang="en-US" sz="1200" b="0" cap="none" baseline="0" dirty="0">
                          <a:latin typeface="Times New Roman"/>
                          <a:ea typeface="Times New Roman"/>
                          <a:cs typeface="Times New Roman"/>
                        </a:rPr>
                        <a:t>in second</a:t>
                      </a:r>
                      <a:endParaRPr lang="it-IT" sz="1200" b="1" cap="none" baseline="0" dirty="0">
                        <a:latin typeface="Helvetica"/>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1088">
                <a:tc>
                  <a:txBody>
                    <a:bodyPr/>
                    <a:lstStyle/>
                    <a:p>
                      <a:pPr>
                        <a:spcAft>
                          <a:spcPts val="0"/>
                        </a:spcAft>
                      </a:pPr>
                      <a:r>
                        <a:rPr lang="en-US" sz="1200">
                          <a:latin typeface="Times New Roman"/>
                          <a:ea typeface="Times New Roman"/>
                          <a:cs typeface="Times New Roman"/>
                        </a:rPr>
                        <a:t>Time(s)</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0" cap="none" baseline="0">
                          <a:latin typeface="Times New Roman"/>
                          <a:ea typeface="Times New Roman"/>
                          <a:cs typeface="Times New Roman"/>
                        </a:rPr>
                        <a:t>Total duration of the sequence</a:t>
                      </a:r>
                      <a:r>
                        <a:rPr lang="en-US" sz="1200" b="0" cap="all">
                          <a:latin typeface="Times New Roman"/>
                          <a:ea typeface="Times New Roman"/>
                          <a:cs typeface="Times New Roman"/>
                        </a:rPr>
                        <a:t> (s)</a:t>
                      </a:r>
                      <a:endParaRPr lang="it-IT" sz="1200" b="1" cap="all">
                        <a:latin typeface="Helvetica"/>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1088">
                <a:tc>
                  <a:txBody>
                    <a:bodyPr/>
                    <a:lstStyle/>
                    <a:p>
                      <a:pPr>
                        <a:spcAft>
                          <a:spcPts val="0"/>
                        </a:spcAft>
                      </a:pPr>
                      <a:r>
                        <a:rPr lang="en-US" sz="1200">
                          <a:latin typeface="Times New Roman"/>
                          <a:ea typeface="Times New Roman"/>
                          <a:cs typeface="Times New Roman"/>
                        </a:rPr>
                        <a:t>Dist (m)</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Distance covered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1088">
                <a:tc>
                  <a:txBody>
                    <a:bodyPr/>
                    <a:lstStyle/>
                    <a:p>
                      <a:pPr>
                        <a:spcAft>
                          <a:spcPts val="0"/>
                        </a:spcAft>
                      </a:pPr>
                      <a:r>
                        <a:rPr lang="en-US" sz="1200">
                          <a:latin typeface="Times New Roman"/>
                          <a:ea typeface="Times New Roman"/>
                          <a:cs typeface="Times New Roman"/>
                        </a:rPr>
                        <a:t>V20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%time with speed &lt;20 km/h</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1088">
                <a:tc>
                  <a:txBody>
                    <a:bodyPr/>
                    <a:lstStyle/>
                    <a:p>
                      <a:pPr>
                        <a:spcAft>
                          <a:spcPts val="0"/>
                        </a:spcAft>
                      </a:pPr>
                      <a:r>
                        <a:rPr lang="en-US" sz="1200">
                          <a:latin typeface="Times New Roman"/>
                          <a:ea typeface="Times New Roman"/>
                          <a:cs typeface="Times New Roman"/>
                        </a:rPr>
                        <a:t>V30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latin typeface="Times New Roman"/>
                          <a:ea typeface="Times New Roman"/>
                          <a:cs typeface="Times New Roman"/>
                        </a:rPr>
                        <a:t>%time 20&lt;speed&lt;30 km/h</a:t>
                      </a:r>
                      <a:endParaRPr lang="it-IT" sz="1200" dirty="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1088">
                <a:tc>
                  <a:txBody>
                    <a:bodyPr/>
                    <a:lstStyle/>
                    <a:p>
                      <a:pPr>
                        <a:spcAft>
                          <a:spcPts val="0"/>
                        </a:spcAft>
                      </a:pPr>
                      <a:r>
                        <a:rPr lang="en-US" sz="1200">
                          <a:latin typeface="Times New Roman"/>
                          <a:ea typeface="Times New Roman"/>
                          <a:cs typeface="Times New Roman"/>
                        </a:rPr>
                        <a:t>V40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0" i="0">
                          <a:latin typeface="Times New Roman"/>
                          <a:ea typeface="Times New Roman"/>
                          <a:cs typeface="Times New Roman"/>
                        </a:rPr>
                        <a:t>%time 30&lt;speed&lt;40 km/h</a:t>
                      </a:r>
                      <a:endParaRPr lang="it-IT" sz="1200" b="1" i="1">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1088">
                <a:tc>
                  <a:txBody>
                    <a:bodyPr/>
                    <a:lstStyle/>
                    <a:p>
                      <a:pPr>
                        <a:spcAft>
                          <a:spcPts val="0"/>
                        </a:spcAft>
                      </a:pPr>
                      <a:r>
                        <a:rPr lang="en-US" sz="1200">
                          <a:latin typeface="Times New Roman"/>
                          <a:ea typeface="Times New Roman"/>
                          <a:cs typeface="Times New Roman"/>
                        </a:rPr>
                        <a:t>V60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%time 40&lt;speed&lt;60 km/h</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11088">
                <a:tc>
                  <a:txBody>
                    <a:bodyPr/>
                    <a:lstStyle/>
                    <a:p>
                      <a:pPr>
                        <a:spcAft>
                          <a:spcPts val="0"/>
                        </a:spcAft>
                      </a:pPr>
                      <a:r>
                        <a:rPr lang="en-US" sz="1200">
                          <a:latin typeface="Times New Roman"/>
                          <a:ea typeface="Times New Roman"/>
                          <a:cs typeface="Times New Roman"/>
                        </a:rPr>
                        <a:t>V100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%time with speed&gt;60 km/h</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91286">
                <a:tc>
                  <a:txBody>
                    <a:bodyPr/>
                    <a:lstStyle/>
                    <a:p>
                      <a:pPr>
                        <a:spcAft>
                          <a:spcPts val="0"/>
                        </a:spcAft>
                      </a:pPr>
                      <a:r>
                        <a:rPr lang="en-US" sz="1200">
                          <a:latin typeface="Times New Roman"/>
                          <a:ea typeface="Times New Roman"/>
                          <a:cs typeface="Times New Roman"/>
                        </a:rPr>
                        <a:t>m_vapos (m</a:t>
                      </a:r>
                      <a:r>
                        <a:rPr lang="en-US" sz="1200" baseline="30000">
                          <a:latin typeface="Times New Roman"/>
                          <a:ea typeface="Times New Roman"/>
                          <a:cs typeface="Times New Roman"/>
                        </a:rPr>
                        <a:t>2</a:t>
                      </a:r>
                      <a:r>
                        <a:rPr lang="en-US" sz="1200">
                          <a:latin typeface="Times New Roman"/>
                          <a:ea typeface="Times New Roman"/>
                          <a:cs typeface="Times New Roman"/>
                        </a:rPr>
                        <a:t>/s</a:t>
                      </a:r>
                      <a:r>
                        <a:rPr lang="en-US" sz="1200" baseline="30000">
                          <a:latin typeface="Times New Roman"/>
                          <a:ea typeface="Times New Roman"/>
                          <a:cs typeface="Times New Roman"/>
                        </a:rPr>
                        <a:t>3</a:t>
                      </a:r>
                      <a:r>
                        <a:rPr lang="en-US" sz="1200">
                          <a:latin typeface="Times New Roman"/>
                          <a:ea typeface="Times New Roman"/>
                          <a:cs typeface="Times New Roman"/>
                        </a:rPr>
                        <a:t>)</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Mean of instantaneous values of product</a:t>
                      </a:r>
                    </a:p>
                    <a:p>
                      <a:pPr>
                        <a:spcAft>
                          <a:spcPts val="0"/>
                        </a:spcAft>
                      </a:pPr>
                      <a:r>
                        <a:rPr lang="en-US" sz="1200">
                          <a:latin typeface="Times New Roman"/>
                          <a:ea typeface="Times New Roman"/>
                          <a:cs typeface="Times New Roman"/>
                        </a:rPr>
                        <a:t> (a(t)</a:t>
                      </a:r>
                      <a:r>
                        <a:rPr lang="en-US" sz="1200">
                          <a:latin typeface="Times New Roman"/>
                          <a:ea typeface="Times New Roman"/>
                          <a:cs typeface="Times New Roman"/>
                          <a:sym typeface="Symbol"/>
                        </a:rPr>
                        <a:t></a:t>
                      </a:r>
                      <a:r>
                        <a:rPr lang="en-US" sz="1200">
                          <a:latin typeface="Times New Roman"/>
                          <a:ea typeface="Times New Roman"/>
                          <a:cs typeface="Times New Roman"/>
                        </a:rPr>
                        <a:t>v(t)) when v(t)&gt;0 and a(t)&gt;0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11088">
                <a:tc>
                  <a:txBody>
                    <a:bodyPr/>
                    <a:lstStyle/>
                    <a:p>
                      <a:pPr>
                        <a:spcAft>
                          <a:spcPts val="0"/>
                        </a:spcAft>
                      </a:pPr>
                      <a:r>
                        <a:rPr lang="en-US" sz="1200">
                          <a:latin typeface="Times New Roman"/>
                          <a:ea typeface="Times New Roman"/>
                          <a:cs typeface="Times New Roman"/>
                        </a:rPr>
                        <a:t>Paccel1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%time with acceleration in range [-</a:t>
                      </a:r>
                      <a:r>
                        <a:rPr lang="en-US" sz="1200">
                          <a:latin typeface="Times New Roman"/>
                          <a:ea typeface="Times New Roman"/>
                          <a:cs typeface="Times New Roman"/>
                          <a:sym typeface="Symbol"/>
                        </a:rPr>
                        <a:t></a:t>
                      </a:r>
                      <a:r>
                        <a:rPr lang="en-US" sz="1200">
                          <a:latin typeface="Times New Roman"/>
                          <a:ea typeface="Times New Roman"/>
                          <a:cs typeface="Times New Roman"/>
                        </a:rPr>
                        <a:t>;-1.4] m/s</a:t>
                      </a:r>
                      <a:r>
                        <a:rPr lang="en-US" sz="1200" baseline="30000">
                          <a:latin typeface="Times New Roman"/>
                          <a:ea typeface="Times New Roman"/>
                          <a:cs typeface="Times New Roman"/>
                        </a:rPr>
                        <a:t>2</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11088">
                <a:tc>
                  <a:txBody>
                    <a:bodyPr/>
                    <a:lstStyle/>
                    <a:p>
                      <a:pPr>
                        <a:spcAft>
                          <a:spcPts val="0"/>
                        </a:spcAft>
                      </a:pPr>
                      <a:r>
                        <a:rPr lang="en-US" sz="1200">
                          <a:latin typeface="Times New Roman"/>
                          <a:ea typeface="Times New Roman"/>
                          <a:cs typeface="Times New Roman"/>
                        </a:rPr>
                        <a:t>Paccel2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%time with acceleration in range [-1.4;-0.6] m/s</a:t>
                      </a:r>
                      <a:r>
                        <a:rPr lang="en-US" sz="1200" baseline="30000">
                          <a:latin typeface="Times New Roman"/>
                          <a:ea typeface="Times New Roman"/>
                          <a:cs typeface="Times New Roman"/>
                        </a:rPr>
                        <a:t>2</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11088">
                <a:tc>
                  <a:txBody>
                    <a:bodyPr/>
                    <a:lstStyle/>
                    <a:p>
                      <a:pPr>
                        <a:spcAft>
                          <a:spcPts val="0"/>
                        </a:spcAft>
                      </a:pPr>
                      <a:r>
                        <a:rPr lang="en-US" sz="1200">
                          <a:latin typeface="Times New Roman"/>
                          <a:ea typeface="Times New Roman"/>
                          <a:cs typeface="Times New Roman"/>
                        </a:rPr>
                        <a:t>Paccel3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%time with acceleration in range [-0.6;-0.2] m/s</a:t>
                      </a:r>
                      <a:r>
                        <a:rPr lang="en-US" sz="1200" baseline="30000">
                          <a:latin typeface="Times New Roman"/>
                          <a:ea typeface="Times New Roman"/>
                          <a:cs typeface="Times New Roman"/>
                        </a:rPr>
                        <a:t>2</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11088">
                <a:tc>
                  <a:txBody>
                    <a:bodyPr/>
                    <a:lstStyle/>
                    <a:p>
                      <a:pPr>
                        <a:spcAft>
                          <a:spcPts val="0"/>
                        </a:spcAft>
                      </a:pPr>
                      <a:r>
                        <a:rPr lang="en-US" sz="1200">
                          <a:latin typeface="Times New Roman"/>
                          <a:ea typeface="Times New Roman"/>
                          <a:cs typeface="Times New Roman"/>
                        </a:rPr>
                        <a:t>Paccel4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latin typeface="Times New Roman"/>
                          <a:ea typeface="Times New Roman"/>
                          <a:cs typeface="Times New Roman"/>
                        </a:rPr>
                        <a:t>%time with acceleration in range [-0.2;+0.2] m/s</a:t>
                      </a:r>
                      <a:r>
                        <a:rPr lang="en-US" sz="1200" baseline="30000" dirty="0">
                          <a:latin typeface="Times New Roman"/>
                          <a:ea typeface="Times New Roman"/>
                          <a:cs typeface="Times New Roman"/>
                        </a:rPr>
                        <a:t>2</a:t>
                      </a:r>
                      <a:endParaRPr lang="it-IT" sz="1200" dirty="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11088">
                <a:tc>
                  <a:txBody>
                    <a:bodyPr/>
                    <a:lstStyle/>
                    <a:p>
                      <a:pPr>
                        <a:spcAft>
                          <a:spcPts val="0"/>
                        </a:spcAft>
                      </a:pPr>
                      <a:r>
                        <a:rPr lang="en-US" sz="1200">
                          <a:latin typeface="Times New Roman"/>
                          <a:ea typeface="Times New Roman"/>
                          <a:cs typeface="Times New Roman"/>
                        </a:rPr>
                        <a:t>Paccel5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%time with acceleration in range[+0.2;+0.6] m/s</a:t>
                      </a:r>
                      <a:r>
                        <a:rPr lang="en-US" sz="1200" baseline="30000">
                          <a:latin typeface="Times New Roman"/>
                          <a:ea typeface="Times New Roman"/>
                          <a:cs typeface="Times New Roman"/>
                        </a:rPr>
                        <a:t>2</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11088">
                <a:tc>
                  <a:txBody>
                    <a:bodyPr/>
                    <a:lstStyle/>
                    <a:p>
                      <a:pPr>
                        <a:spcAft>
                          <a:spcPts val="0"/>
                        </a:spcAft>
                      </a:pPr>
                      <a:r>
                        <a:rPr lang="en-US" sz="1200">
                          <a:latin typeface="Times New Roman"/>
                          <a:ea typeface="Times New Roman"/>
                          <a:cs typeface="Times New Roman"/>
                        </a:rPr>
                        <a:t>Paccel6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a:latin typeface="Times New Roman"/>
                          <a:ea typeface="Times New Roman"/>
                          <a:cs typeface="Times New Roman"/>
                        </a:rPr>
                        <a:t>%time with acceleration in range [+0.6;+1.4] m/s</a:t>
                      </a:r>
                      <a:r>
                        <a:rPr lang="en-US" sz="1200" baseline="30000">
                          <a:latin typeface="Times New Roman"/>
                          <a:ea typeface="Times New Roman"/>
                          <a:cs typeface="Times New Roman"/>
                        </a:rPr>
                        <a:t>2</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11088">
                <a:tc>
                  <a:txBody>
                    <a:bodyPr/>
                    <a:lstStyle/>
                    <a:p>
                      <a:pPr>
                        <a:spcAft>
                          <a:spcPts val="0"/>
                        </a:spcAft>
                      </a:pPr>
                      <a:r>
                        <a:rPr lang="en-US" sz="1200">
                          <a:latin typeface="Times New Roman"/>
                          <a:ea typeface="Times New Roman"/>
                          <a:cs typeface="Times New Roman"/>
                        </a:rPr>
                        <a:t>Paccel7 (%)</a:t>
                      </a:r>
                      <a:endParaRPr lang="it-IT" sz="120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dirty="0">
                          <a:latin typeface="Times New Roman"/>
                          <a:ea typeface="Times New Roman"/>
                          <a:cs typeface="Times New Roman"/>
                        </a:rPr>
                        <a:t>%time with acceleration in range [+1.4;+ </a:t>
                      </a:r>
                      <a:r>
                        <a:rPr lang="en-US" sz="1200" dirty="0">
                          <a:latin typeface="Times New Roman"/>
                          <a:ea typeface="Times New Roman"/>
                          <a:cs typeface="Times New Roman"/>
                          <a:sym typeface="Symbol"/>
                        </a:rPr>
                        <a:t></a:t>
                      </a:r>
                      <a:r>
                        <a:rPr lang="en-US" sz="1200" dirty="0">
                          <a:latin typeface="Times New Roman"/>
                          <a:ea typeface="Times New Roman"/>
                          <a:cs typeface="Times New Roman"/>
                        </a:rPr>
                        <a:t>] m/s</a:t>
                      </a:r>
                      <a:r>
                        <a:rPr lang="en-US" sz="1200" baseline="30000" dirty="0">
                          <a:latin typeface="Times New Roman"/>
                          <a:ea typeface="Times New Roman"/>
                          <a:cs typeface="Times New Roman"/>
                        </a:rPr>
                        <a:t>2</a:t>
                      </a:r>
                      <a:endParaRPr lang="it-IT" sz="1200" dirty="0">
                        <a:latin typeface="Times New Roman"/>
                        <a:ea typeface="Times New Roman"/>
                        <a:cs typeface="Times New Roman"/>
                      </a:endParaRPr>
                    </a:p>
                  </a:txBody>
                  <a:tcPr marL="14251" marR="142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pic>
        <p:nvPicPr>
          <p:cNvPr id="5" name="Immagine 4">
            <a:extLst>
              <a:ext uri="{FF2B5EF4-FFF2-40B4-BE49-F238E27FC236}">
                <a16:creationId xmlns:a16="http://schemas.microsoft.com/office/drawing/2014/main" id="{B4DFE2F0-06B0-48D3-5507-E911C93EA75E}"/>
              </a:ext>
            </a:extLst>
          </p:cNvPr>
          <p:cNvPicPr>
            <a:picLocks noChangeAspect="1"/>
          </p:cNvPicPr>
          <p:nvPr/>
        </p:nvPicPr>
        <p:blipFill>
          <a:blip r:embed="rId3"/>
          <a:stretch>
            <a:fillRect/>
          </a:stretch>
        </p:blipFill>
        <p:spPr>
          <a:xfrm>
            <a:off x="39671" y="1366400"/>
            <a:ext cx="1228280" cy="3972639"/>
          </a:xfrm>
          <a:prstGeom prst="rect">
            <a:avLst/>
          </a:prstGeom>
        </p:spPr>
      </p:pic>
      <p:sp>
        <p:nvSpPr>
          <p:cNvPr id="24" name="CasellaDiTesto 23">
            <a:extLst>
              <a:ext uri="{FF2B5EF4-FFF2-40B4-BE49-F238E27FC236}">
                <a16:creationId xmlns:a16="http://schemas.microsoft.com/office/drawing/2014/main" id="{7BF5354F-98A6-B1EA-2718-65949B48AC19}"/>
              </a:ext>
            </a:extLst>
          </p:cNvPr>
          <p:cNvSpPr txBox="1"/>
          <p:nvPr/>
        </p:nvSpPr>
        <p:spPr>
          <a:xfrm>
            <a:off x="6533827" y="5089084"/>
            <a:ext cx="5211344" cy="646331"/>
          </a:xfrm>
          <a:prstGeom prst="rect">
            <a:avLst/>
          </a:prstGeom>
          <a:noFill/>
        </p:spPr>
        <p:txBody>
          <a:bodyPr wrap="square">
            <a:spAutoFit/>
          </a:bodyPr>
          <a:lstStyle/>
          <a:p>
            <a:r>
              <a:rPr lang="it-IT" dirty="0"/>
              <a:t>Tutti i valori calcolati per una sequenza costituiscono un'osservazione multivariata.</a:t>
            </a:r>
          </a:p>
        </p:txBody>
      </p:sp>
      <p:sp>
        <p:nvSpPr>
          <p:cNvPr id="25" name="CasellaDiTesto 24">
            <a:extLst>
              <a:ext uri="{FF2B5EF4-FFF2-40B4-BE49-F238E27FC236}">
                <a16:creationId xmlns:a16="http://schemas.microsoft.com/office/drawing/2014/main" id="{47657154-F8E4-791E-81F5-EE5F7B676E9C}"/>
              </a:ext>
            </a:extLst>
          </p:cNvPr>
          <p:cNvSpPr txBox="1"/>
          <p:nvPr/>
        </p:nvSpPr>
        <p:spPr>
          <a:xfrm>
            <a:off x="1499525" y="5834876"/>
            <a:ext cx="9322676"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it-IT" dirty="0"/>
              <a:t>L'analisi statistica multivariata ci consente di eseguire correlazioni tra le condizioni cinematiche di funzionamento del veicolo (sequenze cinematiche/cicli) e le relative emissioni misurate (valore medio/totale su una sequenza/cicli).</a:t>
            </a:r>
          </a:p>
        </p:txBody>
      </p:sp>
      <p:graphicFrame>
        <p:nvGraphicFramePr>
          <p:cNvPr id="14" name="Tabella 13">
            <a:extLst>
              <a:ext uri="{FF2B5EF4-FFF2-40B4-BE49-F238E27FC236}">
                <a16:creationId xmlns:a16="http://schemas.microsoft.com/office/drawing/2014/main" id="{65E480E0-5D9F-3C00-25F6-14A063F500D0}"/>
              </a:ext>
            </a:extLst>
          </p:cNvPr>
          <p:cNvGraphicFramePr>
            <a:graphicFrameLocks noGrp="1"/>
          </p:cNvGraphicFramePr>
          <p:nvPr>
            <p:extLst>
              <p:ext uri="{D42A27DB-BD31-4B8C-83A1-F6EECF244321}">
                <p14:modId xmlns:p14="http://schemas.microsoft.com/office/powerpoint/2010/main" val="3632094808"/>
              </p:ext>
            </p:extLst>
          </p:nvPr>
        </p:nvGraphicFramePr>
        <p:xfrm>
          <a:off x="6876388" y="1290759"/>
          <a:ext cx="4253384" cy="1631218"/>
        </p:xfrm>
        <a:graphic>
          <a:graphicData uri="http://schemas.openxmlformats.org/drawingml/2006/table">
            <a:tbl>
              <a:tblPr bandRow="1">
                <a:tableStyleId>{0E3FDE45-AF77-4B5C-9715-49D594BDF05E}</a:tableStyleId>
              </a:tblPr>
              <a:tblGrid>
                <a:gridCol w="842320">
                  <a:extLst>
                    <a:ext uri="{9D8B030D-6E8A-4147-A177-3AD203B41FA5}">
                      <a16:colId xmlns:a16="http://schemas.microsoft.com/office/drawing/2014/main" val="3337992065"/>
                    </a:ext>
                  </a:extLst>
                </a:gridCol>
                <a:gridCol w="3411064">
                  <a:extLst>
                    <a:ext uri="{9D8B030D-6E8A-4147-A177-3AD203B41FA5}">
                      <a16:colId xmlns:a16="http://schemas.microsoft.com/office/drawing/2014/main" val="3882954230"/>
                    </a:ext>
                  </a:extLst>
                </a:gridCol>
              </a:tblGrid>
              <a:tr h="228806">
                <a:tc>
                  <a:txBody>
                    <a:bodyPr/>
                    <a:lstStyle/>
                    <a:p>
                      <a:pPr algn="ctr">
                        <a:spcAft>
                          <a:spcPts val="0"/>
                        </a:spcAft>
                      </a:pPr>
                      <a:r>
                        <a:rPr lang="en-US" sz="1200" b="1" dirty="0">
                          <a:effectLst/>
                        </a:rPr>
                        <a:t>Variable</a:t>
                      </a:r>
                      <a:endParaRPr lang="it-IT" sz="1600" b="1" dirty="0">
                        <a:effectLst/>
                        <a:latin typeface="Times New Roman" panose="02020603050405020304" pitchFamily="18" charset="0"/>
                        <a:ea typeface="Times New Roman" panose="02020603050405020304" pitchFamily="18" charset="0"/>
                      </a:endParaRPr>
                    </a:p>
                  </a:txBody>
                  <a:tcPr marL="68586" marR="68586" marT="0" marB="0" anchor="ctr"/>
                </a:tc>
                <a:tc>
                  <a:txBody>
                    <a:bodyPr/>
                    <a:lstStyle/>
                    <a:p>
                      <a:pPr algn="ctr">
                        <a:spcAft>
                          <a:spcPts val="0"/>
                        </a:spcAft>
                      </a:pPr>
                      <a:r>
                        <a:rPr lang="en-US" sz="1200" b="1" dirty="0">
                          <a:effectLst/>
                        </a:rPr>
                        <a:t>Description</a:t>
                      </a:r>
                      <a:endParaRPr lang="it-IT" sz="1600" b="1" dirty="0">
                        <a:effectLst/>
                        <a:latin typeface="Times New Roman" panose="02020603050405020304" pitchFamily="18" charset="0"/>
                        <a:ea typeface="Times New Roman" panose="02020603050405020304" pitchFamily="18" charset="0"/>
                      </a:endParaRPr>
                    </a:p>
                  </a:txBody>
                  <a:tcPr marL="68586" marR="68586" marT="0" marB="0" anchor="ctr"/>
                </a:tc>
                <a:extLst>
                  <a:ext uri="{0D108BD9-81ED-4DB2-BD59-A6C34878D82A}">
                    <a16:rowId xmlns:a16="http://schemas.microsoft.com/office/drawing/2014/main" val="3846475850"/>
                  </a:ext>
                </a:extLst>
              </a:tr>
              <a:tr h="228806">
                <a:tc>
                  <a:txBody>
                    <a:bodyPr/>
                    <a:lstStyle/>
                    <a:p>
                      <a:pPr>
                        <a:spcAft>
                          <a:spcPts val="0"/>
                        </a:spcAft>
                      </a:pPr>
                      <a:r>
                        <a:rPr lang="en-US" sz="1200" dirty="0">
                          <a:effectLst/>
                        </a:rPr>
                        <a:t>DS1 (%)</a:t>
                      </a:r>
                      <a:endParaRPr lang="it-IT" sz="1600" dirty="0">
                        <a:effectLst/>
                        <a:latin typeface="Times New Roman" panose="02020603050405020304" pitchFamily="18" charset="0"/>
                        <a:ea typeface="Times New Roman" panose="02020603050405020304" pitchFamily="18" charset="0"/>
                      </a:endParaRPr>
                    </a:p>
                  </a:txBody>
                  <a:tcPr marL="68586" marR="68586" marT="0" marB="0" anchor="ctr"/>
                </a:tc>
                <a:tc>
                  <a:txBody>
                    <a:bodyPr/>
                    <a:lstStyle/>
                    <a:p>
                      <a:pPr>
                        <a:spcAft>
                          <a:spcPts val="0"/>
                        </a:spcAft>
                      </a:pPr>
                      <a:r>
                        <a:rPr lang="en-US" sz="1200" dirty="0">
                          <a:effectLst/>
                        </a:rPr>
                        <a:t>%time with delta slope &lt;-0.70 meters (m)</a:t>
                      </a:r>
                      <a:endParaRPr lang="it-IT" sz="1600" dirty="0">
                        <a:effectLst/>
                        <a:latin typeface="Times New Roman" panose="02020603050405020304" pitchFamily="18" charset="0"/>
                        <a:ea typeface="Times New Roman" panose="02020603050405020304" pitchFamily="18" charset="0"/>
                      </a:endParaRPr>
                    </a:p>
                  </a:txBody>
                  <a:tcPr marL="68586" marR="68586" marT="0" marB="0" anchor="ctr"/>
                </a:tc>
                <a:extLst>
                  <a:ext uri="{0D108BD9-81ED-4DB2-BD59-A6C34878D82A}">
                    <a16:rowId xmlns:a16="http://schemas.microsoft.com/office/drawing/2014/main" val="2321292415"/>
                  </a:ext>
                </a:extLst>
              </a:tr>
              <a:tr h="228806">
                <a:tc>
                  <a:txBody>
                    <a:bodyPr/>
                    <a:lstStyle/>
                    <a:p>
                      <a:pPr>
                        <a:spcAft>
                          <a:spcPts val="0"/>
                        </a:spcAft>
                      </a:pPr>
                      <a:r>
                        <a:rPr lang="en-US" sz="1200" dirty="0">
                          <a:effectLst/>
                        </a:rPr>
                        <a:t>DS2 (%)</a:t>
                      </a:r>
                      <a:endParaRPr lang="it-IT" sz="1600" dirty="0">
                        <a:effectLst/>
                        <a:latin typeface="Times New Roman" panose="02020603050405020304" pitchFamily="18" charset="0"/>
                        <a:ea typeface="Times New Roman" panose="02020603050405020304" pitchFamily="18" charset="0"/>
                      </a:endParaRPr>
                    </a:p>
                  </a:txBody>
                  <a:tcPr marL="68586" marR="68586" marT="0" marB="0" anchor="ctr"/>
                </a:tc>
                <a:tc>
                  <a:txBody>
                    <a:bodyPr/>
                    <a:lstStyle/>
                    <a:p>
                      <a:pPr>
                        <a:spcAft>
                          <a:spcPts val="0"/>
                        </a:spcAft>
                      </a:pPr>
                      <a:r>
                        <a:rPr lang="en-US" sz="1200" dirty="0">
                          <a:effectLst/>
                        </a:rPr>
                        <a:t>%time -0.70&lt;= delta slope &lt;-0.20 meters (m)</a:t>
                      </a:r>
                      <a:endParaRPr lang="it-IT" sz="1600" dirty="0">
                        <a:effectLst/>
                        <a:latin typeface="Times New Roman" panose="02020603050405020304" pitchFamily="18" charset="0"/>
                        <a:ea typeface="Times New Roman" panose="02020603050405020304" pitchFamily="18" charset="0"/>
                      </a:endParaRPr>
                    </a:p>
                  </a:txBody>
                  <a:tcPr marL="68586" marR="68586" marT="0" marB="0" anchor="ctr"/>
                </a:tc>
                <a:extLst>
                  <a:ext uri="{0D108BD9-81ED-4DB2-BD59-A6C34878D82A}">
                    <a16:rowId xmlns:a16="http://schemas.microsoft.com/office/drawing/2014/main" val="1659135671"/>
                  </a:ext>
                </a:extLst>
              </a:tr>
              <a:tr h="258382">
                <a:tc>
                  <a:txBody>
                    <a:bodyPr/>
                    <a:lstStyle/>
                    <a:p>
                      <a:pPr>
                        <a:spcAft>
                          <a:spcPts val="0"/>
                        </a:spcAft>
                      </a:pPr>
                      <a:r>
                        <a:rPr lang="en-US" sz="1200">
                          <a:effectLst/>
                        </a:rPr>
                        <a:t>DS3 (%)</a:t>
                      </a:r>
                      <a:endParaRPr lang="it-IT" sz="1600">
                        <a:effectLst/>
                        <a:latin typeface="Times New Roman" panose="02020603050405020304" pitchFamily="18" charset="0"/>
                        <a:ea typeface="Times New Roman" panose="02020603050405020304" pitchFamily="18" charset="0"/>
                      </a:endParaRPr>
                    </a:p>
                  </a:txBody>
                  <a:tcPr marL="68586" marR="68586" marT="0" marB="0" anchor="ctr"/>
                </a:tc>
                <a:tc>
                  <a:txBody>
                    <a:bodyPr/>
                    <a:lstStyle/>
                    <a:p>
                      <a:pPr>
                        <a:spcAft>
                          <a:spcPts val="0"/>
                        </a:spcAft>
                      </a:pPr>
                      <a:r>
                        <a:rPr lang="en-US" sz="1200" dirty="0">
                          <a:effectLst/>
                        </a:rPr>
                        <a:t>%time -0.20&lt;= delta slope &lt;0 meters (m)</a:t>
                      </a:r>
                      <a:endParaRPr lang="it-IT" sz="1600" dirty="0">
                        <a:effectLst/>
                        <a:latin typeface="Times New Roman" panose="02020603050405020304" pitchFamily="18" charset="0"/>
                        <a:ea typeface="Times New Roman" panose="02020603050405020304" pitchFamily="18" charset="0"/>
                      </a:endParaRPr>
                    </a:p>
                  </a:txBody>
                  <a:tcPr marL="68586" marR="68586" marT="0" marB="0" anchor="ctr"/>
                </a:tc>
                <a:extLst>
                  <a:ext uri="{0D108BD9-81ED-4DB2-BD59-A6C34878D82A}">
                    <a16:rowId xmlns:a16="http://schemas.microsoft.com/office/drawing/2014/main" val="1228940780"/>
                  </a:ext>
                </a:extLst>
              </a:tr>
              <a:tr h="228806">
                <a:tc>
                  <a:txBody>
                    <a:bodyPr/>
                    <a:lstStyle/>
                    <a:p>
                      <a:pPr>
                        <a:spcAft>
                          <a:spcPts val="0"/>
                        </a:spcAft>
                      </a:pPr>
                      <a:r>
                        <a:rPr lang="en-US" sz="1200">
                          <a:effectLst/>
                        </a:rPr>
                        <a:t>DS4 (%)</a:t>
                      </a:r>
                      <a:endParaRPr lang="it-IT" sz="1600">
                        <a:effectLst/>
                        <a:latin typeface="Times New Roman" panose="02020603050405020304" pitchFamily="18" charset="0"/>
                        <a:ea typeface="Times New Roman" panose="02020603050405020304" pitchFamily="18" charset="0"/>
                      </a:endParaRPr>
                    </a:p>
                  </a:txBody>
                  <a:tcPr marL="68586" marR="68586" marT="0" marB="0" anchor="ctr"/>
                </a:tc>
                <a:tc>
                  <a:txBody>
                    <a:bodyPr/>
                    <a:lstStyle/>
                    <a:p>
                      <a:pPr>
                        <a:spcAft>
                          <a:spcPts val="0"/>
                        </a:spcAft>
                      </a:pPr>
                      <a:r>
                        <a:rPr lang="en-US" sz="1200" dirty="0">
                          <a:effectLst/>
                        </a:rPr>
                        <a:t>%time 0&lt;= delta slope &lt;0.20 meters (m)</a:t>
                      </a:r>
                      <a:endParaRPr lang="it-IT" sz="1600" dirty="0">
                        <a:effectLst/>
                        <a:latin typeface="Times New Roman" panose="02020603050405020304" pitchFamily="18" charset="0"/>
                        <a:ea typeface="Times New Roman" panose="02020603050405020304" pitchFamily="18" charset="0"/>
                      </a:endParaRPr>
                    </a:p>
                  </a:txBody>
                  <a:tcPr marL="68586" marR="68586" marT="0" marB="0" anchor="ctr"/>
                </a:tc>
                <a:extLst>
                  <a:ext uri="{0D108BD9-81ED-4DB2-BD59-A6C34878D82A}">
                    <a16:rowId xmlns:a16="http://schemas.microsoft.com/office/drawing/2014/main" val="3617851618"/>
                  </a:ext>
                </a:extLst>
              </a:tr>
              <a:tr h="228806">
                <a:tc>
                  <a:txBody>
                    <a:bodyPr/>
                    <a:lstStyle/>
                    <a:p>
                      <a:pPr>
                        <a:spcAft>
                          <a:spcPts val="0"/>
                        </a:spcAft>
                      </a:pPr>
                      <a:r>
                        <a:rPr lang="en-US" sz="1200">
                          <a:effectLst/>
                        </a:rPr>
                        <a:t>DS5 (%)</a:t>
                      </a:r>
                      <a:endParaRPr lang="it-IT" sz="1600">
                        <a:effectLst/>
                        <a:latin typeface="Times New Roman" panose="02020603050405020304" pitchFamily="18" charset="0"/>
                        <a:ea typeface="Times New Roman" panose="02020603050405020304" pitchFamily="18" charset="0"/>
                      </a:endParaRPr>
                    </a:p>
                  </a:txBody>
                  <a:tcPr marL="68586" marR="68586" marT="0" marB="0" anchor="ctr"/>
                </a:tc>
                <a:tc>
                  <a:txBody>
                    <a:bodyPr/>
                    <a:lstStyle/>
                    <a:p>
                      <a:pPr>
                        <a:spcAft>
                          <a:spcPts val="0"/>
                        </a:spcAft>
                      </a:pPr>
                      <a:r>
                        <a:rPr lang="en-US" sz="1200" dirty="0">
                          <a:effectLst/>
                        </a:rPr>
                        <a:t>%time 0.20&lt;= delta slope &lt;0.70 meters (m)</a:t>
                      </a:r>
                      <a:endParaRPr lang="it-IT" sz="1600" dirty="0">
                        <a:effectLst/>
                        <a:latin typeface="Times New Roman" panose="02020603050405020304" pitchFamily="18" charset="0"/>
                        <a:ea typeface="Times New Roman" panose="02020603050405020304" pitchFamily="18" charset="0"/>
                      </a:endParaRPr>
                    </a:p>
                  </a:txBody>
                  <a:tcPr marL="68586" marR="68586" marT="0" marB="0" anchor="ctr"/>
                </a:tc>
                <a:extLst>
                  <a:ext uri="{0D108BD9-81ED-4DB2-BD59-A6C34878D82A}">
                    <a16:rowId xmlns:a16="http://schemas.microsoft.com/office/drawing/2014/main" val="2896396369"/>
                  </a:ext>
                </a:extLst>
              </a:tr>
              <a:tr h="228806">
                <a:tc>
                  <a:txBody>
                    <a:bodyPr/>
                    <a:lstStyle/>
                    <a:p>
                      <a:pPr>
                        <a:spcAft>
                          <a:spcPts val="0"/>
                        </a:spcAft>
                      </a:pPr>
                      <a:r>
                        <a:rPr lang="en-US" sz="1200">
                          <a:effectLst/>
                        </a:rPr>
                        <a:t>DS6 (%)</a:t>
                      </a:r>
                      <a:endParaRPr lang="it-IT" sz="1600">
                        <a:effectLst/>
                        <a:latin typeface="Times New Roman" panose="02020603050405020304" pitchFamily="18" charset="0"/>
                        <a:ea typeface="Times New Roman" panose="02020603050405020304" pitchFamily="18" charset="0"/>
                      </a:endParaRPr>
                    </a:p>
                  </a:txBody>
                  <a:tcPr marL="68586" marR="68586" marT="0" marB="0" anchor="ctr"/>
                </a:tc>
                <a:tc>
                  <a:txBody>
                    <a:bodyPr/>
                    <a:lstStyle/>
                    <a:p>
                      <a:pPr>
                        <a:spcAft>
                          <a:spcPts val="0"/>
                        </a:spcAft>
                      </a:pPr>
                      <a:r>
                        <a:rPr lang="en-US" sz="1200" dirty="0">
                          <a:effectLst/>
                        </a:rPr>
                        <a:t>%time with delta slope &gt;=0.70 meters (m)</a:t>
                      </a:r>
                      <a:endParaRPr lang="it-IT" sz="1600" dirty="0">
                        <a:effectLst/>
                        <a:latin typeface="Times New Roman" panose="02020603050405020304" pitchFamily="18" charset="0"/>
                        <a:ea typeface="Times New Roman" panose="02020603050405020304" pitchFamily="18" charset="0"/>
                      </a:endParaRPr>
                    </a:p>
                  </a:txBody>
                  <a:tcPr marL="68586" marR="68586" marT="0" marB="0" anchor="ctr"/>
                </a:tc>
                <a:extLst>
                  <a:ext uri="{0D108BD9-81ED-4DB2-BD59-A6C34878D82A}">
                    <a16:rowId xmlns:a16="http://schemas.microsoft.com/office/drawing/2014/main" val="2999383014"/>
                  </a:ext>
                </a:extLst>
              </a:tr>
            </a:tbl>
          </a:graphicData>
        </a:graphic>
      </p:graphicFrame>
      <p:sp>
        <p:nvSpPr>
          <p:cNvPr id="8" name="CasellaDiTesto 7">
            <a:extLst>
              <a:ext uri="{FF2B5EF4-FFF2-40B4-BE49-F238E27FC236}">
                <a16:creationId xmlns:a16="http://schemas.microsoft.com/office/drawing/2014/main" id="{8BEE672F-4379-A028-1AA8-5ECF2FF1ECD2}"/>
              </a:ext>
            </a:extLst>
          </p:cNvPr>
          <p:cNvSpPr txBox="1"/>
          <p:nvPr/>
        </p:nvSpPr>
        <p:spPr>
          <a:xfrm>
            <a:off x="8413556" y="885524"/>
            <a:ext cx="1093120" cy="369332"/>
          </a:xfrm>
          <a:prstGeom prst="rect">
            <a:avLst/>
          </a:prstGeom>
          <a:noFill/>
        </p:spPr>
        <p:txBody>
          <a:bodyPr wrap="none" rtlCol="0">
            <a:spAutoFit/>
          </a:bodyPr>
          <a:lstStyle/>
          <a:p>
            <a:r>
              <a:rPr lang="it-IT" dirty="0"/>
              <a:t>Pendenza</a:t>
            </a:r>
          </a:p>
        </p:txBody>
      </p:sp>
      <p:grpSp>
        <p:nvGrpSpPr>
          <p:cNvPr id="11" name="Gruppo 10">
            <a:extLst>
              <a:ext uri="{FF2B5EF4-FFF2-40B4-BE49-F238E27FC236}">
                <a16:creationId xmlns:a16="http://schemas.microsoft.com/office/drawing/2014/main" id="{CCC6E066-2BFE-DCC3-84D9-4750140B8998}"/>
              </a:ext>
            </a:extLst>
          </p:cNvPr>
          <p:cNvGrpSpPr/>
          <p:nvPr/>
        </p:nvGrpSpPr>
        <p:grpSpPr>
          <a:xfrm>
            <a:off x="6028697" y="3363061"/>
            <a:ext cx="6202364" cy="1626563"/>
            <a:chOff x="6028697" y="3363061"/>
            <a:chExt cx="6202364" cy="1626563"/>
          </a:xfrm>
        </p:grpSpPr>
        <p:sp>
          <p:nvSpPr>
            <p:cNvPr id="17" name="CasellaDiTesto 16">
              <a:extLst>
                <a:ext uri="{FF2B5EF4-FFF2-40B4-BE49-F238E27FC236}">
                  <a16:creationId xmlns:a16="http://schemas.microsoft.com/office/drawing/2014/main" id="{FD2F386A-4747-004E-7572-E31D6836904C}"/>
                </a:ext>
              </a:extLst>
            </p:cNvPr>
            <p:cNvSpPr txBox="1"/>
            <p:nvPr/>
          </p:nvSpPr>
          <p:spPr>
            <a:xfrm>
              <a:off x="6320350" y="3363061"/>
              <a:ext cx="5365461" cy="369332"/>
            </a:xfrm>
            <a:prstGeom prst="rect">
              <a:avLst/>
            </a:prstGeom>
            <a:noFill/>
          </p:spPr>
          <p:txBody>
            <a:bodyPr wrap="square">
              <a:spAutoFit/>
            </a:bodyPr>
            <a:lstStyle/>
            <a:p>
              <a:r>
                <a:rPr lang="it-IT" sz="1800" dirty="0"/>
                <a:t>Potenza specifica di un veicolo (</a:t>
              </a:r>
              <a:r>
                <a:rPr lang="it-IT" sz="1800" dirty="0" err="1"/>
                <a:t>Vehicle</a:t>
              </a:r>
              <a:r>
                <a:rPr lang="it-IT" sz="1800" dirty="0"/>
                <a:t> </a:t>
              </a:r>
              <a:r>
                <a:rPr lang="it-IT" sz="1800" dirty="0" err="1"/>
                <a:t>Specific</a:t>
              </a:r>
              <a:r>
                <a:rPr lang="it-IT" sz="1800" dirty="0"/>
                <a:t> Power)</a:t>
              </a:r>
              <a:endParaRPr lang="it-IT" dirty="0"/>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DE608978-8DE0-D209-F517-1C4DCEEA5AF7}"/>
                    </a:ext>
                  </a:extLst>
                </p:cNvPr>
                <p:cNvSpPr txBox="1"/>
                <p:nvPr/>
              </p:nvSpPr>
              <p:spPr>
                <a:xfrm>
                  <a:off x="6028697" y="3696962"/>
                  <a:ext cx="6096000" cy="492443"/>
                </a:xfrm>
                <a:prstGeom prst="rect">
                  <a:avLst/>
                </a:prstGeom>
                <a:noFill/>
              </p:spPr>
              <p:txBody>
                <a:bodyPr wrap="square">
                  <a:spAutoFit/>
                </a:bodyPr>
                <a:lstStyle/>
                <a:p>
                  <a:pPr>
                    <a:spcAft>
                      <a:spcPts val="1200"/>
                    </a:spcAft>
                  </a:pPr>
                  <a14:m>
                    <m:oMathPara xmlns:m="http://schemas.openxmlformats.org/officeDocument/2006/math">
                      <m:oMathParaPr>
                        <m:jc m:val="centerGroup"/>
                      </m:oMathParaPr>
                      <m:oMath xmlns:m="http://schemas.openxmlformats.org/officeDocument/2006/math">
                        <m:r>
                          <a:rPr lang="en-US" sz="1600" i="1" smtClean="0">
                            <a:effectLst/>
                            <a:latin typeface="Cambria Math" panose="02040503050406030204" pitchFamily="18" charset="0"/>
                            <a:ea typeface="Times New Roman" panose="02020603050405020304" pitchFamily="18" charset="0"/>
                          </a:rPr>
                          <m:t>𝑉𝑆𝑃</m:t>
                        </m:r>
                        <m:r>
                          <a:rPr lang="en-US" sz="1600" i="1" smtClean="0">
                            <a:effectLst/>
                            <a:latin typeface="Cambria Math" panose="02040503050406030204" pitchFamily="18" charset="0"/>
                            <a:ea typeface="Times New Roman" panose="02020603050405020304" pitchFamily="18" charset="0"/>
                          </a:rPr>
                          <m:t>=</m:t>
                        </m:r>
                        <m:r>
                          <a:rPr lang="en-US" sz="1600" i="1" smtClean="0">
                            <a:effectLst/>
                            <a:latin typeface="Cambria Math" panose="02040503050406030204" pitchFamily="18" charset="0"/>
                            <a:ea typeface="Times New Roman" panose="02020603050405020304" pitchFamily="18" charset="0"/>
                          </a:rPr>
                          <m:t>𝑣</m:t>
                        </m:r>
                        <m:r>
                          <a:rPr lang="en-US" sz="1600" i="1" smtClean="0">
                            <a:effectLst/>
                            <a:latin typeface="Cambria Math" panose="02040503050406030204" pitchFamily="18" charset="0"/>
                            <a:ea typeface="Times New Roman" panose="02020603050405020304" pitchFamily="18" charset="0"/>
                          </a:rPr>
                          <m:t>∗</m:t>
                        </m:r>
                        <m:d>
                          <m:dPr>
                            <m:begChr m:val="["/>
                            <m:endChr m:val="]"/>
                            <m:ctrlPr>
                              <a:rPr lang="it-IT" sz="1600" i="1">
                                <a:effectLst/>
                                <a:latin typeface="Cambria Math" panose="02040503050406030204" pitchFamily="18" charset="0"/>
                                <a:ea typeface="Times New Roman" panose="02020603050405020304" pitchFamily="18" charset="0"/>
                              </a:rPr>
                            </m:ctrlPr>
                          </m:dPr>
                          <m:e>
                            <m:r>
                              <a:rPr lang="en-US" sz="1600" i="1">
                                <a:effectLst/>
                                <a:latin typeface="Cambria Math" panose="02040503050406030204" pitchFamily="18" charset="0"/>
                                <a:ea typeface="Times New Roman" panose="02020603050405020304" pitchFamily="18" charset="0"/>
                              </a:rPr>
                              <m:t>1.1</m:t>
                            </m:r>
                            <m:r>
                              <a:rPr lang="en-US" sz="1600" i="1">
                                <a:effectLst/>
                                <a:latin typeface="Cambria Math" panose="02040503050406030204" pitchFamily="18" charset="0"/>
                                <a:ea typeface="Times New Roman" panose="02020603050405020304" pitchFamily="18" charset="0"/>
                              </a:rPr>
                              <m:t>𝑎</m:t>
                            </m:r>
                            <m:r>
                              <a:rPr lang="en-US" sz="1600" i="1">
                                <a:effectLst/>
                                <a:latin typeface="Cambria Math" panose="02040503050406030204" pitchFamily="18" charset="0"/>
                                <a:ea typeface="Times New Roman" panose="02020603050405020304" pitchFamily="18" charset="0"/>
                              </a:rPr>
                              <m:t>+9.81∗∆</m:t>
                            </m:r>
                            <m:r>
                              <a:rPr lang="en-US" sz="1600" i="1">
                                <a:effectLst/>
                                <a:latin typeface="Cambria Math" panose="02040503050406030204" pitchFamily="18" charset="0"/>
                                <a:ea typeface="Times New Roman" panose="02020603050405020304" pitchFamily="18" charset="0"/>
                              </a:rPr>
                              <m:t>𝑔</m:t>
                            </m:r>
                            <m:r>
                              <a:rPr lang="en-US" sz="1600" i="1">
                                <a:effectLst/>
                                <a:latin typeface="Cambria Math" panose="02040503050406030204" pitchFamily="18" charset="0"/>
                                <a:ea typeface="Times New Roman" panose="02020603050405020304" pitchFamily="18" charset="0"/>
                              </a:rPr>
                              <m:t>+0.132</m:t>
                            </m:r>
                          </m:e>
                        </m:d>
                        <m:r>
                          <a:rPr lang="en-US" sz="1600" i="1">
                            <a:effectLst/>
                            <a:latin typeface="Cambria Math" panose="02040503050406030204" pitchFamily="18" charset="0"/>
                            <a:ea typeface="Times New Roman" panose="02020603050405020304" pitchFamily="18" charset="0"/>
                          </a:rPr>
                          <m:t>+0.000302∗</m:t>
                        </m:r>
                        <m:sSup>
                          <m:sSupPr>
                            <m:ctrlPr>
                              <a:rPr lang="it-IT" sz="1600" i="1">
                                <a:effectLst/>
                                <a:latin typeface="Cambria Math" panose="02040503050406030204" pitchFamily="18" charset="0"/>
                                <a:ea typeface="Times New Roman" panose="02020603050405020304" pitchFamily="18" charset="0"/>
                              </a:rPr>
                            </m:ctrlPr>
                          </m:sSupPr>
                          <m:e>
                            <m:r>
                              <a:rPr lang="en-US" sz="1600" i="1">
                                <a:effectLst/>
                                <a:latin typeface="Cambria Math" panose="02040503050406030204" pitchFamily="18" charset="0"/>
                                <a:ea typeface="Times New Roman" panose="02020603050405020304" pitchFamily="18" charset="0"/>
                              </a:rPr>
                              <m:t>𝑣</m:t>
                            </m:r>
                          </m:e>
                          <m:sup>
                            <m:r>
                              <a:rPr lang="en-US" sz="1600" i="1">
                                <a:effectLst/>
                                <a:latin typeface="Cambria Math" panose="02040503050406030204" pitchFamily="18" charset="0"/>
                                <a:ea typeface="Times New Roman" panose="02020603050405020304" pitchFamily="18" charset="0"/>
                              </a:rPr>
                              <m:t>3</m:t>
                            </m:r>
                          </m:sup>
                        </m:sSup>
                        <m:r>
                          <a:rPr lang="en-US" sz="1600" i="1">
                            <a:effectLst/>
                            <a:latin typeface="Cambria Math" panose="02040503050406030204" pitchFamily="18" charset="0"/>
                            <a:ea typeface="Times New Roman" panose="02020603050405020304" pitchFamily="18" charset="0"/>
                          </a:rPr>
                          <m:t> </m:t>
                        </m:r>
                      </m:oMath>
                    </m:oMathPara>
                  </a14:m>
                  <a:endParaRPr lang="it-IT" sz="1600" dirty="0">
                    <a:effectLst/>
                    <a:latin typeface="Times New Roman" panose="02020603050405020304" pitchFamily="18" charset="0"/>
                    <a:ea typeface="Times New Roman" panose="02020603050405020304" pitchFamily="18" charset="0"/>
                  </a:endParaRPr>
                </a:p>
              </p:txBody>
            </p:sp>
          </mc:Choice>
          <mc:Fallback xmlns="">
            <p:sp>
              <p:nvSpPr>
                <p:cNvPr id="19" name="CasellaDiTesto 18">
                  <a:extLst>
                    <a:ext uri="{FF2B5EF4-FFF2-40B4-BE49-F238E27FC236}">
                      <a16:creationId xmlns:a16="http://schemas.microsoft.com/office/drawing/2014/main" id="{DE608978-8DE0-D209-F517-1C4DCEEA5AF7}"/>
                    </a:ext>
                  </a:extLst>
                </p:cNvPr>
                <p:cNvSpPr txBox="1">
                  <a:spLocks noRot="1" noChangeAspect="1" noMove="1" noResize="1" noEditPoints="1" noAdjustHandles="1" noChangeArrowheads="1" noChangeShapeType="1" noTextEdit="1"/>
                </p:cNvSpPr>
                <p:nvPr/>
              </p:nvSpPr>
              <p:spPr>
                <a:xfrm>
                  <a:off x="6028697" y="3696962"/>
                  <a:ext cx="6096000" cy="492443"/>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1A14E7A7-A92E-FE0A-70F8-5A58C18A6720}"/>
                    </a:ext>
                  </a:extLst>
                </p:cNvPr>
                <p:cNvSpPr txBox="1"/>
                <p:nvPr/>
              </p:nvSpPr>
              <p:spPr>
                <a:xfrm>
                  <a:off x="6321154" y="4066294"/>
                  <a:ext cx="5909907" cy="923330"/>
                </a:xfrm>
                <a:prstGeom prst="rect">
                  <a:avLst/>
                </a:prstGeom>
                <a:noFill/>
              </p:spPr>
              <p:txBody>
                <a:bodyPr wrap="square">
                  <a:spAutoFit/>
                </a:bodyPr>
                <a:lstStyle/>
                <a:p>
                  <a:r>
                    <a:rPr lang="en-US" sz="1800" dirty="0">
                      <a:effectLst/>
                      <a:ea typeface="Times New Roman" panose="02020603050405020304" pitchFamily="18" charset="0"/>
                    </a:rPr>
                    <a:t>Dove: </a:t>
                  </a:r>
                  <a14:m>
                    <m:oMath xmlns:m="http://schemas.openxmlformats.org/officeDocument/2006/math">
                      <m:r>
                        <a:rPr lang="en-US" sz="1800" i="1">
                          <a:effectLst/>
                          <a:latin typeface="Cambria Math" panose="02040503050406030204" pitchFamily="18" charset="0"/>
                          <a:ea typeface="Times New Roman" panose="02020603050405020304" pitchFamily="18" charset="0"/>
                        </a:rPr>
                        <m:t>𝑣</m:t>
                      </m:r>
                    </m:oMath>
                  </a14:m>
                  <a:r>
                    <a:rPr lang="en-US" sz="1800" dirty="0">
                      <a:effectLst/>
                      <a:ea typeface="Times New Roman" panose="02020603050405020304" pitchFamily="18" charset="0"/>
                    </a:rPr>
                    <a:t> = vehicle speed (m/s) </a:t>
                  </a:r>
                  <a:endParaRPr lang="it-IT" sz="1800" dirty="0">
                    <a:effectLst/>
                    <a:ea typeface="Times New Roman" panose="02020603050405020304" pitchFamily="18" charset="0"/>
                  </a:endParaRPr>
                </a:p>
                <a:p>
                  <a:pPr marL="342900" lvl="0" indent="-342900">
                    <a:buFont typeface="Symbol" panose="05050102010706020507" pitchFamily="18" charset="2"/>
                    <a:buChar char=""/>
                  </a:pPr>
                  <a14:m>
                    <m:oMath xmlns:m="http://schemas.openxmlformats.org/officeDocument/2006/math">
                      <m:r>
                        <a:rPr lang="en-US" sz="1800" i="1">
                          <a:effectLst/>
                          <a:latin typeface="Cambria Math" panose="02040503050406030204" pitchFamily="18" charset="0"/>
                          <a:ea typeface="Times New Roman" panose="02020603050405020304" pitchFamily="18" charset="0"/>
                        </a:rPr>
                        <m:t>𝑎</m:t>
                      </m:r>
                    </m:oMath>
                  </a14:m>
                  <a:r>
                    <a:rPr lang="en-US" sz="1800" dirty="0">
                      <a:effectLst/>
                      <a:ea typeface="Times New Roman" panose="02020603050405020304" pitchFamily="18" charset="0"/>
                    </a:rPr>
                    <a:t> = </a:t>
                  </a:r>
                  <a:r>
                    <a:rPr lang="en-US" dirty="0"/>
                    <a:t>vehicle acceleration/deceleration rate (m/s</a:t>
                  </a:r>
                  <a:r>
                    <a:rPr lang="en-US" baseline="30000" dirty="0"/>
                    <a:t>2</a:t>
                  </a:r>
                  <a:r>
                    <a:rPr lang="en-US" dirty="0"/>
                    <a:t>)</a:t>
                  </a:r>
                  <a:endParaRPr lang="it-IT" dirty="0"/>
                </a:p>
                <a:p>
                  <a:pPr marL="342900" indent="-342900">
                    <a:buFont typeface="Symbol" panose="05050102010706020507" pitchFamily="18" charset="2"/>
                    <a:buChar char=""/>
                  </a:pPr>
                  <a14:m>
                    <m:oMath xmlns:m="http://schemas.openxmlformats.org/officeDocument/2006/math">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𝑔</m:t>
                      </m:r>
                    </m:oMath>
                  </a14:m>
                  <a:r>
                    <a:rPr lang="en-US" sz="1800" dirty="0">
                      <a:effectLst/>
                      <a:ea typeface="Times New Roman" panose="02020603050405020304" pitchFamily="18" charset="0"/>
                    </a:rPr>
                    <a:t> = </a:t>
                  </a:r>
                  <a:r>
                    <a:rPr lang="en-US" dirty="0"/>
                    <a:t>vehicle vertical rise divided by the horizontal run (%)</a:t>
                  </a:r>
                  <a:endParaRPr lang="it-IT" dirty="0"/>
                </a:p>
              </p:txBody>
            </p:sp>
          </mc:Choice>
          <mc:Fallback xmlns="">
            <p:sp>
              <p:nvSpPr>
                <p:cNvPr id="26" name="CasellaDiTesto 25">
                  <a:extLst>
                    <a:ext uri="{FF2B5EF4-FFF2-40B4-BE49-F238E27FC236}">
                      <a16:creationId xmlns:a16="http://schemas.microsoft.com/office/drawing/2014/main" id="{1A14E7A7-A92E-FE0A-70F8-5A58C18A6720}"/>
                    </a:ext>
                  </a:extLst>
                </p:cNvPr>
                <p:cNvSpPr txBox="1">
                  <a:spLocks noRot="1" noChangeAspect="1" noMove="1" noResize="1" noEditPoints="1" noAdjustHandles="1" noChangeArrowheads="1" noChangeShapeType="1" noTextEdit="1"/>
                </p:cNvSpPr>
                <p:nvPr/>
              </p:nvSpPr>
              <p:spPr>
                <a:xfrm>
                  <a:off x="6321154" y="4066294"/>
                  <a:ext cx="5909907" cy="923330"/>
                </a:xfrm>
                <a:prstGeom prst="rect">
                  <a:avLst/>
                </a:prstGeom>
                <a:blipFill>
                  <a:blip r:embed="rId5"/>
                  <a:stretch>
                    <a:fillRect l="-929" t="-3289" r="-619" b="-9211"/>
                  </a:stretch>
                </a:blipFill>
              </p:spPr>
              <p:txBody>
                <a:bodyPr/>
                <a:lstStyle/>
                <a:p>
                  <a:r>
                    <a:rPr lang="it-IT">
                      <a:noFill/>
                    </a:rPr>
                    <a:t> </a:t>
                  </a:r>
                </a:p>
              </p:txBody>
            </p:sp>
          </mc:Fallback>
        </mc:AlternateContent>
      </p:grpSp>
    </p:spTree>
    <p:extLst>
      <p:ext uri="{BB962C8B-B14F-4D97-AF65-F5344CB8AC3E}">
        <p14:creationId xmlns:p14="http://schemas.microsoft.com/office/powerpoint/2010/main" val="11675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Segnaposto contenuto 2" descr="Elemento grafico SmartArt">
            <a:extLst>
              <a:ext uri="{FF2B5EF4-FFF2-40B4-BE49-F238E27FC236}">
                <a16:creationId xmlns:a16="http://schemas.microsoft.com/office/drawing/2014/main" id="{1E5659A2-FA7D-4C38-864B-37B42C27540F}"/>
              </a:ext>
            </a:extLst>
          </p:cNvPr>
          <p:cNvGraphicFramePr>
            <a:graphicFrameLocks noGrp="1"/>
          </p:cNvGraphicFramePr>
          <p:nvPr>
            <p:ph idx="1"/>
            <p:extLst>
              <p:ext uri="{D42A27DB-BD31-4B8C-83A1-F6EECF244321}">
                <p14:modId xmlns:p14="http://schemas.microsoft.com/office/powerpoint/2010/main" val="1023142402"/>
              </p:ext>
            </p:extLst>
          </p:nvPr>
        </p:nvGraphicFramePr>
        <p:xfrm>
          <a:off x="4677410" y="1076537"/>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3">
            <a:extLst>
              <a:ext uri="{FF2B5EF4-FFF2-40B4-BE49-F238E27FC236}">
                <a16:creationId xmlns:a16="http://schemas.microsoft.com/office/drawing/2014/main" id="{12105F23-EA05-6F1A-3E62-828EDA249E02}"/>
              </a:ext>
            </a:extLst>
          </p:cNvPr>
          <p:cNvGrpSpPr>
            <a:grpSpLocks noChangeAspect="1"/>
          </p:cNvGrpSpPr>
          <p:nvPr/>
        </p:nvGrpSpPr>
        <p:grpSpPr bwMode="auto">
          <a:xfrm>
            <a:off x="391160" y="1203008"/>
            <a:ext cx="3686175" cy="5008563"/>
            <a:chOff x="144" y="768"/>
            <a:chExt cx="2322" cy="3155"/>
          </a:xfrm>
        </p:grpSpPr>
        <p:sp>
          <p:nvSpPr>
            <p:cNvPr id="9" name="AutoShape 2">
              <a:extLst>
                <a:ext uri="{FF2B5EF4-FFF2-40B4-BE49-F238E27FC236}">
                  <a16:creationId xmlns:a16="http://schemas.microsoft.com/office/drawing/2014/main" id="{3A411C5E-E017-5B2D-3268-A8F207E26435}"/>
                </a:ext>
              </a:extLst>
            </p:cNvPr>
            <p:cNvSpPr>
              <a:spLocks noChangeAspect="1" noChangeArrowheads="1" noTextEdit="1"/>
            </p:cNvSpPr>
            <p:nvPr/>
          </p:nvSpPr>
          <p:spPr bwMode="auto">
            <a:xfrm>
              <a:off x="144" y="768"/>
              <a:ext cx="2322" cy="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 name="Rectangle 4">
              <a:extLst>
                <a:ext uri="{FF2B5EF4-FFF2-40B4-BE49-F238E27FC236}">
                  <a16:creationId xmlns:a16="http://schemas.microsoft.com/office/drawing/2014/main" id="{96EAC53E-B5A4-2A21-97B8-4A66C47F6563}"/>
                </a:ext>
              </a:extLst>
            </p:cNvPr>
            <p:cNvSpPr>
              <a:spLocks noChangeArrowheads="1"/>
            </p:cNvSpPr>
            <p:nvPr/>
          </p:nvSpPr>
          <p:spPr bwMode="auto">
            <a:xfrm>
              <a:off x="169" y="1666"/>
              <a:ext cx="617" cy="1790"/>
            </a:xfrm>
            <a:prstGeom prst="rect">
              <a:avLst/>
            </a:prstGeom>
            <a:solidFill>
              <a:srgbClr val="9FB0DB"/>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11" name="Rectangle 5">
              <a:extLst>
                <a:ext uri="{FF2B5EF4-FFF2-40B4-BE49-F238E27FC236}">
                  <a16:creationId xmlns:a16="http://schemas.microsoft.com/office/drawing/2014/main" id="{3FCBF0C4-8005-96E1-8855-C7D42A3A0653}"/>
                </a:ext>
              </a:extLst>
            </p:cNvPr>
            <p:cNvSpPr>
              <a:spLocks noChangeArrowheads="1"/>
            </p:cNvSpPr>
            <p:nvPr/>
          </p:nvSpPr>
          <p:spPr bwMode="auto">
            <a:xfrm>
              <a:off x="169" y="1666"/>
              <a:ext cx="617" cy="179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13" name="Freeform 6">
              <a:extLst>
                <a:ext uri="{FF2B5EF4-FFF2-40B4-BE49-F238E27FC236}">
                  <a16:creationId xmlns:a16="http://schemas.microsoft.com/office/drawing/2014/main" id="{AEA19F3A-7594-6D21-934F-407E1A4846B4}"/>
                </a:ext>
              </a:extLst>
            </p:cNvPr>
            <p:cNvSpPr>
              <a:spLocks noEditPoints="1"/>
            </p:cNvSpPr>
            <p:nvPr/>
          </p:nvSpPr>
          <p:spPr bwMode="auto">
            <a:xfrm>
              <a:off x="169" y="1666"/>
              <a:ext cx="617" cy="1790"/>
            </a:xfrm>
            <a:custGeom>
              <a:avLst/>
              <a:gdLst>
                <a:gd name="T0" fmla="*/ 617 w 617"/>
                <a:gd name="T1" fmla="*/ 1721 h 1790"/>
                <a:gd name="T2" fmla="*/ 0 w 617"/>
                <a:gd name="T3" fmla="*/ 1721 h 1790"/>
                <a:gd name="T4" fmla="*/ 68 w 617"/>
                <a:gd name="T5" fmla="*/ 1790 h 1790"/>
                <a:gd name="T6" fmla="*/ 68 w 617"/>
                <a:gd name="T7" fmla="*/ 0 h 17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1790">
                  <a:moveTo>
                    <a:pt x="617" y="1721"/>
                  </a:moveTo>
                  <a:lnTo>
                    <a:pt x="0" y="1721"/>
                  </a:lnTo>
                  <a:moveTo>
                    <a:pt x="68" y="1790"/>
                  </a:moveTo>
                  <a:lnTo>
                    <a:pt x="68"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 name="Rectangle 7">
              <a:extLst>
                <a:ext uri="{FF2B5EF4-FFF2-40B4-BE49-F238E27FC236}">
                  <a16:creationId xmlns:a16="http://schemas.microsoft.com/office/drawing/2014/main" id="{87E05046-5E62-9695-9516-AC504B2A7BB5}"/>
                </a:ext>
              </a:extLst>
            </p:cNvPr>
            <p:cNvSpPr>
              <a:spLocks noChangeArrowheads="1"/>
            </p:cNvSpPr>
            <p:nvPr/>
          </p:nvSpPr>
          <p:spPr bwMode="auto">
            <a:xfrm rot="-5400000">
              <a:off x="302" y="3201"/>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M</a:t>
              </a:r>
              <a:endParaRPr lang="it-IT" altLang="it-IT"/>
            </a:p>
          </p:txBody>
        </p:sp>
        <p:sp>
          <p:nvSpPr>
            <p:cNvPr id="15" name="Rectangle 8">
              <a:extLst>
                <a:ext uri="{FF2B5EF4-FFF2-40B4-BE49-F238E27FC236}">
                  <a16:creationId xmlns:a16="http://schemas.microsoft.com/office/drawing/2014/main" id="{B0FDEDC1-700E-8A4C-752E-4F0929F370C3}"/>
                </a:ext>
              </a:extLst>
            </p:cNvPr>
            <p:cNvSpPr>
              <a:spLocks noChangeArrowheads="1"/>
            </p:cNvSpPr>
            <p:nvPr/>
          </p:nvSpPr>
          <p:spPr bwMode="auto">
            <a:xfrm rot="-5400000">
              <a:off x="317" y="31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16" name="Rectangle 9">
              <a:extLst>
                <a:ext uri="{FF2B5EF4-FFF2-40B4-BE49-F238E27FC236}">
                  <a16:creationId xmlns:a16="http://schemas.microsoft.com/office/drawing/2014/main" id="{4DD17E7D-0681-6937-8FC9-1D80627CB211}"/>
                </a:ext>
              </a:extLst>
            </p:cNvPr>
            <p:cNvSpPr>
              <a:spLocks noChangeArrowheads="1"/>
            </p:cNvSpPr>
            <p:nvPr/>
          </p:nvSpPr>
          <p:spPr bwMode="auto">
            <a:xfrm rot="-5400000">
              <a:off x="336" y="308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18" name="Rectangle 10">
              <a:extLst>
                <a:ext uri="{FF2B5EF4-FFF2-40B4-BE49-F238E27FC236}">
                  <a16:creationId xmlns:a16="http://schemas.microsoft.com/office/drawing/2014/main" id="{D6AA7787-1704-95B2-A8D4-65A9DC270119}"/>
                </a:ext>
              </a:extLst>
            </p:cNvPr>
            <p:cNvSpPr>
              <a:spLocks noChangeArrowheads="1"/>
            </p:cNvSpPr>
            <p:nvPr/>
          </p:nvSpPr>
          <p:spPr bwMode="auto">
            <a:xfrm rot="-5400000">
              <a:off x="333" y="305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0" name="Rectangle 11">
              <a:extLst>
                <a:ext uri="{FF2B5EF4-FFF2-40B4-BE49-F238E27FC236}">
                  <a16:creationId xmlns:a16="http://schemas.microsoft.com/office/drawing/2014/main" id="{992F48A4-1EAA-55BF-ED75-720BAB665ED5}"/>
                </a:ext>
              </a:extLst>
            </p:cNvPr>
            <p:cNvSpPr>
              <a:spLocks noChangeArrowheads="1"/>
            </p:cNvSpPr>
            <p:nvPr/>
          </p:nvSpPr>
          <p:spPr bwMode="auto">
            <a:xfrm rot="-5400000">
              <a:off x="336" y="302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21" name="Rectangle 12">
              <a:extLst>
                <a:ext uri="{FF2B5EF4-FFF2-40B4-BE49-F238E27FC236}">
                  <a16:creationId xmlns:a16="http://schemas.microsoft.com/office/drawing/2014/main" id="{FEBC591F-E21E-207F-5CAD-27DEC4BE71D6}"/>
                </a:ext>
              </a:extLst>
            </p:cNvPr>
            <p:cNvSpPr>
              <a:spLocks noChangeArrowheads="1"/>
            </p:cNvSpPr>
            <p:nvPr/>
          </p:nvSpPr>
          <p:spPr bwMode="auto">
            <a:xfrm rot="-5400000">
              <a:off x="320" y="2981"/>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v</a:t>
              </a:r>
              <a:endParaRPr lang="it-IT" altLang="it-IT"/>
            </a:p>
          </p:txBody>
        </p:sp>
        <p:sp>
          <p:nvSpPr>
            <p:cNvPr id="22" name="Rectangle 13">
              <a:extLst>
                <a:ext uri="{FF2B5EF4-FFF2-40B4-BE49-F238E27FC236}">
                  <a16:creationId xmlns:a16="http://schemas.microsoft.com/office/drawing/2014/main" id="{ED7BBE63-7FA8-59DD-650D-7D15D09E4FC0}"/>
                </a:ext>
              </a:extLst>
            </p:cNvPr>
            <p:cNvSpPr>
              <a:spLocks noChangeArrowheads="1"/>
            </p:cNvSpPr>
            <p:nvPr/>
          </p:nvSpPr>
          <p:spPr bwMode="auto">
            <a:xfrm rot="-5400000">
              <a:off x="317" y="29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23" name="Rectangle 14">
              <a:extLst>
                <a:ext uri="{FF2B5EF4-FFF2-40B4-BE49-F238E27FC236}">
                  <a16:creationId xmlns:a16="http://schemas.microsoft.com/office/drawing/2014/main" id="{5A84FE04-44A0-A961-27B6-248A2B1DFF75}"/>
                </a:ext>
              </a:extLst>
            </p:cNvPr>
            <p:cNvSpPr>
              <a:spLocks noChangeArrowheads="1"/>
            </p:cNvSpPr>
            <p:nvPr/>
          </p:nvSpPr>
          <p:spPr bwMode="auto">
            <a:xfrm rot="-5400000">
              <a:off x="330" y="2875"/>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24" name="Rectangle 15">
              <a:extLst>
                <a:ext uri="{FF2B5EF4-FFF2-40B4-BE49-F238E27FC236}">
                  <a16:creationId xmlns:a16="http://schemas.microsoft.com/office/drawing/2014/main" id="{03F9E97C-F2BA-EF60-F76D-A39ED30CB625}"/>
                </a:ext>
              </a:extLst>
            </p:cNvPr>
            <p:cNvSpPr>
              <a:spLocks noChangeArrowheads="1"/>
            </p:cNvSpPr>
            <p:nvPr/>
          </p:nvSpPr>
          <p:spPr bwMode="auto">
            <a:xfrm rot="-5400000">
              <a:off x="336" y="2847"/>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25" name="Rectangle 16">
              <a:extLst>
                <a:ext uri="{FF2B5EF4-FFF2-40B4-BE49-F238E27FC236}">
                  <a16:creationId xmlns:a16="http://schemas.microsoft.com/office/drawing/2014/main" id="{E5A9ED2E-77E0-C0CF-CFB9-C73AA07896A0}"/>
                </a:ext>
              </a:extLst>
            </p:cNvPr>
            <p:cNvSpPr>
              <a:spLocks noChangeArrowheads="1"/>
            </p:cNvSpPr>
            <p:nvPr/>
          </p:nvSpPr>
          <p:spPr bwMode="auto">
            <a:xfrm rot="-5400000">
              <a:off x="317" y="279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26" name="Rectangle 17">
              <a:extLst>
                <a:ext uri="{FF2B5EF4-FFF2-40B4-BE49-F238E27FC236}">
                  <a16:creationId xmlns:a16="http://schemas.microsoft.com/office/drawing/2014/main" id="{58A7025D-963A-91CB-63BB-9EDEE5A4B702}"/>
                </a:ext>
              </a:extLst>
            </p:cNvPr>
            <p:cNvSpPr>
              <a:spLocks noChangeArrowheads="1"/>
            </p:cNvSpPr>
            <p:nvPr/>
          </p:nvSpPr>
          <p:spPr bwMode="auto">
            <a:xfrm rot="-5400000">
              <a:off x="333" y="275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7" name="Rectangle 18">
              <a:extLst>
                <a:ext uri="{FF2B5EF4-FFF2-40B4-BE49-F238E27FC236}">
                  <a16:creationId xmlns:a16="http://schemas.microsoft.com/office/drawing/2014/main" id="{79207B34-12C1-B944-53A0-B032A8ABA3BE}"/>
                </a:ext>
              </a:extLst>
            </p:cNvPr>
            <p:cNvSpPr>
              <a:spLocks noChangeArrowheads="1"/>
            </p:cNvSpPr>
            <p:nvPr/>
          </p:nvSpPr>
          <p:spPr bwMode="auto">
            <a:xfrm rot="-5400000">
              <a:off x="317" y="27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28" name="Rectangle 19">
              <a:extLst>
                <a:ext uri="{FF2B5EF4-FFF2-40B4-BE49-F238E27FC236}">
                  <a16:creationId xmlns:a16="http://schemas.microsoft.com/office/drawing/2014/main" id="{8086D41C-2C49-EC78-D382-AC25C9588D3B}"/>
                </a:ext>
              </a:extLst>
            </p:cNvPr>
            <p:cNvSpPr>
              <a:spLocks noChangeArrowheads="1"/>
            </p:cNvSpPr>
            <p:nvPr/>
          </p:nvSpPr>
          <p:spPr bwMode="auto">
            <a:xfrm rot="-5400000">
              <a:off x="333" y="265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29" name="Rectangle 20">
              <a:extLst>
                <a:ext uri="{FF2B5EF4-FFF2-40B4-BE49-F238E27FC236}">
                  <a16:creationId xmlns:a16="http://schemas.microsoft.com/office/drawing/2014/main" id="{70F5E7C1-9FFE-528C-3ED4-9AC2CD0CA741}"/>
                </a:ext>
              </a:extLst>
            </p:cNvPr>
            <p:cNvSpPr>
              <a:spLocks noChangeArrowheads="1"/>
            </p:cNvSpPr>
            <p:nvPr/>
          </p:nvSpPr>
          <p:spPr bwMode="auto">
            <a:xfrm rot="-5400000">
              <a:off x="320" y="261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30" name="Rectangle 21">
              <a:extLst>
                <a:ext uri="{FF2B5EF4-FFF2-40B4-BE49-F238E27FC236}">
                  <a16:creationId xmlns:a16="http://schemas.microsoft.com/office/drawing/2014/main" id="{CC2B8E51-0EE4-10C9-DB60-368E36B5A1F9}"/>
                </a:ext>
              </a:extLst>
            </p:cNvPr>
            <p:cNvSpPr>
              <a:spLocks noChangeArrowheads="1"/>
            </p:cNvSpPr>
            <p:nvPr/>
          </p:nvSpPr>
          <p:spPr bwMode="auto">
            <a:xfrm rot="-5400000">
              <a:off x="333" y="2570"/>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31" name="Rectangle 22">
              <a:extLst>
                <a:ext uri="{FF2B5EF4-FFF2-40B4-BE49-F238E27FC236}">
                  <a16:creationId xmlns:a16="http://schemas.microsoft.com/office/drawing/2014/main" id="{C114F487-8979-2A2D-8192-CBBB9EAACC3C}"/>
                </a:ext>
              </a:extLst>
            </p:cNvPr>
            <p:cNvSpPr>
              <a:spLocks noChangeArrowheads="1"/>
            </p:cNvSpPr>
            <p:nvPr/>
          </p:nvSpPr>
          <p:spPr bwMode="auto">
            <a:xfrm rot="-5400000">
              <a:off x="317" y="252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2" name="Rectangle 23">
              <a:extLst>
                <a:ext uri="{FF2B5EF4-FFF2-40B4-BE49-F238E27FC236}">
                  <a16:creationId xmlns:a16="http://schemas.microsoft.com/office/drawing/2014/main" id="{A68DC48C-86D2-C082-2F8A-75ED12822387}"/>
                </a:ext>
              </a:extLst>
            </p:cNvPr>
            <p:cNvSpPr>
              <a:spLocks noChangeArrowheads="1"/>
            </p:cNvSpPr>
            <p:nvPr/>
          </p:nvSpPr>
          <p:spPr bwMode="auto">
            <a:xfrm rot="-5400000">
              <a:off x="333" y="247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33" name="Rectangle 24">
              <a:extLst>
                <a:ext uri="{FF2B5EF4-FFF2-40B4-BE49-F238E27FC236}">
                  <a16:creationId xmlns:a16="http://schemas.microsoft.com/office/drawing/2014/main" id="{3343815D-F023-CD0E-90CA-1CA03C6D392B}"/>
                </a:ext>
              </a:extLst>
            </p:cNvPr>
            <p:cNvSpPr>
              <a:spLocks noChangeArrowheads="1"/>
            </p:cNvSpPr>
            <p:nvPr/>
          </p:nvSpPr>
          <p:spPr bwMode="auto">
            <a:xfrm rot="-5400000">
              <a:off x="336" y="244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34" name="Rectangle 25">
              <a:extLst>
                <a:ext uri="{FF2B5EF4-FFF2-40B4-BE49-F238E27FC236}">
                  <a16:creationId xmlns:a16="http://schemas.microsoft.com/office/drawing/2014/main" id="{A9F529D1-25DC-C0B5-B451-CEA7CFAE172D}"/>
                </a:ext>
              </a:extLst>
            </p:cNvPr>
            <p:cNvSpPr>
              <a:spLocks noChangeArrowheads="1"/>
            </p:cNvSpPr>
            <p:nvPr/>
          </p:nvSpPr>
          <p:spPr bwMode="auto">
            <a:xfrm rot="-5400000">
              <a:off x="320" y="240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35" name="Rectangle 26">
              <a:extLst>
                <a:ext uri="{FF2B5EF4-FFF2-40B4-BE49-F238E27FC236}">
                  <a16:creationId xmlns:a16="http://schemas.microsoft.com/office/drawing/2014/main" id="{A656E122-CB54-A931-63B3-F8C4F08DF000}"/>
                </a:ext>
              </a:extLst>
            </p:cNvPr>
            <p:cNvSpPr>
              <a:spLocks noChangeArrowheads="1"/>
            </p:cNvSpPr>
            <p:nvPr/>
          </p:nvSpPr>
          <p:spPr bwMode="auto">
            <a:xfrm rot="-5400000">
              <a:off x="333"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36" name="Rectangle 27">
              <a:extLst>
                <a:ext uri="{FF2B5EF4-FFF2-40B4-BE49-F238E27FC236}">
                  <a16:creationId xmlns:a16="http://schemas.microsoft.com/office/drawing/2014/main" id="{80685C8D-8D35-6CBD-B593-3FA4EF0FA371}"/>
                </a:ext>
              </a:extLst>
            </p:cNvPr>
            <p:cNvSpPr>
              <a:spLocks noChangeArrowheads="1"/>
            </p:cNvSpPr>
            <p:nvPr/>
          </p:nvSpPr>
          <p:spPr bwMode="auto">
            <a:xfrm rot="-5400000">
              <a:off x="336" y="234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37" name="Rectangle 28">
              <a:extLst>
                <a:ext uri="{FF2B5EF4-FFF2-40B4-BE49-F238E27FC236}">
                  <a16:creationId xmlns:a16="http://schemas.microsoft.com/office/drawing/2014/main" id="{8E145352-71F6-7558-7348-F774C515BCE9}"/>
                </a:ext>
              </a:extLst>
            </p:cNvPr>
            <p:cNvSpPr>
              <a:spLocks noChangeArrowheads="1"/>
            </p:cNvSpPr>
            <p:nvPr/>
          </p:nvSpPr>
          <p:spPr bwMode="auto">
            <a:xfrm rot="-5400000">
              <a:off x="320" y="229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38" name="Rectangle 29">
              <a:extLst>
                <a:ext uri="{FF2B5EF4-FFF2-40B4-BE49-F238E27FC236}">
                  <a16:creationId xmlns:a16="http://schemas.microsoft.com/office/drawing/2014/main" id="{B90F6C51-AEE8-F86F-D33E-1EB0A3BC0200}"/>
                </a:ext>
              </a:extLst>
            </p:cNvPr>
            <p:cNvSpPr>
              <a:spLocks noChangeArrowheads="1"/>
            </p:cNvSpPr>
            <p:nvPr/>
          </p:nvSpPr>
          <p:spPr bwMode="auto">
            <a:xfrm rot="-5400000">
              <a:off x="317" y="223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9" name="Rectangle 30">
              <a:extLst>
                <a:ext uri="{FF2B5EF4-FFF2-40B4-BE49-F238E27FC236}">
                  <a16:creationId xmlns:a16="http://schemas.microsoft.com/office/drawing/2014/main" id="{9AC8683A-4C28-1F8B-D915-CB92133A1092}"/>
                </a:ext>
              </a:extLst>
            </p:cNvPr>
            <p:cNvSpPr>
              <a:spLocks noChangeArrowheads="1"/>
            </p:cNvSpPr>
            <p:nvPr/>
          </p:nvSpPr>
          <p:spPr bwMode="auto">
            <a:xfrm rot="-5400000">
              <a:off x="336" y="2195"/>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40" name="Rectangle 31">
              <a:extLst>
                <a:ext uri="{FF2B5EF4-FFF2-40B4-BE49-F238E27FC236}">
                  <a16:creationId xmlns:a16="http://schemas.microsoft.com/office/drawing/2014/main" id="{E863BC6D-10D2-9A28-F75E-8143EA05B66E}"/>
                </a:ext>
              </a:extLst>
            </p:cNvPr>
            <p:cNvSpPr>
              <a:spLocks noChangeArrowheads="1"/>
            </p:cNvSpPr>
            <p:nvPr/>
          </p:nvSpPr>
          <p:spPr bwMode="auto">
            <a:xfrm rot="-5400000">
              <a:off x="333" y="2165"/>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41" name="Rectangle 32">
              <a:extLst>
                <a:ext uri="{FF2B5EF4-FFF2-40B4-BE49-F238E27FC236}">
                  <a16:creationId xmlns:a16="http://schemas.microsoft.com/office/drawing/2014/main" id="{4F054571-3313-F44F-6011-CCD0A86F8F58}"/>
                </a:ext>
              </a:extLst>
            </p:cNvPr>
            <p:cNvSpPr>
              <a:spLocks noChangeArrowheads="1"/>
            </p:cNvSpPr>
            <p:nvPr/>
          </p:nvSpPr>
          <p:spPr bwMode="auto">
            <a:xfrm rot="-5400000">
              <a:off x="317" y="21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2" name="Rectangle 33">
              <a:extLst>
                <a:ext uri="{FF2B5EF4-FFF2-40B4-BE49-F238E27FC236}">
                  <a16:creationId xmlns:a16="http://schemas.microsoft.com/office/drawing/2014/main" id="{5A678A54-986E-CE52-7267-0401EF9D37C1}"/>
                </a:ext>
              </a:extLst>
            </p:cNvPr>
            <p:cNvSpPr>
              <a:spLocks noChangeArrowheads="1"/>
            </p:cNvSpPr>
            <p:nvPr/>
          </p:nvSpPr>
          <p:spPr bwMode="auto">
            <a:xfrm rot="-5400000">
              <a:off x="317" y="205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43" name="Rectangle 34">
              <a:extLst>
                <a:ext uri="{FF2B5EF4-FFF2-40B4-BE49-F238E27FC236}">
                  <a16:creationId xmlns:a16="http://schemas.microsoft.com/office/drawing/2014/main" id="{ECC17FF2-77F1-310D-D859-35600F28F08E}"/>
                </a:ext>
              </a:extLst>
            </p:cNvPr>
            <p:cNvSpPr>
              <a:spLocks noChangeArrowheads="1"/>
            </p:cNvSpPr>
            <p:nvPr/>
          </p:nvSpPr>
          <p:spPr bwMode="auto">
            <a:xfrm rot="-5400000">
              <a:off x="317" y="199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44" name="Rectangle 35">
              <a:extLst>
                <a:ext uri="{FF2B5EF4-FFF2-40B4-BE49-F238E27FC236}">
                  <a16:creationId xmlns:a16="http://schemas.microsoft.com/office/drawing/2014/main" id="{4D13939E-1896-CFA9-F7B0-DC123FF507CA}"/>
                </a:ext>
              </a:extLst>
            </p:cNvPr>
            <p:cNvSpPr>
              <a:spLocks noChangeArrowheads="1"/>
            </p:cNvSpPr>
            <p:nvPr/>
          </p:nvSpPr>
          <p:spPr bwMode="auto">
            <a:xfrm rot="-5400000">
              <a:off x="330" y="19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45" name="Rectangle 36">
              <a:extLst>
                <a:ext uri="{FF2B5EF4-FFF2-40B4-BE49-F238E27FC236}">
                  <a16:creationId xmlns:a16="http://schemas.microsoft.com/office/drawing/2014/main" id="{5BD2FCD9-2525-B705-EE91-7107CAA1E8B8}"/>
                </a:ext>
              </a:extLst>
            </p:cNvPr>
            <p:cNvSpPr>
              <a:spLocks noChangeArrowheads="1"/>
            </p:cNvSpPr>
            <p:nvPr/>
          </p:nvSpPr>
          <p:spPr bwMode="auto">
            <a:xfrm rot="-5400000">
              <a:off x="317" y="189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o</a:t>
              </a:r>
              <a:endParaRPr lang="it-IT" altLang="it-IT"/>
            </a:p>
          </p:txBody>
        </p:sp>
        <p:sp>
          <p:nvSpPr>
            <p:cNvPr id="46" name="Rectangle 37">
              <a:extLst>
                <a:ext uri="{FF2B5EF4-FFF2-40B4-BE49-F238E27FC236}">
                  <a16:creationId xmlns:a16="http://schemas.microsoft.com/office/drawing/2014/main" id="{39CE213E-D9BB-C737-2244-94F8415BE10E}"/>
                </a:ext>
              </a:extLst>
            </p:cNvPr>
            <p:cNvSpPr>
              <a:spLocks noChangeArrowheads="1"/>
            </p:cNvSpPr>
            <p:nvPr/>
          </p:nvSpPr>
          <p:spPr bwMode="auto">
            <a:xfrm rot="-5400000">
              <a:off x="317" y="18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7" name="Rectangle 38">
              <a:extLst>
                <a:ext uri="{FF2B5EF4-FFF2-40B4-BE49-F238E27FC236}">
                  <a16:creationId xmlns:a16="http://schemas.microsoft.com/office/drawing/2014/main" id="{E1609B9A-E71C-2728-2ADB-41BB8CAD1085}"/>
                </a:ext>
              </a:extLst>
            </p:cNvPr>
            <p:cNvSpPr>
              <a:spLocks noChangeArrowheads="1"/>
            </p:cNvSpPr>
            <p:nvPr/>
          </p:nvSpPr>
          <p:spPr bwMode="auto">
            <a:xfrm rot="-5400000">
              <a:off x="320" y="17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8" name="Rectangle 39">
              <a:extLst>
                <a:ext uri="{FF2B5EF4-FFF2-40B4-BE49-F238E27FC236}">
                  <a16:creationId xmlns:a16="http://schemas.microsoft.com/office/drawing/2014/main" id="{9D6112CF-33B3-AFC2-A48C-410051FE59BE}"/>
                </a:ext>
              </a:extLst>
            </p:cNvPr>
            <p:cNvSpPr>
              <a:spLocks noChangeArrowheads="1"/>
            </p:cNvSpPr>
            <p:nvPr/>
          </p:nvSpPr>
          <p:spPr bwMode="auto">
            <a:xfrm rot="-5400000">
              <a:off x="317" y="170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h</a:t>
              </a:r>
              <a:endParaRPr lang="it-IT" altLang="it-IT"/>
            </a:p>
          </p:txBody>
        </p:sp>
        <p:sp>
          <p:nvSpPr>
            <p:cNvPr id="49" name="Rectangle 40">
              <a:extLst>
                <a:ext uri="{FF2B5EF4-FFF2-40B4-BE49-F238E27FC236}">
                  <a16:creationId xmlns:a16="http://schemas.microsoft.com/office/drawing/2014/main" id="{77BD5812-4303-CCAB-2CED-EFABF9617D36}"/>
                </a:ext>
              </a:extLst>
            </p:cNvPr>
            <p:cNvSpPr>
              <a:spLocks noChangeArrowheads="1"/>
            </p:cNvSpPr>
            <p:nvPr/>
          </p:nvSpPr>
          <p:spPr bwMode="auto">
            <a:xfrm rot="-5400000">
              <a:off x="450" y="2772"/>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50" name="Rectangle 41">
              <a:extLst>
                <a:ext uri="{FF2B5EF4-FFF2-40B4-BE49-F238E27FC236}">
                  <a16:creationId xmlns:a16="http://schemas.microsoft.com/office/drawing/2014/main" id="{B5E1930A-616C-971D-2417-C15BB1EDCC02}"/>
                </a:ext>
              </a:extLst>
            </p:cNvPr>
            <p:cNvSpPr>
              <a:spLocks noChangeArrowheads="1"/>
            </p:cNvSpPr>
            <p:nvPr/>
          </p:nvSpPr>
          <p:spPr bwMode="auto">
            <a:xfrm rot="-5400000">
              <a:off x="447" y="2691"/>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51" name="Rectangle 42">
              <a:extLst>
                <a:ext uri="{FF2B5EF4-FFF2-40B4-BE49-F238E27FC236}">
                  <a16:creationId xmlns:a16="http://schemas.microsoft.com/office/drawing/2014/main" id="{9AC4FDD8-8C01-4AFA-35E1-1A66EF73CDC4}"/>
                </a:ext>
              </a:extLst>
            </p:cNvPr>
            <p:cNvSpPr>
              <a:spLocks noChangeArrowheads="1"/>
            </p:cNvSpPr>
            <p:nvPr/>
          </p:nvSpPr>
          <p:spPr bwMode="auto">
            <a:xfrm rot="-5400000">
              <a:off x="450" y="2615"/>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52" name="Rectangle 43">
              <a:extLst>
                <a:ext uri="{FF2B5EF4-FFF2-40B4-BE49-F238E27FC236}">
                  <a16:creationId xmlns:a16="http://schemas.microsoft.com/office/drawing/2014/main" id="{31067166-9547-5A13-1170-21753DE858B4}"/>
                </a:ext>
              </a:extLst>
            </p:cNvPr>
            <p:cNvSpPr>
              <a:spLocks noChangeArrowheads="1"/>
            </p:cNvSpPr>
            <p:nvPr/>
          </p:nvSpPr>
          <p:spPr bwMode="auto">
            <a:xfrm rot="-5400000">
              <a:off x="472" y="2557"/>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53" name="Rectangle 44">
              <a:extLst>
                <a:ext uri="{FF2B5EF4-FFF2-40B4-BE49-F238E27FC236}">
                  <a16:creationId xmlns:a16="http://schemas.microsoft.com/office/drawing/2014/main" id="{F1928B93-A6F3-788E-D714-578C6E62F536}"/>
                </a:ext>
              </a:extLst>
            </p:cNvPr>
            <p:cNvSpPr>
              <a:spLocks noChangeArrowheads="1"/>
            </p:cNvSpPr>
            <p:nvPr/>
          </p:nvSpPr>
          <p:spPr bwMode="auto">
            <a:xfrm rot="-5400000">
              <a:off x="469" y="2524"/>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t>
              </a:r>
              <a:endParaRPr lang="it-IT" altLang="it-IT"/>
            </a:p>
          </p:txBody>
        </p:sp>
        <p:sp>
          <p:nvSpPr>
            <p:cNvPr id="54" name="Rectangle 45">
              <a:extLst>
                <a:ext uri="{FF2B5EF4-FFF2-40B4-BE49-F238E27FC236}">
                  <a16:creationId xmlns:a16="http://schemas.microsoft.com/office/drawing/2014/main" id="{B1578A14-8A70-4856-1FBD-B685CB1A5C90}"/>
                </a:ext>
              </a:extLst>
            </p:cNvPr>
            <p:cNvSpPr>
              <a:spLocks noChangeArrowheads="1"/>
            </p:cNvSpPr>
            <p:nvPr/>
          </p:nvSpPr>
          <p:spPr bwMode="auto">
            <a:xfrm rot="-5400000">
              <a:off x="447" y="2437"/>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55" name="Rectangle 46">
              <a:extLst>
                <a:ext uri="{FF2B5EF4-FFF2-40B4-BE49-F238E27FC236}">
                  <a16:creationId xmlns:a16="http://schemas.microsoft.com/office/drawing/2014/main" id="{48B0C493-7EBA-0DB9-DD95-E1521F8C9418}"/>
                </a:ext>
              </a:extLst>
            </p:cNvPr>
            <p:cNvSpPr>
              <a:spLocks noChangeArrowheads="1"/>
            </p:cNvSpPr>
            <p:nvPr/>
          </p:nvSpPr>
          <p:spPr bwMode="auto">
            <a:xfrm rot="-5400000">
              <a:off x="475" y="238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56" name="Rectangle 47">
              <a:extLst>
                <a:ext uri="{FF2B5EF4-FFF2-40B4-BE49-F238E27FC236}">
                  <a16:creationId xmlns:a16="http://schemas.microsoft.com/office/drawing/2014/main" id="{2799B309-15DB-54DB-18DA-AB8E25E75FB2}"/>
                </a:ext>
              </a:extLst>
            </p:cNvPr>
            <p:cNvSpPr>
              <a:spLocks noChangeArrowheads="1"/>
            </p:cNvSpPr>
            <p:nvPr/>
          </p:nvSpPr>
          <p:spPr bwMode="auto">
            <a:xfrm rot="-5400000">
              <a:off x="456" y="233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57" name="Rectangle 48">
              <a:extLst>
                <a:ext uri="{FF2B5EF4-FFF2-40B4-BE49-F238E27FC236}">
                  <a16:creationId xmlns:a16="http://schemas.microsoft.com/office/drawing/2014/main" id="{748F87CD-9691-5B75-35F5-6C76B67E6130}"/>
                </a:ext>
              </a:extLst>
            </p:cNvPr>
            <p:cNvSpPr>
              <a:spLocks noChangeArrowheads="1"/>
            </p:cNvSpPr>
            <p:nvPr/>
          </p:nvSpPr>
          <p:spPr bwMode="auto">
            <a:xfrm rot="-5400000">
              <a:off x="459" y="2280"/>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8" name="Rectangle 49">
              <a:extLst>
                <a:ext uri="{FF2B5EF4-FFF2-40B4-BE49-F238E27FC236}">
                  <a16:creationId xmlns:a16="http://schemas.microsoft.com/office/drawing/2014/main" id="{A29CF1F6-0A12-6D50-EC21-6B546AB3A3AA}"/>
                </a:ext>
              </a:extLst>
            </p:cNvPr>
            <p:cNvSpPr>
              <a:spLocks noChangeArrowheads="1"/>
            </p:cNvSpPr>
            <p:nvPr/>
          </p:nvSpPr>
          <p:spPr bwMode="auto">
            <a:xfrm rot="-5400000">
              <a:off x="472" y="223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59" name="Rectangle 50">
              <a:extLst>
                <a:ext uri="{FF2B5EF4-FFF2-40B4-BE49-F238E27FC236}">
                  <a16:creationId xmlns:a16="http://schemas.microsoft.com/office/drawing/2014/main" id="{C989E754-5A48-3322-C185-422F7364ADB7}"/>
                </a:ext>
              </a:extLst>
            </p:cNvPr>
            <p:cNvSpPr>
              <a:spLocks noChangeArrowheads="1"/>
            </p:cNvSpPr>
            <p:nvPr/>
          </p:nvSpPr>
          <p:spPr bwMode="auto">
            <a:xfrm rot="-5400000">
              <a:off x="456" y="218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60" name="Rectangle 51">
              <a:extLst>
                <a:ext uri="{FF2B5EF4-FFF2-40B4-BE49-F238E27FC236}">
                  <a16:creationId xmlns:a16="http://schemas.microsoft.com/office/drawing/2014/main" id="{4FD8EA20-5BDD-A177-D1D5-8FD83E83E25E}"/>
                </a:ext>
              </a:extLst>
            </p:cNvPr>
            <p:cNvSpPr>
              <a:spLocks noChangeArrowheads="1"/>
            </p:cNvSpPr>
            <p:nvPr/>
          </p:nvSpPr>
          <p:spPr bwMode="auto">
            <a:xfrm rot="-5400000">
              <a:off x="469" y="21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61" name="Rectangle 52">
              <a:extLst>
                <a:ext uri="{FF2B5EF4-FFF2-40B4-BE49-F238E27FC236}">
                  <a16:creationId xmlns:a16="http://schemas.microsoft.com/office/drawing/2014/main" id="{A0ACC456-0735-54AD-AFAC-C8D3F0A0C04B}"/>
                </a:ext>
              </a:extLst>
            </p:cNvPr>
            <p:cNvSpPr>
              <a:spLocks noChangeArrowheads="1"/>
            </p:cNvSpPr>
            <p:nvPr/>
          </p:nvSpPr>
          <p:spPr bwMode="auto">
            <a:xfrm rot="-5400000">
              <a:off x="580" y="2956"/>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a:t>
              </a:r>
              <a:endParaRPr lang="it-IT" altLang="it-IT"/>
            </a:p>
          </p:txBody>
        </p:sp>
        <p:sp>
          <p:nvSpPr>
            <p:cNvPr id="62" name="Rectangle 53">
              <a:extLst>
                <a:ext uri="{FF2B5EF4-FFF2-40B4-BE49-F238E27FC236}">
                  <a16:creationId xmlns:a16="http://schemas.microsoft.com/office/drawing/2014/main" id="{1680F74F-4C8D-9F8E-B3A2-C3B2E351C087}"/>
                </a:ext>
              </a:extLst>
            </p:cNvPr>
            <p:cNvSpPr>
              <a:spLocks noChangeArrowheads="1"/>
            </p:cNvSpPr>
            <p:nvPr/>
          </p:nvSpPr>
          <p:spPr bwMode="auto">
            <a:xfrm rot="-5400000">
              <a:off x="608" y="2908"/>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3" name="Rectangle 54">
              <a:extLst>
                <a:ext uri="{FF2B5EF4-FFF2-40B4-BE49-F238E27FC236}">
                  <a16:creationId xmlns:a16="http://schemas.microsoft.com/office/drawing/2014/main" id="{DA733E88-CC37-D383-0510-1FD048533B91}"/>
                </a:ext>
              </a:extLst>
            </p:cNvPr>
            <p:cNvSpPr>
              <a:spLocks noChangeArrowheads="1"/>
            </p:cNvSpPr>
            <p:nvPr/>
          </p:nvSpPr>
          <p:spPr bwMode="auto">
            <a:xfrm rot="-5400000">
              <a:off x="592" y="28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64" name="Rectangle 55">
              <a:extLst>
                <a:ext uri="{FF2B5EF4-FFF2-40B4-BE49-F238E27FC236}">
                  <a16:creationId xmlns:a16="http://schemas.microsoft.com/office/drawing/2014/main" id="{47F591FB-254C-5467-EC65-D08BD5ADF327}"/>
                </a:ext>
              </a:extLst>
            </p:cNvPr>
            <p:cNvSpPr>
              <a:spLocks noChangeArrowheads="1"/>
            </p:cNvSpPr>
            <p:nvPr/>
          </p:nvSpPr>
          <p:spPr bwMode="auto">
            <a:xfrm rot="-5400000">
              <a:off x="592" y="2805"/>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65" name="Rectangle 56">
              <a:extLst>
                <a:ext uri="{FF2B5EF4-FFF2-40B4-BE49-F238E27FC236}">
                  <a16:creationId xmlns:a16="http://schemas.microsoft.com/office/drawing/2014/main" id="{5BAF18FE-6EBA-B242-D2CD-66BBFF30E054}"/>
                </a:ext>
              </a:extLst>
            </p:cNvPr>
            <p:cNvSpPr>
              <a:spLocks noChangeArrowheads="1"/>
            </p:cNvSpPr>
            <p:nvPr/>
          </p:nvSpPr>
          <p:spPr bwMode="auto">
            <a:xfrm rot="-5400000">
              <a:off x="602" y="2760"/>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66" name="Rectangle 57">
              <a:extLst>
                <a:ext uri="{FF2B5EF4-FFF2-40B4-BE49-F238E27FC236}">
                  <a16:creationId xmlns:a16="http://schemas.microsoft.com/office/drawing/2014/main" id="{096B218F-50AA-60EC-3AD3-1969FF7CC4FC}"/>
                </a:ext>
              </a:extLst>
            </p:cNvPr>
            <p:cNvSpPr>
              <a:spLocks noChangeArrowheads="1"/>
            </p:cNvSpPr>
            <p:nvPr/>
          </p:nvSpPr>
          <p:spPr bwMode="auto">
            <a:xfrm rot="-5400000">
              <a:off x="608" y="273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7" name="Rectangle 58">
              <a:extLst>
                <a:ext uri="{FF2B5EF4-FFF2-40B4-BE49-F238E27FC236}">
                  <a16:creationId xmlns:a16="http://schemas.microsoft.com/office/drawing/2014/main" id="{2CFDF07E-793C-4EC8-C6B7-FE33C8EA2B05}"/>
                </a:ext>
              </a:extLst>
            </p:cNvPr>
            <p:cNvSpPr>
              <a:spLocks noChangeArrowheads="1"/>
            </p:cNvSpPr>
            <p:nvPr/>
          </p:nvSpPr>
          <p:spPr bwMode="auto">
            <a:xfrm rot="-5400000">
              <a:off x="574" y="2669"/>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m</a:t>
              </a:r>
              <a:endParaRPr lang="it-IT" altLang="it-IT" dirty="0"/>
            </a:p>
          </p:txBody>
        </p:sp>
        <p:sp>
          <p:nvSpPr>
            <p:cNvPr id="68" name="Rectangle 59">
              <a:extLst>
                <a:ext uri="{FF2B5EF4-FFF2-40B4-BE49-F238E27FC236}">
                  <a16:creationId xmlns:a16="http://schemas.microsoft.com/office/drawing/2014/main" id="{21EA1F13-F9AE-DE07-4505-BAE90ECA0215}"/>
                </a:ext>
              </a:extLst>
            </p:cNvPr>
            <p:cNvSpPr>
              <a:spLocks noChangeArrowheads="1"/>
            </p:cNvSpPr>
            <p:nvPr/>
          </p:nvSpPr>
          <p:spPr bwMode="auto">
            <a:xfrm rot="-5400000">
              <a:off x="608" y="261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9" name="Rectangle 60">
              <a:extLst>
                <a:ext uri="{FF2B5EF4-FFF2-40B4-BE49-F238E27FC236}">
                  <a16:creationId xmlns:a16="http://schemas.microsoft.com/office/drawing/2014/main" id="{DCD283D9-D5ED-6E70-FE2D-2209FE2D5C13}"/>
                </a:ext>
              </a:extLst>
            </p:cNvPr>
            <p:cNvSpPr>
              <a:spLocks noChangeArrowheads="1"/>
            </p:cNvSpPr>
            <p:nvPr/>
          </p:nvSpPr>
          <p:spPr bwMode="auto">
            <a:xfrm rot="-5400000">
              <a:off x="589" y="256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70" name="Rectangle 61">
              <a:extLst>
                <a:ext uri="{FF2B5EF4-FFF2-40B4-BE49-F238E27FC236}">
                  <a16:creationId xmlns:a16="http://schemas.microsoft.com/office/drawing/2014/main" id="{68032328-1378-BB4B-E88B-27C210121D89}"/>
                </a:ext>
              </a:extLst>
            </p:cNvPr>
            <p:cNvSpPr>
              <a:spLocks noChangeArrowheads="1"/>
            </p:cNvSpPr>
            <p:nvPr/>
          </p:nvSpPr>
          <p:spPr bwMode="auto">
            <a:xfrm rot="-5400000">
              <a:off x="589" y="25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a</a:t>
              </a:r>
              <a:endParaRPr lang="it-IT" altLang="it-IT" dirty="0"/>
            </a:p>
          </p:txBody>
        </p:sp>
        <p:sp>
          <p:nvSpPr>
            <p:cNvPr id="71" name="Rectangle 62">
              <a:extLst>
                <a:ext uri="{FF2B5EF4-FFF2-40B4-BE49-F238E27FC236}">
                  <a16:creationId xmlns:a16="http://schemas.microsoft.com/office/drawing/2014/main" id="{FC600001-3DD3-9170-594D-CEA0BD7BA50A}"/>
                </a:ext>
              </a:extLst>
            </p:cNvPr>
            <p:cNvSpPr>
              <a:spLocks noChangeArrowheads="1"/>
            </p:cNvSpPr>
            <p:nvPr/>
          </p:nvSpPr>
          <p:spPr bwMode="auto">
            <a:xfrm rot="-5400000">
              <a:off x="589" y="24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72" name="Rectangle 63">
              <a:extLst>
                <a:ext uri="{FF2B5EF4-FFF2-40B4-BE49-F238E27FC236}">
                  <a16:creationId xmlns:a16="http://schemas.microsoft.com/office/drawing/2014/main" id="{8DD35E2E-7C73-C99E-FD05-802F51412840}"/>
                </a:ext>
              </a:extLst>
            </p:cNvPr>
            <p:cNvSpPr>
              <a:spLocks noChangeArrowheads="1"/>
            </p:cNvSpPr>
            <p:nvPr/>
          </p:nvSpPr>
          <p:spPr bwMode="auto">
            <a:xfrm rot="-5400000">
              <a:off x="605" y="239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73" name="Rectangle 64">
              <a:extLst>
                <a:ext uri="{FF2B5EF4-FFF2-40B4-BE49-F238E27FC236}">
                  <a16:creationId xmlns:a16="http://schemas.microsoft.com/office/drawing/2014/main" id="{5DF34CB1-A5FE-17AC-BC2A-49EBF68D643C}"/>
                </a:ext>
              </a:extLst>
            </p:cNvPr>
            <p:cNvSpPr>
              <a:spLocks noChangeArrowheads="1"/>
            </p:cNvSpPr>
            <p:nvPr/>
          </p:nvSpPr>
          <p:spPr bwMode="auto">
            <a:xfrm rot="-5400000">
              <a:off x="605"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74" name="Rectangle 65">
              <a:extLst>
                <a:ext uri="{FF2B5EF4-FFF2-40B4-BE49-F238E27FC236}">
                  <a16:creationId xmlns:a16="http://schemas.microsoft.com/office/drawing/2014/main" id="{446A0AA1-732D-2B9A-772E-8209BE38D548}"/>
                </a:ext>
              </a:extLst>
            </p:cNvPr>
            <p:cNvSpPr>
              <a:spLocks noChangeArrowheads="1"/>
            </p:cNvSpPr>
            <p:nvPr/>
          </p:nvSpPr>
          <p:spPr bwMode="auto">
            <a:xfrm rot="-5400000">
              <a:off x="583" y="2313"/>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75" name="Rectangle 66">
              <a:extLst>
                <a:ext uri="{FF2B5EF4-FFF2-40B4-BE49-F238E27FC236}">
                  <a16:creationId xmlns:a16="http://schemas.microsoft.com/office/drawing/2014/main" id="{70062DC9-AC70-2106-9589-78AE166FC7C1}"/>
                </a:ext>
              </a:extLst>
            </p:cNvPr>
            <p:cNvSpPr>
              <a:spLocks noChangeArrowheads="1"/>
            </p:cNvSpPr>
            <p:nvPr/>
          </p:nvSpPr>
          <p:spPr bwMode="auto">
            <a:xfrm rot="-5400000">
              <a:off x="589" y="22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76" name="Rectangle 67">
              <a:extLst>
                <a:ext uri="{FF2B5EF4-FFF2-40B4-BE49-F238E27FC236}">
                  <a16:creationId xmlns:a16="http://schemas.microsoft.com/office/drawing/2014/main" id="{6FD21E40-0E1B-FD6B-C5CC-E27646E676E0}"/>
                </a:ext>
              </a:extLst>
            </p:cNvPr>
            <p:cNvSpPr>
              <a:spLocks noChangeArrowheads="1"/>
            </p:cNvSpPr>
            <p:nvPr/>
          </p:nvSpPr>
          <p:spPr bwMode="auto">
            <a:xfrm rot="-5400000">
              <a:off x="589" y="218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77" name="Rectangle 68">
              <a:extLst>
                <a:ext uri="{FF2B5EF4-FFF2-40B4-BE49-F238E27FC236}">
                  <a16:creationId xmlns:a16="http://schemas.microsoft.com/office/drawing/2014/main" id="{8DD3D4CD-1AA6-F2A8-4DAC-A3B383C0D127}"/>
                </a:ext>
              </a:extLst>
            </p:cNvPr>
            <p:cNvSpPr>
              <a:spLocks noChangeArrowheads="1"/>
            </p:cNvSpPr>
            <p:nvPr/>
          </p:nvSpPr>
          <p:spPr bwMode="auto">
            <a:xfrm rot="-5400000">
              <a:off x="608" y="2134"/>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78" name="Rectangle 69">
              <a:extLst>
                <a:ext uri="{FF2B5EF4-FFF2-40B4-BE49-F238E27FC236}">
                  <a16:creationId xmlns:a16="http://schemas.microsoft.com/office/drawing/2014/main" id="{1C4D6CA6-C75B-E9CD-062F-ADA5891586C5}"/>
                </a:ext>
              </a:extLst>
            </p:cNvPr>
            <p:cNvSpPr>
              <a:spLocks noChangeArrowheads="1"/>
            </p:cNvSpPr>
            <p:nvPr/>
          </p:nvSpPr>
          <p:spPr bwMode="auto">
            <a:xfrm rot="-5400000">
              <a:off x="608" y="211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79" name="Rectangle 70">
              <a:extLst>
                <a:ext uri="{FF2B5EF4-FFF2-40B4-BE49-F238E27FC236}">
                  <a16:creationId xmlns:a16="http://schemas.microsoft.com/office/drawing/2014/main" id="{CFD1A212-17BD-AF9F-4FF5-FB503A73D11E}"/>
                </a:ext>
              </a:extLst>
            </p:cNvPr>
            <p:cNvSpPr>
              <a:spLocks noChangeArrowheads="1"/>
            </p:cNvSpPr>
            <p:nvPr/>
          </p:nvSpPr>
          <p:spPr bwMode="auto">
            <a:xfrm rot="-5400000">
              <a:off x="592" y="2068"/>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80" name="Rectangle 71">
              <a:extLst>
                <a:ext uri="{FF2B5EF4-FFF2-40B4-BE49-F238E27FC236}">
                  <a16:creationId xmlns:a16="http://schemas.microsoft.com/office/drawing/2014/main" id="{20F1A271-5EEF-C59E-AEA0-B1E204173B6B}"/>
                </a:ext>
              </a:extLst>
            </p:cNvPr>
            <p:cNvSpPr>
              <a:spLocks noChangeArrowheads="1"/>
            </p:cNvSpPr>
            <p:nvPr/>
          </p:nvSpPr>
          <p:spPr bwMode="auto">
            <a:xfrm rot="-5400000">
              <a:off x="592" y="2014"/>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y</a:t>
              </a:r>
              <a:endParaRPr lang="it-IT" altLang="it-IT"/>
            </a:p>
          </p:txBody>
        </p:sp>
        <p:sp>
          <p:nvSpPr>
            <p:cNvPr id="81" name="Rectangle 72">
              <a:extLst>
                <a:ext uri="{FF2B5EF4-FFF2-40B4-BE49-F238E27FC236}">
                  <a16:creationId xmlns:a16="http://schemas.microsoft.com/office/drawing/2014/main" id="{09D427F4-500B-AF2D-2C9D-4B5C38E6F522}"/>
                </a:ext>
              </a:extLst>
            </p:cNvPr>
            <p:cNvSpPr>
              <a:spLocks noChangeArrowheads="1"/>
            </p:cNvSpPr>
            <p:nvPr/>
          </p:nvSpPr>
          <p:spPr bwMode="auto">
            <a:xfrm rot="-5400000">
              <a:off x="592" y="1953"/>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82" name="Rectangle 73">
              <a:extLst>
                <a:ext uri="{FF2B5EF4-FFF2-40B4-BE49-F238E27FC236}">
                  <a16:creationId xmlns:a16="http://schemas.microsoft.com/office/drawing/2014/main" id="{0BF8E5C1-428E-103D-B08A-8739F0FE1693}"/>
                </a:ext>
              </a:extLst>
            </p:cNvPr>
            <p:cNvSpPr>
              <a:spLocks noChangeArrowheads="1"/>
            </p:cNvSpPr>
            <p:nvPr/>
          </p:nvSpPr>
          <p:spPr bwMode="auto">
            <a:xfrm>
              <a:off x="154" y="778"/>
              <a:ext cx="2215" cy="293"/>
            </a:xfrm>
            <a:prstGeom prst="rect">
              <a:avLst/>
            </a:prstGeom>
            <a:ln/>
          </p:spPr>
          <p:style>
            <a:lnRef idx="1">
              <a:schemeClr val="accent1"/>
            </a:lnRef>
            <a:fillRef idx="2">
              <a:schemeClr val="accent1"/>
            </a:fillRef>
            <a:effectRef idx="1">
              <a:schemeClr val="accent1"/>
            </a:effectRef>
            <a:fontRef idx="minor">
              <a:schemeClr val="dk1"/>
            </a:fontRef>
          </p:style>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83" name="Rectangle 74">
              <a:extLst>
                <a:ext uri="{FF2B5EF4-FFF2-40B4-BE49-F238E27FC236}">
                  <a16:creationId xmlns:a16="http://schemas.microsoft.com/office/drawing/2014/main" id="{9D14F700-AD5C-A97F-0335-6EB03CE34D8A}"/>
                </a:ext>
              </a:extLst>
            </p:cNvPr>
            <p:cNvSpPr>
              <a:spLocks noChangeArrowheads="1"/>
            </p:cNvSpPr>
            <p:nvPr/>
          </p:nvSpPr>
          <p:spPr bwMode="auto">
            <a:xfrm>
              <a:off x="154" y="778"/>
              <a:ext cx="2215" cy="293"/>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84" name="Freeform 75">
              <a:extLst>
                <a:ext uri="{FF2B5EF4-FFF2-40B4-BE49-F238E27FC236}">
                  <a16:creationId xmlns:a16="http://schemas.microsoft.com/office/drawing/2014/main" id="{A8D3CDA5-123E-8657-0781-52745FD57E4A}"/>
                </a:ext>
              </a:extLst>
            </p:cNvPr>
            <p:cNvSpPr>
              <a:spLocks noEditPoints="1"/>
            </p:cNvSpPr>
            <p:nvPr/>
          </p:nvSpPr>
          <p:spPr bwMode="auto">
            <a:xfrm>
              <a:off x="223" y="778"/>
              <a:ext cx="2077" cy="293"/>
            </a:xfrm>
            <a:custGeom>
              <a:avLst/>
              <a:gdLst>
                <a:gd name="T0" fmla="*/ 0 w 2077"/>
                <a:gd name="T1" fmla="*/ 293 h 293"/>
                <a:gd name="T2" fmla="*/ 0 w 2077"/>
                <a:gd name="T3" fmla="*/ 0 h 293"/>
                <a:gd name="T4" fmla="*/ 2077 w 2077"/>
                <a:gd name="T5" fmla="*/ 293 h 293"/>
                <a:gd name="T6" fmla="*/ 2077 w 2077"/>
                <a:gd name="T7" fmla="*/ 0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7" h="293">
                  <a:moveTo>
                    <a:pt x="0" y="293"/>
                  </a:moveTo>
                  <a:lnTo>
                    <a:pt x="0" y="0"/>
                  </a:lnTo>
                  <a:moveTo>
                    <a:pt x="2077" y="293"/>
                  </a:moveTo>
                  <a:lnTo>
                    <a:pt x="2077"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5" name="Rectangle 76">
              <a:extLst>
                <a:ext uri="{FF2B5EF4-FFF2-40B4-BE49-F238E27FC236}">
                  <a16:creationId xmlns:a16="http://schemas.microsoft.com/office/drawing/2014/main" id="{72CCA925-3EA3-E41B-ECA7-220EA38A1C88}"/>
                </a:ext>
              </a:extLst>
            </p:cNvPr>
            <p:cNvSpPr>
              <a:spLocks noChangeArrowheads="1"/>
            </p:cNvSpPr>
            <p:nvPr/>
          </p:nvSpPr>
          <p:spPr bwMode="auto">
            <a:xfrm>
              <a:off x="743" y="852"/>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Experimental activity</a:t>
              </a:r>
              <a:endParaRPr lang="it-IT" altLang="it-IT"/>
            </a:p>
          </p:txBody>
        </p:sp>
        <p:sp>
          <p:nvSpPr>
            <p:cNvPr id="86" name="Freeform 77">
              <a:extLst>
                <a:ext uri="{FF2B5EF4-FFF2-40B4-BE49-F238E27FC236}">
                  <a16:creationId xmlns:a16="http://schemas.microsoft.com/office/drawing/2014/main" id="{724B588C-5F47-FF04-F063-E50A6A071C8E}"/>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solidFill>
              <a:srgbClr val="9FB0DB"/>
            </a:solidFill>
            <a:ln>
              <a:headEnd/>
              <a:tailEnd/>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7" name="Freeform 78">
              <a:extLst>
                <a:ext uri="{FF2B5EF4-FFF2-40B4-BE49-F238E27FC236}">
                  <a16:creationId xmlns:a16="http://schemas.microsoft.com/office/drawing/2014/main" id="{35B557D1-0F90-817D-FEBA-102CC7978E27}"/>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8" name="Rectangle 79">
              <a:extLst>
                <a:ext uri="{FF2B5EF4-FFF2-40B4-BE49-F238E27FC236}">
                  <a16:creationId xmlns:a16="http://schemas.microsoft.com/office/drawing/2014/main" id="{88906DB3-1BC3-D3C4-D21C-F9A9168CD157}"/>
                </a:ext>
              </a:extLst>
            </p:cNvPr>
            <p:cNvSpPr>
              <a:spLocks noChangeArrowheads="1"/>
            </p:cNvSpPr>
            <p:nvPr/>
          </p:nvSpPr>
          <p:spPr bwMode="auto">
            <a:xfrm>
              <a:off x="1003" y="1245"/>
              <a:ext cx="5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b="1">
                  <a:solidFill>
                    <a:srgbClr val="000000"/>
                  </a:solidFill>
                </a:rPr>
                <a:t>DataBase</a:t>
              </a:r>
              <a:endParaRPr lang="it-IT" altLang="it-IT"/>
            </a:p>
          </p:txBody>
        </p:sp>
        <p:sp>
          <p:nvSpPr>
            <p:cNvPr id="89" name="Rectangle 80">
              <a:extLst>
                <a:ext uri="{FF2B5EF4-FFF2-40B4-BE49-F238E27FC236}">
                  <a16:creationId xmlns:a16="http://schemas.microsoft.com/office/drawing/2014/main" id="{FB5EF8B0-9101-03A3-F5C0-41A34DD5DA53}"/>
                </a:ext>
              </a:extLst>
            </p:cNvPr>
            <p:cNvSpPr>
              <a:spLocks noChangeArrowheads="1"/>
            </p:cNvSpPr>
            <p:nvPr/>
          </p:nvSpPr>
          <p:spPr bwMode="auto">
            <a:xfrm>
              <a:off x="368" y="1384"/>
              <a:ext cx="8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driving</a:t>
              </a:r>
              <a:r>
                <a:rPr lang="it-IT" altLang="it-IT" sz="1400" dirty="0">
                  <a:solidFill>
                    <a:srgbClr val="000000"/>
                  </a:solidFill>
                  <a:latin typeface="Calibri" panose="020F0502020204030204" pitchFamily="34" charset="0"/>
                </a:rPr>
                <a:t> </a:t>
              </a:r>
              <a:r>
                <a:rPr lang="it-IT" altLang="it-IT" sz="1400" dirty="0" err="1">
                  <a:solidFill>
                    <a:srgbClr val="000000"/>
                  </a:solidFill>
                  <a:latin typeface="Calibri" panose="020F0502020204030204" pitchFamily="34" charset="0"/>
                </a:rPr>
                <a:t>behaviour</a:t>
              </a:r>
              <a:r>
                <a:rPr lang="it-IT" altLang="it-IT" sz="1400" dirty="0">
                  <a:solidFill>
                    <a:srgbClr val="000000"/>
                  </a:solidFill>
                  <a:latin typeface="Calibri" panose="020F0502020204030204" pitchFamily="34" charset="0"/>
                </a:rPr>
                <a:t> </a:t>
              </a:r>
              <a:endParaRPr lang="it-IT" altLang="it-IT" dirty="0"/>
            </a:p>
          </p:txBody>
        </p:sp>
        <p:sp>
          <p:nvSpPr>
            <p:cNvPr id="90" name="Rectangle 81">
              <a:extLst>
                <a:ext uri="{FF2B5EF4-FFF2-40B4-BE49-F238E27FC236}">
                  <a16:creationId xmlns:a16="http://schemas.microsoft.com/office/drawing/2014/main" id="{704C6282-6AFA-E105-417F-3AE16E888268}"/>
                </a:ext>
              </a:extLst>
            </p:cNvPr>
            <p:cNvSpPr>
              <a:spLocks noChangeArrowheads="1"/>
            </p:cNvSpPr>
            <p:nvPr/>
          </p:nvSpPr>
          <p:spPr bwMode="auto">
            <a:xfrm>
              <a:off x="1197"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91" name="Rectangle 82">
              <a:extLst>
                <a:ext uri="{FF2B5EF4-FFF2-40B4-BE49-F238E27FC236}">
                  <a16:creationId xmlns:a16="http://schemas.microsoft.com/office/drawing/2014/main" id="{38B2DD7E-2C10-02EB-DA35-02FE2992BE54}"/>
                </a:ext>
              </a:extLst>
            </p:cNvPr>
            <p:cNvSpPr>
              <a:spLocks noChangeArrowheads="1"/>
            </p:cNvSpPr>
            <p:nvPr/>
          </p:nvSpPr>
          <p:spPr bwMode="auto">
            <a:xfrm>
              <a:off x="1270" y="1384"/>
              <a:ext cx="4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emission </a:t>
              </a:r>
              <a:endParaRPr lang="it-IT" altLang="it-IT"/>
            </a:p>
          </p:txBody>
        </p:sp>
        <p:sp>
          <p:nvSpPr>
            <p:cNvPr id="92" name="Rectangle 83">
              <a:extLst>
                <a:ext uri="{FF2B5EF4-FFF2-40B4-BE49-F238E27FC236}">
                  <a16:creationId xmlns:a16="http://schemas.microsoft.com/office/drawing/2014/main" id="{BF9D2B03-572D-12AB-D58C-8EE84183C331}"/>
                </a:ext>
              </a:extLst>
            </p:cNvPr>
            <p:cNvSpPr>
              <a:spLocks noChangeArrowheads="1"/>
            </p:cNvSpPr>
            <p:nvPr/>
          </p:nvSpPr>
          <p:spPr bwMode="auto">
            <a:xfrm>
              <a:off x="1700"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93" name="Rectangle 84">
              <a:extLst>
                <a:ext uri="{FF2B5EF4-FFF2-40B4-BE49-F238E27FC236}">
                  <a16:creationId xmlns:a16="http://schemas.microsoft.com/office/drawing/2014/main" id="{1C5B1008-5316-2138-7D0B-D9DC9AC6439E}"/>
                </a:ext>
              </a:extLst>
            </p:cNvPr>
            <p:cNvSpPr>
              <a:spLocks noChangeArrowheads="1"/>
            </p:cNvSpPr>
            <p:nvPr/>
          </p:nvSpPr>
          <p:spPr bwMode="auto">
            <a:xfrm>
              <a:off x="1766" y="1384"/>
              <a:ext cx="38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gps</a:t>
              </a:r>
              <a:r>
                <a:rPr lang="it-IT" altLang="it-IT" sz="1400" dirty="0">
                  <a:solidFill>
                    <a:srgbClr val="000000"/>
                  </a:solidFill>
                  <a:latin typeface="Calibri" panose="020F0502020204030204" pitchFamily="34" charset="0"/>
                </a:rPr>
                <a:t> data</a:t>
              </a:r>
              <a:endParaRPr lang="it-IT" altLang="it-IT" dirty="0"/>
            </a:p>
          </p:txBody>
        </p:sp>
        <p:sp>
          <p:nvSpPr>
            <p:cNvPr id="94" name="Freeform 85">
              <a:extLst>
                <a:ext uri="{FF2B5EF4-FFF2-40B4-BE49-F238E27FC236}">
                  <a16:creationId xmlns:a16="http://schemas.microsoft.com/office/drawing/2014/main" id="{DC24F2E4-EA7B-B4FF-B6EB-66421D9612D6}"/>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E8EEF7"/>
            </a:solidFill>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95" name="Freeform 86">
              <a:extLst>
                <a:ext uri="{FF2B5EF4-FFF2-40B4-BE49-F238E27FC236}">
                  <a16:creationId xmlns:a16="http://schemas.microsoft.com/office/drawing/2014/main" id="{BFA097BA-E0E6-844E-4337-C429BC5B7276}"/>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9FB0DB"/>
            </a:solidFill>
            <a:ln w="3175" cap="rnd">
              <a:solidFill>
                <a:srgbClr val="000000"/>
              </a:solidFill>
              <a:prstDash val="solid"/>
              <a:round/>
              <a:headEnd/>
              <a:tailEnd/>
            </a:ln>
          </p:spPr>
          <p:txBody>
            <a:bodyPr/>
            <a:lstStyle/>
            <a:p>
              <a:endParaRPr lang="it-IT"/>
            </a:p>
          </p:txBody>
        </p:sp>
        <p:sp>
          <p:nvSpPr>
            <p:cNvPr id="96" name="Rectangle 87">
              <a:extLst>
                <a:ext uri="{FF2B5EF4-FFF2-40B4-BE49-F238E27FC236}">
                  <a16:creationId xmlns:a16="http://schemas.microsoft.com/office/drawing/2014/main" id="{F6FB6611-6447-6956-C351-7530BC114518}"/>
                </a:ext>
              </a:extLst>
            </p:cNvPr>
            <p:cNvSpPr>
              <a:spLocks noChangeArrowheads="1"/>
            </p:cNvSpPr>
            <p:nvPr/>
          </p:nvSpPr>
          <p:spPr bwMode="auto">
            <a:xfrm>
              <a:off x="1118" y="1813"/>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Sequences</a:t>
              </a:r>
              <a:r>
                <a:rPr lang="it-IT" altLang="it-IT" sz="1400" dirty="0">
                  <a:solidFill>
                    <a:srgbClr val="000000"/>
                  </a:solidFill>
                </a:rPr>
                <a:t> </a:t>
              </a:r>
              <a:r>
                <a:rPr lang="it-IT" altLang="it-IT" sz="1400" dirty="0" err="1">
                  <a:solidFill>
                    <a:srgbClr val="000000"/>
                  </a:solidFill>
                </a:rPr>
                <a:t>analysis</a:t>
              </a:r>
              <a:r>
                <a:rPr lang="it-IT" altLang="it-IT" sz="1400" dirty="0">
                  <a:solidFill>
                    <a:srgbClr val="000000"/>
                  </a:solidFill>
                </a:rPr>
                <a:t> </a:t>
              </a:r>
              <a:endParaRPr lang="it-IT" altLang="it-IT" dirty="0"/>
            </a:p>
          </p:txBody>
        </p:sp>
        <p:sp>
          <p:nvSpPr>
            <p:cNvPr id="97" name="Freeform 88">
              <a:extLst>
                <a:ext uri="{FF2B5EF4-FFF2-40B4-BE49-F238E27FC236}">
                  <a16:creationId xmlns:a16="http://schemas.microsoft.com/office/drawing/2014/main" id="{ED014DE4-B708-1A73-F8B6-97CD2FA94714}"/>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8" name="Freeform 89">
              <a:extLst>
                <a:ext uri="{FF2B5EF4-FFF2-40B4-BE49-F238E27FC236}">
                  <a16:creationId xmlns:a16="http://schemas.microsoft.com/office/drawing/2014/main" id="{7F12E3C4-68AD-B4BF-D0FF-1BD73C006333}"/>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9" name="Rectangle 90">
              <a:extLst>
                <a:ext uri="{FF2B5EF4-FFF2-40B4-BE49-F238E27FC236}">
                  <a16:creationId xmlns:a16="http://schemas.microsoft.com/office/drawing/2014/main" id="{713FE03C-BD93-769C-E1B4-066100C9C7B1}"/>
                </a:ext>
              </a:extLst>
            </p:cNvPr>
            <p:cNvSpPr>
              <a:spLocks noChangeArrowheads="1"/>
            </p:cNvSpPr>
            <p:nvPr/>
          </p:nvSpPr>
          <p:spPr bwMode="auto">
            <a:xfrm>
              <a:off x="1167" y="2484"/>
              <a:ext cx="94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Driving cycles rule </a:t>
              </a:r>
              <a:endParaRPr lang="it-IT" altLang="it-IT"/>
            </a:p>
          </p:txBody>
        </p:sp>
        <p:sp>
          <p:nvSpPr>
            <p:cNvPr id="100" name="Rectangle 91">
              <a:extLst>
                <a:ext uri="{FF2B5EF4-FFF2-40B4-BE49-F238E27FC236}">
                  <a16:creationId xmlns:a16="http://schemas.microsoft.com/office/drawing/2014/main" id="{0596E4D0-1E9F-D20D-C0EE-24C8A15F6C5F}"/>
                </a:ext>
              </a:extLst>
            </p:cNvPr>
            <p:cNvSpPr>
              <a:spLocks noChangeArrowheads="1"/>
            </p:cNvSpPr>
            <p:nvPr/>
          </p:nvSpPr>
          <p:spPr bwMode="auto">
            <a:xfrm>
              <a:off x="1282" y="2617"/>
              <a:ext cx="6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determination</a:t>
              </a:r>
              <a:endParaRPr lang="it-IT" altLang="it-IT" dirty="0"/>
            </a:p>
          </p:txBody>
        </p:sp>
        <p:sp>
          <p:nvSpPr>
            <p:cNvPr id="101" name="Freeform 92">
              <a:extLst>
                <a:ext uri="{FF2B5EF4-FFF2-40B4-BE49-F238E27FC236}">
                  <a16:creationId xmlns:a16="http://schemas.microsoft.com/office/drawing/2014/main" id="{68F4A58C-57C5-0C0D-D247-1D79EC2ECDC0}"/>
                </a:ext>
              </a:extLst>
            </p:cNvPr>
            <p:cNvSpPr>
              <a:spLocks/>
            </p:cNvSpPr>
            <p:nvPr/>
          </p:nvSpPr>
          <p:spPr bwMode="auto">
            <a:xfrm>
              <a:off x="1545" y="2178"/>
              <a:ext cx="155" cy="154"/>
            </a:xfrm>
            <a:custGeom>
              <a:avLst/>
              <a:gdLst/>
              <a:ahLst/>
              <a:cxnLst>
                <a:cxn ang="0">
                  <a:pos x="0" y="204"/>
                </a:cxn>
                <a:cxn ang="0">
                  <a:pos x="204" y="0"/>
                </a:cxn>
                <a:cxn ang="0">
                  <a:pos x="408" y="204"/>
                </a:cxn>
                <a:cxn ang="0">
                  <a:pos x="408" y="204"/>
                </a:cxn>
                <a:cxn ang="0">
                  <a:pos x="204" y="408"/>
                </a:cxn>
                <a:cxn ang="0">
                  <a:pos x="0" y="204"/>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chemeClr val="accent1">
                <a:lumMod val="40000"/>
                <a:lumOff val="60000"/>
              </a:schemeClr>
            </a:solidFill>
            <a:ln w="0">
              <a:solidFill>
                <a:srgbClr val="000000"/>
              </a:solidFill>
              <a:prstDash val="solid"/>
              <a:round/>
              <a:headEnd/>
              <a:tailEnd/>
            </a:ln>
          </p:spPr>
          <p:txBody>
            <a:bodyPr/>
            <a:lstStyle/>
            <a:p>
              <a:pPr>
                <a:defRPr/>
              </a:pPr>
              <a:endParaRPr lang="it-IT"/>
            </a:p>
          </p:txBody>
        </p:sp>
        <p:sp>
          <p:nvSpPr>
            <p:cNvPr id="102" name="Freeform 93">
              <a:extLst>
                <a:ext uri="{FF2B5EF4-FFF2-40B4-BE49-F238E27FC236}">
                  <a16:creationId xmlns:a16="http://schemas.microsoft.com/office/drawing/2014/main" id="{143EFD20-09DA-71D0-B508-93C7ED63C013}"/>
                </a:ext>
              </a:extLst>
            </p:cNvPr>
            <p:cNvSpPr>
              <a:spLocks/>
            </p:cNvSpPr>
            <p:nvPr/>
          </p:nvSpPr>
          <p:spPr bwMode="auto">
            <a:xfrm>
              <a:off x="1545" y="2178"/>
              <a:ext cx="155" cy="154"/>
            </a:xfrm>
            <a:custGeom>
              <a:avLst/>
              <a:gdLst/>
              <a:ahLst/>
              <a:cxnLst>
                <a:cxn ang="0">
                  <a:pos x="0" y="77"/>
                </a:cxn>
                <a:cxn ang="0">
                  <a:pos x="77" y="0"/>
                </a:cxn>
                <a:cxn ang="0">
                  <a:pos x="155" y="77"/>
                </a:cxn>
                <a:cxn ang="0">
                  <a:pos x="155" y="77"/>
                </a:cxn>
                <a:cxn ang="0">
                  <a:pos x="77" y="154"/>
                </a:cxn>
                <a:cxn ang="0">
                  <a:pos x="0" y="77"/>
                </a:cxn>
              </a:cxnLst>
              <a:rect l="0" t="0" r="r" b="b"/>
              <a:pathLst>
                <a:path w="155" h="154">
                  <a:moveTo>
                    <a:pt x="0" y="77"/>
                  </a:moveTo>
                  <a:cubicBezTo>
                    <a:pt x="0" y="35"/>
                    <a:pt x="35" y="0"/>
                    <a:pt x="77" y="0"/>
                  </a:cubicBezTo>
                  <a:cubicBezTo>
                    <a:pt x="120" y="0"/>
                    <a:pt x="155" y="35"/>
                    <a:pt x="155" y="77"/>
                  </a:cubicBezTo>
                  <a:cubicBezTo>
                    <a:pt x="155" y="77"/>
                    <a:pt x="155" y="77"/>
                    <a:pt x="155" y="77"/>
                  </a:cubicBezTo>
                  <a:cubicBezTo>
                    <a:pt x="155" y="120"/>
                    <a:pt x="120" y="154"/>
                    <a:pt x="77" y="154"/>
                  </a:cubicBezTo>
                  <a:cubicBezTo>
                    <a:pt x="35" y="154"/>
                    <a:pt x="0" y="120"/>
                    <a:pt x="0" y="77"/>
                  </a:cubicBezTo>
                </a:path>
              </a:pathLst>
            </a:custGeom>
            <a:solidFill>
              <a:srgbClr val="9FB0DB"/>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103" name="Freeform 94">
              <a:extLst>
                <a:ext uri="{FF2B5EF4-FFF2-40B4-BE49-F238E27FC236}">
                  <a16:creationId xmlns:a16="http://schemas.microsoft.com/office/drawing/2014/main" id="{4A71A2C9-6C58-2222-AE55-6C0C197D444A}"/>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 name="Freeform 95">
              <a:extLst>
                <a:ext uri="{FF2B5EF4-FFF2-40B4-BE49-F238E27FC236}">
                  <a16:creationId xmlns:a16="http://schemas.microsoft.com/office/drawing/2014/main" id="{7E450F86-D8F4-A85F-9190-918FDD3A87C6}"/>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 name="Rectangle 96">
              <a:extLst>
                <a:ext uri="{FF2B5EF4-FFF2-40B4-BE49-F238E27FC236}">
                  <a16:creationId xmlns:a16="http://schemas.microsoft.com/office/drawing/2014/main" id="{05C38086-F54E-F915-D236-8518F13C1A59}"/>
                </a:ext>
              </a:extLst>
            </p:cNvPr>
            <p:cNvSpPr>
              <a:spLocks noChangeArrowheads="1"/>
            </p:cNvSpPr>
            <p:nvPr/>
          </p:nvSpPr>
          <p:spPr bwMode="auto">
            <a:xfrm>
              <a:off x="1233" y="3239"/>
              <a:ext cx="7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Cycles analysis</a:t>
              </a:r>
              <a:endParaRPr lang="it-IT" altLang="it-IT"/>
            </a:p>
          </p:txBody>
        </p:sp>
        <p:sp>
          <p:nvSpPr>
            <p:cNvPr id="106" name="Freeform 97">
              <a:extLst>
                <a:ext uri="{FF2B5EF4-FFF2-40B4-BE49-F238E27FC236}">
                  <a16:creationId xmlns:a16="http://schemas.microsoft.com/office/drawing/2014/main" id="{F3459E05-4A31-17A1-902F-F6B3A51D1619}"/>
                </a:ext>
              </a:extLst>
            </p:cNvPr>
            <p:cNvSpPr>
              <a:spLocks/>
            </p:cNvSpPr>
            <p:nvPr/>
          </p:nvSpPr>
          <p:spPr bwMode="auto">
            <a:xfrm>
              <a:off x="869" y="2255"/>
              <a:ext cx="594" cy="306"/>
            </a:xfrm>
            <a:custGeom>
              <a:avLst/>
              <a:gdLst>
                <a:gd name="T0" fmla="*/ 0 w 594"/>
                <a:gd name="T1" fmla="*/ 306 h 306"/>
                <a:gd name="T2" fmla="*/ 3 w 594"/>
                <a:gd name="T3" fmla="*/ 306 h 306"/>
                <a:gd name="T4" fmla="*/ 3 w 594"/>
                <a:gd name="T5" fmla="*/ 0 h 306"/>
                <a:gd name="T6" fmla="*/ 594 w 594"/>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06">
                  <a:moveTo>
                    <a:pt x="0" y="306"/>
                  </a:moveTo>
                  <a:lnTo>
                    <a:pt x="3" y="306"/>
                  </a:lnTo>
                  <a:lnTo>
                    <a:pt x="3" y="0"/>
                  </a:lnTo>
                  <a:lnTo>
                    <a:pt x="594"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 name="Freeform 98">
              <a:extLst>
                <a:ext uri="{FF2B5EF4-FFF2-40B4-BE49-F238E27FC236}">
                  <a16:creationId xmlns:a16="http://schemas.microsoft.com/office/drawing/2014/main" id="{63355BE9-616C-E8DA-8690-48710C6BDA4A}"/>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 name="Freeform 99">
              <a:extLst>
                <a:ext uri="{FF2B5EF4-FFF2-40B4-BE49-F238E27FC236}">
                  <a16:creationId xmlns:a16="http://schemas.microsoft.com/office/drawing/2014/main" id="{A859FB5A-CF09-F889-BA8A-E8D9B051F4D6}"/>
                </a:ext>
              </a:extLst>
            </p:cNvPr>
            <p:cNvSpPr>
              <a:spLocks/>
            </p:cNvSpPr>
            <p:nvPr/>
          </p:nvSpPr>
          <p:spPr bwMode="auto">
            <a:xfrm>
              <a:off x="1455" y="2225"/>
              <a:ext cx="90" cy="60"/>
            </a:xfrm>
            <a:custGeom>
              <a:avLst/>
              <a:gdLst>
                <a:gd name="T0" fmla="*/ 0 w 90"/>
                <a:gd name="T1" fmla="*/ 0 h 60"/>
                <a:gd name="T2" fmla="*/ 90 w 90"/>
                <a:gd name="T3" fmla="*/ 30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30"/>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9" name="Line 100">
              <a:extLst>
                <a:ext uri="{FF2B5EF4-FFF2-40B4-BE49-F238E27FC236}">
                  <a16:creationId xmlns:a16="http://schemas.microsoft.com/office/drawing/2014/main" id="{78CB778B-D685-DCC4-AA8D-15405B77F92F}"/>
                </a:ext>
              </a:extLst>
            </p:cNvPr>
            <p:cNvSpPr>
              <a:spLocks noChangeShapeType="1"/>
            </p:cNvSpPr>
            <p:nvPr/>
          </p:nvSpPr>
          <p:spPr bwMode="auto">
            <a:xfrm>
              <a:off x="1622" y="3036"/>
              <a:ext cx="1" cy="6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 name="Freeform 101">
              <a:extLst>
                <a:ext uri="{FF2B5EF4-FFF2-40B4-BE49-F238E27FC236}">
                  <a16:creationId xmlns:a16="http://schemas.microsoft.com/office/drawing/2014/main" id="{2CE704A1-F297-611E-830A-E7849AD05273}"/>
                </a:ext>
              </a:extLst>
            </p:cNvPr>
            <p:cNvSpPr>
              <a:spLocks/>
            </p:cNvSpPr>
            <p:nvPr/>
          </p:nvSpPr>
          <p:spPr bwMode="auto">
            <a:xfrm>
              <a:off x="1592" y="3097"/>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1" name="Line 102">
              <a:extLst>
                <a:ext uri="{FF2B5EF4-FFF2-40B4-BE49-F238E27FC236}">
                  <a16:creationId xmlns:a16="http://schemas.microsoft.com/office/drawing/2014/main" id="{45835A0E-67C6-EC82-6CD2-771A0CBC1CDF}"/>
                </a:ext>
              </a:extLst>
            </p:cNvPr>
            <p:cNvSpPr>
              <a:spLocks noChangeShapeType="1"/>
            </p:cNvSpPr>
            <p:nvPr/>
          </p:nvSpPr>
          <p:spPr bwMode="auto">
            <a:xfrm>
              <a:off x="1622" y="2332"/>
              <a:ext cx="1" cy="87"/>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2" name="Freeform 103">
              <a:extLst>
                <a:ext uri="{FF2B5EF4-FFF2-40B4-BE49-F238E27FC236}">
                  <a16:creationId xmlns:a16="http://schemas.microsoft.com/office/drawing/2014/main" id="{02423C4E-BB73-E6AC-D119-5237F76CA41C}"/>
                </a:ext>
              </a:extLst>
            </p:cNvPr>
            <p:cNvSpPr>
              <a:spLocks/>
            </p:cNvSpPr>
            <p:nvPr/>
          </p:nvSpPr>
          <p:spPr bwMode="auto">
            <a:xfrm>
              <a:off x="1592" y="241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3" name="Line 104">
              <a:extLst>
                <a:ext uri="{FF2B5EF4-FFF2-40B4-BE49-F238E27FC236}">
                  <a16:creationId xmlns:a16="http://schemas.microsoft.com/office/drawing/2014/main" id="{A79BA929-6692-6460-848C-D78DC58AED90}"/>
                </a:ext>
              </a:extLst>
            </p:cNvPr>
            <p:cNvSpPr>
              <a:spLocks noChangeShapeType="1"/>
            </p:cNvSpPr>
            <p:nvPr/>
          </p:nvSpPr>
          <p:spPr bwMode="auto">
            <a:xfrm flipV="1">
              <a:off x="1622" y="2083"/>
              <a:ext cx="1" cy="95"/>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4" name="Freeform 105">
              <a:extLst>
                <a:ext uri="{FF2B5EF4-FFF2-40B4-BE49-F238E27FC236}">
                  <a16:creationId xmlns:a16="http://schemas.microsoft.com/office/drawing/2014/main" id="{6AFDC291-2307-EF54-D985-A6A98A618D08}"/>
                </a:ext>
              </a:extLst>
            </p:cNvPr>
            <p:cNvSpPr>
              <a:spLocks/>
            </p:cNvSpPr>
            <p:nvPr/>
          </p:nvSpPr>
          <p:spPr bwMode="auto">
            <a:xfrm>
              <a:off x="1592" y="2031"/>
              <a:ext cx="61" cy="59"/>
            </a:xfrm>
            <a:custGeom>
              <a:avLst/>
              <a:gdLst>
                <a:gd name="T0" fmla="*/ 0 w 61"/>
                <a:gd name="T1" fmla="*/ 59 h 59"/>
                <a:gd name="T2" fmla="*/ 30 w 61"/>
                <a:gd name="T3" fmla="*/ 0 h 59"/>
                <a:gd name="T4" fmla="*/ 61 w 61"/>
                <a:gd name="T5" fmla="*/ 59 h 59"/>
                <a:gd name="T6" fmla="*/ 0 w 61"/>
                <a:gd name="T7" fmla="*/ 59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0" y="59"/>
                  </a:moveTo>
                  <a:lnTo>
                    <a:pt x="30" y="0"/>
                  </a:lnTo>
                  <a:lnTo>
                    <a:pt x="61" y="59"/>
                  </a:lnTo>
                  <a:lnTo>
                    <a:pt x="0" y="59"/>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Freeform 106">
              <a:extLst>
                <a:ext uri="{FF2B5EF4-FFF2-40B4-BE49-F238E27FC236}">
                  <a16:creationId xmlns:a16="http://schemas.microsoft.com/office/drawing/2014/main" id="{EF4417E3-C29F-A7B5-A23E-5C00B31B3E3E}"/>
                </a:ext>
              </a:extLst>
            </p:cNvPr>
            <p:cNvSpPr>
              <a:spLocks/>
            </p:cNvSpPr>
            <p:nvPr/>
          </p:nvSpPr>
          <p:spPr bwMode="auto">
            <a:xfrm>
              <a:off x="1545" y="2881"/>
              <a:ext cx="155" cy="155"/>
            </a:xfrm>
            <a:custGeom>
              <a:avLst/>
              <a:gdLst>
                <a:gd name="T0" fmla="*/ 0 w 408"/>
                <a:gd name="T1" fmla="*/ 204 h 408"/>
                <a:gd name="T2" fmla="*/ 204 w 408"/>
                <a:gd name="T3" fmla="*/ 0 h 408"/>
                <a:gd name="T4" fmla="*/ 408 w 408"/>
                <a:gd name="T5" fmla="*/ 204 h 408"/>
                <a:gd name="T6" fmla="*/ 408 w 408"/>
                <a:gd name="T7" fmla="*/ 204 h 408"/>
                <a:gd name="T8" fmla="*/ 204 w 408"/>
                <a:gd name="T9" fmla="*/ 408 h 408"/>
                <a:gd name="T10" fmla="*/ 0 w 408"/>
                <a:gd name="T11" fmla="*/ 204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rgbClr val="E8EEF7"/>
            </a:solidFill>
            <a:ln w="0">
              <a:solidFill>
                <a:srgbClr val="000000"/>
              </a:solidFill>
              <a:prstDash val="solid"/>
              <a:round/>
              <a:headEnd/>
              <a:tailEnd/>
            </a:ln>
          </p:spPr>
          <p:txBody>
            <a:bodyPr/>
            <a:lstStyle/>
            <a:p>
              <a:endParaRPr lang="it-IT"/>
            </a:p>
          </p:txBody>
        </p:sp>
        <p:sp>
          <p:nvSpPr>
            <p:cNvPr id="116" name="Freeform 107">
              <a:extLst>
                <a:ext uri="{FF2B5EF4-FFF2-40B4-BE49-F238E27FC236}">
                  <a16:creationId xmlns:a16="http://schemas.microsoft.com/office/drawing/2014/main" id="{779E3322-422F-52D1-9EE1-DF3614009E29}"/>
                </a:ext>
              </a:extLst>
            </p:cNvPr>
            <p:cNvSpPr>
              <a:spLocks/>
            </p:cNvSpPr>
            <p:nvPr/>
          </p:nvSpPr>
          <p:spPr bwMode="auto">
            <a:xfrm>
              <a:off x="1545" y="2881"/>
              <a:ext cx="155" cy="155"/>
            </a:xfrm>
            <a:custGeom>
              <a:avLst/>
              <a:gdLst>
                <a:gd name="T0" fmla="*/ 0 w 155"/>
                <a:gd name="T1" fmla="*/ 77 h 155"/>
                <a:gd name="T2" fmla="*/ 77 w 155"/>
                <a:gd name="T3" fmla="*/ 0 h 155"/>
                <a:gd name="T4" fmla="*/ 155 w 155"/>
                <a:gd name="T5" fmla="*/ 77 h 155"/>
                <a:gd name="T6" fmla="*/ 155 w 155"/>
                <a:gd name="T7" fmla="*/ 77 h 155"/>
                <a:gd name="T8" fmla="*/ 77 w 155"/>
                <a:gd name="T9" fmla="*/ 155 h 155"/>
                <a:gd name="T10" fmla="*/ 0 w 155"/>
                <a:gd name="T11" fmla="*/ 77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155">
                  <a:moveTo>
                    <a:pt x="0" y="77"/>
                  </a:moveTo>
                  <a:cubicBezTo>
                    <a:pt x="0" y="35"/>
                    <a:pt x="35" y="0"/>
                    <a:pt x="77" y="0"/>
                  </a:cubicBezTo>
                  <a:cubicBezTo>
                    <a:pt x="120" y="0"/>
                    <a:pt x="155" y="35"/>
                    <a:pt x="155" y="77"/>
                  </a:cubicBezTo>
                  <a:cubicBezTo>
                    <a:pt x="155" y="77"/>
                    <a:pt x="155" y="77"/>
                    <a:pt x="155" y="77"/>
                  </a:cubicBezTo>
                  <a:cubicBezTo>
                    <a:pt x="155" y="120"/>
                    <a:pt x="120" y="155"/>
                    <a:pt x="77" y="155"/>
                  </a:cubicBezTo>
                  <a:cubicBezTo>
                    <a:pt x="35" y="155"/>
                    <a:pt x="0" y="120"/>
                    <a:pt x="0" y="77"/>
                  </a:cubicBez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7" name="Line 108">
              <a:extLst>
                <a:ext uri="{FF2B5EF4-FFF2-40B4-BE49-F238E27FC236}">
                  <a16:creationId xmlns:a16="http://schemas.microsoft.com/office/drawing/2014/main" id="{8D98BC50-424B-2813-F0BF-56B95968AC47}"/>
                </a:ext>
              </a:extLst>
            </p:cNvPr>
            <p:cNvSpPr>
              <a:spLocks noChangeShapeType="1"/>
            </p:cNvSpPr>
            <p:nvPr/>
          </p:nvSpPr>
          <p:spPr bwMode="auto">
            <a:xfrm>
              <a:off x="1622" y="2770"/>
              <a:ext cx="1" cy="5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8" name="Freeform 109">
              <a:extLst>
                <a:ext uri="{FF2B5EF4-FFF2-40B4-BE49-F238E27FC236}">
                  <a16:creationId xmlns:a16="http://schemas.microsoft.com/office/drawing/2014/main" id="{E7CA48C3-F41F-582D-C699-5C3BD247E7E7}"/>
                </a:ext>
              </a:extLst>
            </p:cNvPr>
            <p:cNvSpPr>
              <a:spLocks/>
            </p:cNvSpPr>
            <p:nvPr/>
          </p:nvSpPr>
          <p:spPr bwMode="auto">
            <a:xfrm>
              <a:off x="1592" y="2822"/>
              <a:ext cx="61" cy="59"/>
            </a:xfrm>
            <a:custGeom>
              <a:avLst/>
              <a:gdLst>
                <a:gd name="T0" fmla="*/ 61 w 61"/>
                <a:gd name="T1" fmla="*/ 0 h 59"/>
                <a:gd name="T2" fmla="*/ 30 w 61"/>
                <a:gd name="T3" fmla="*/ 59 h 59"/>
                <a:gd name="T4" fmla="*/ 0 w 61"/>
                <a:gd name="T5" fmla="*/ 0 h 59"/>
                <a:gd name="T6" fmla="*/ 61 w 6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61" y="0"/>
                  </a:moveTo>
                  <a:lnTo>
                    <a:pt x="30" y="59"/>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Freeform 110">
              <a:extLst>
                <a:ext uri="{FF2B5EF4-FFF2-40B4-BE49-F238E27FC236}">
                  <a16:creationId xmlns:a16="http://schemas.microsoft.com/office/drawing/2014/main" id="{B6A53856-C1B2-2FD9-5CF7-CBFA3A5025C3}"/>
                </a:ext>
              </a:extLst>
            </p:cNvPr>
            <p:cNvSpPr>
              <a:spLocks/>
            </p:cNvSpPr>
            <p:nvPr/>
          </p:nvSpPr>
          <p:spPr bwMode="auto">
            <a:xfrm>
              <a:off x="869" y="2561"/>
              <a:ext cx="594" cy="397"/>
            </a:xfrm>
            <a:custGeom>
              <a:avLst/>
              <a:gdLst>
                <a:gd name="T0" fmla="*/ 594 w 594"/>
                <a:gd name="T1" fmla="*/ 397 h 397"/>
                <a:gd name="T2" fmla="*/ 3 w 594"/>
                <a:gd name="T3" fmla="*/ 397 h 397"/>
                <a:gd name="T4" fmla="*/ 3 w 594"/>
                <a:gd name="T5" fmla="*/ 0 h 397"/>
                <a:gd name="T6" fmla="*/ 0 w 594"/>
                <a:gd name="T7" fmla="*/ 0 h 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97">
                  <a:moveTo>
                    <a:pt x="594" y="397"/>
                  </a:moveTo>
                  <a:lnTo>
                    <a:pt x="3" y="397"/>
                  </a:lnTo>
                  <a:lnTo>
                    <a:pt x="3" y="0"/>
                  </a:lnTo>
                  <a:lnTo>
                    <a:pt x="0"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0" name="Freeform 111">
              <a:extLst>
                <a:ext uri="{FF2B5EF4-FFF2-40B4-BE49-F238E27FC236}">
                  <a16:creationId xmlns:a16="http://schemas.microsoft.com/office/drawing/2014/main" id="{F617263E-81C8-A75E-5E6F-1B3DF93F3BBF}"/>
                </a:ext>
              </a:extLst>
            </p:cNvPr>
            <p:cNvSpPr>
              <a:spLocks/>
            </p:cNvSpPr>
            <p:nvPr/>
          </p:nvSpPr>
          <p:spPr bwMode="auto">
            <a:xfrm>
              <a:off x="1455" y="2929"/>
              <a:ext cx="90" cy="60"/>
            </a:xfrm>
            <a:custGeom>
              <a:avLst/>
              <a:gdLst>
                <a:gd name="T0" fmla="*/ 0 w 90"/>
                <a:gd name="T1" fmla="*/ 0 h 60"/>
                <a:gd name="T2" fmla="*/ 90 w 90"/>
                <a:gd name="T3" fmla="*/ 29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29"/>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 name="Freeform 112">
              <a:extLst>
                <a:ext uri="{FF2B5EF4-FFF2-40B4-BE49-F238E27FC236}">
                  <a16:creationId xmlns:a16="http://schemas.microsoft.com/office/drawing/2014/main" id="{99F3520F-2A1B-5CD4-70CB-0E85C01039F3}"/>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 name="Line 113">
              <a:extLst>
                <a:ext uri="{FF2B5EF4-FFF2-40B4-BE49-F238E27FC236}">
                  <a16:creationId xmlns:a16="http://schemas.microsoft.com/office/drawing/2014/main" id="{B07848CC-FCDA-1D8C-6DC6-79A3FD9AA607}"/>
                </a:ext>
              </a:extLst>
            </p:cNvPr>
            <p:cNvSpPr>
              <a:spLocks noChangeShapeType="1"/>
            </p:cNvSpPr>
            <p:nvPr/>
          </p:nvSpPr>
          <p:spPr bwMode="auto">
            <a:xfrm>
              <a:off x="1261" y="1071"/>
              <a:ext cx="1" cy="98"/>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 name="Freeform 114">
              <a:extLst>
                <a:ext uri="{FF2B5EF4-FFF2-40B4-BE49-F238E27FC236}">
                  <a16:creationId xmlns:a16="http://schemas.microsoft.com/office/drawing/2014/main" id="{54931F53-C67D-87DC-7550-40B3FBABFF0A}"/>
                </a:ext>
              </a:extLst>
            </p:cNvPr>
            <p:cNvSpPr>
              <a:spLocks/>
            </p:cNvSpPr>
            <p:nvPr/>
          </p:nvSpPr>
          <p:spPr bwMode="auto">
            <a:xfrm>
              <a:off x="1232" y="1162"/>
              <a:ext cx="60" cy="60"/>
            </a:xfrm>
            <a:custGeom>
              <a:avLst/>
              <a:gdLst>
                <a:gd name="T0" fmla="*/ 60 w 60"/>
                <a:gd name="T1" fmla="*/ 0 h 60"/>
                <a:gd name="T2" fmla="*/ 29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29"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4" name="Freeform 115">
              <a:extLst>
                <a:ext uri="{FF2B5EF4-FFF2-40B4-BE49-F238E27FC236}">
                  <a16:creationId xmlns:a16="http://schemas.microsoft.com/office/drawing/2014/main" id="{F2A8EE7F-FC2C-116E-1634-E964CE5AB155}"/>
                </a:ext>
              </a:extLst>
            </p:cNvPr>
            <p:cNvSpPr>
              <a:spLocks/>
            </p:cNvSpPr>
            <p:nvPr/>
          </p:nvSpPr>
          <p:spPr bwMode="auto">
            <a:xfrm>
              <a:off x="1261" y="1561"/>
              <a:ext cx="361" cy="119"/>
            </a:xfrm>
            <a:custGeom>
              <a:avLst/>
              <a:gdLst>
                <a:gd name="T0" fmla="*/ 0 w 361"/>
                <a:gd name="T1" fmla="*/ 0 h 119"/>
                <a:gd name="T2" fmla="*/ 0 w 361"/>
                <a:gd name="T3" fmla="*/ 85 h 119"/>
                <a:gd name="T4" fmla="*/ 361 w 361"/>
                <a:gd name="T5" fmla="*/ 85 h 119"/>
                <a:gd name="T6" fmla="*/ 361 w 361"/>
                <a:gd name="T7" fmla="*/ 119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1" h="119">
                  <a:moveTo>
                    <a:pt x="0" y="0"/>
                  </a:moveTo>
                  <a:lnTo>
                    <a:pt x="0" y="85"/>
                  </a:lnTo>
                  <a:lnTo>
                    <a:pt x="361" y="85"/>
                  </a:lnTo>
                  <a:lnTo>
                    <a:pt x="361" y="119"/>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5" name="Freeform 116">
              <a:extLst>
                <a:ext uri="{FF2B5EF4-FFF2-40B4-BE49-F238E27FC236}">
                  <a16:creationId xmlns:a16="http://schemas.microsoft.com/office/drawing/2014/main" id="{FE8134FB-8505-DB9A-1423-9C61B5022653}"/>
                </a:ext>
              </a:extLst>
            </p:cNvPr>
            <p:cNvSpPr>
              <a:spLocks/>
            </p:cNvSpPr>
            <p:nvPr/>
          </p:nvSpPr>
          <p:spPr bwMode="auto">
            <a:xfrm>
              <a:off x="1592" y="167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6" name="Freeform 117">
              <a:extLst>
                <a:ext uri="{FF2B5EF4-FFF2-40B4-BE49-F238E27FC236}">
                  <a16:creationId xmlns:a16="http://schemas.microsoft.com/office/drawing/2014/main" id="{D9992175-DFBE-206B-7CAF-6C06710CE84E}"/>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solidFill>
              <a:srgbClr val="E8EEF7"/>
            </a:solidFill>
            <a:ln w="0">
              <a:solidFill>
                <a:srgbClr val="000000"/>
              </a:solidFill>
              <a:prstDash val="solid"/>
              <a:round/>
              <a:headEnd/>
              <a:tailEnd/>
            </a:ln>
          </p:spPr>
          <p:txBody>
            <a:bodyPr/>
            <a:lstStyle/>
            <a:p>
              <a:endParaRPr lang="it-IT"/>
            </a:p>
          </p:txBody>
        </p:sp>
        <p:sp>
          <p:nvSpPr>
            <p:cNvPr id="127" name="Freeform 118">
              <a:extLst>
                <a:ext uri="{FF2B5EF4-FFF2-40B4-BE49-F238E27FC236}">
                  <a16:creationId xmlns:a16="http://schemas.microsoft.com/office/drawing/2014/main" id="{0235EFB5-F0EB-3867-7237-04978B77F547}"/>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8" name="Rectangle 119">
              <a:extLst>
                <a:ext uri="{FF2B5EF4-FFF2-40B4-BE49-F238E27FC236}">
                  <a16:creationId xmlns:a16="http://schemas.microsoft.com/office/drawing/2014/main" id="{AA45D6CE-23C7-5973-1E2C-7CE9CC085B44}"/>
                </a:ext>
              </a:extLst>
            </p:cNvPr>
            <p:cNvSpPr>
              <a:spLocks noChangeArrowheads="1"/>
            </p:cNvSpPr>
            <p:nvPr/>
          </p:nvSpPr>
          <p:spPr bwMode="auto">
            <a:xfrm>
              <a:off x="404" y="3717"/>
              <a:ext cx="190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Emission  evaluation on driving cycles</a:t>
              </a:r>
              <a:endParaRPr lang="it-IT" altLang="it-IT"/>
            </a:p>
          </p:txBody>
        </p:sp>
        <p:sp>
          <p:nvSpPr>
            <p:cNvPr id="129" name="Freeform 120">
              <a:extLst>
                <a:ext uri="{FF2B5EF4-FFF2-40B4-BE49-F238E27FC236}">
                  <a16:creationId xmlns:a16="http://schemas.microsoft.com/office/drawing/2014/main" id="{AB949103-2E7E-CBCF-FA02-4A36858F2E5C}"/>
                </a:ext>
              </a:extLst>
            </p:cNvPr>
            <p:cNvSpPr>
              <a:spLocks/>
            </p:cNvSpPr>
            <p:nvPr/>
          </p:nvSpPr>
          <p:spPr bwMode="auto">
            <a:xfrm>
              <a:off x="1341" y="3456"/>
              <a:ext cx="281" cy="145"/>
            </a:xfrm>
            <a:custGeom>
              <a:avLst/>
              <a:gdLst>
                <a:gd name="T0" fmla="*/ 281 w 281"/>
                <a:gd name="T1" fmla="*/ 0 h 145"/>
                <a:gd name="T2" fmla="*/ 281 w 281"/>
                <a:gd name="T3" fmla="*/ 85 h 145"/>
                <a:gd name="T4" fmla="*/ 0 w 281"/>
                <a:gd name="T5" fmla="*/ 85 h 145"/>
                <a:gd name="T6" fmla="*/ 0 w 281"/>
                <a:gd name="T7" fmla="*/ 145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 h="145">
                  <a:moveTo>
                    <a:pt x="281" y="0"/>
                  </a:moveTo>
                  <a:lnTo>
                    <a:pt x="281" y="85"/>
                  </a:lnTo>
                  <a:lnTo>
                    <a:pt x="0" y="85"/>
                  </a:lnTo>
                  <a:lnTo>
                    <a:pt x="0" y="145"/>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30" name="Freeform 121">
              <a:extLst>
                <a:ext uri="{FF2B5EF4-FFF2-40B4-BE49-F238E27FC236}">
                  <a16:creationId xmlns:a16="http://schemas.microsoft.com/office/drawing/2014/main" id="{C5B5A2E2-0350-2E2B-0B00-ED81352563C2}"/>
                </a:ext>
              </a:extLst>
            </p:cNvPr>
            <p:cNvSpPr>
              <a:spLocks/>
            </p:cNvSpPr>
            <p:nvPr/>
          </p:nvSpPr>
          <p:spPr bwMode="auto">
            <a:xfrm>
              <a:off x="1311" y="3593"/>
              <a:ext cx="60" cy="60"/>
            </a:xfrm>
            <a:custGeom>
              <a:avLst/>
              <a:gdLst>
                <a:gd name="T0" fmla="*/ 60 w 60"/>
                <a:gd name="T1" fmla="*/ 0 h 60"/>
                <a:gd name="T2" fmla="*/ 30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30"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31" name="Titolo 1">
            <a:extLst>
              <a:ext uri="{FF2B5EF4-FFF2-40B4-BE49-F238E27FC236}">
                <a16:creationId xmlns:a16="http://schemas.microsoft.com/office/drawing/2014/main" id="{5A33469F-DA99-A601-2327-98089DA5D74F}"/>
              </a:ext>
            </a:extLst>
          </p:cNvPr>
          <p:cNvSpPr>
            <a:spLocks noGrp="1"/>
          </p:cNvSpPr>
          <p:nvPr>
            <p:ph type="title"/>
          </p:nvPr>
        </p:nvSpPr>
        <p:spPr>
          <a:xfrm>
            <a:off x="1342073" y="205529"/>
            <a:ext cx="9847796" cy="817564"/>
          </a:xfrm>
        </p:spPr>
        <p:txBody>
          <a:bodyPr>
            <a:normAutofit fontScale="90000"/>
          </a:bodyPr>
          <a:lstStyle/>
          <a:p>
            <a:r>
              <a:rPr lang="it-IT" sz="3600" b="1" dirty="0">
                <a:solidFill>
                  <a:schemeClr val="tx2"/>
                </a:solidFill>
              </a:rPr>
              <a:t>Diagramma di flusso dell'approccio cinematico e statistico</a:t>
            </a:r>
          </a:p>
        </p:txBody>
      </p:sp>
    </p:spTree>
    <p:extLst>
      <p:ext uri="{BB962C8B-B14F-4D97-AF65-F5344CB8AC3E}">
        <p14:creationId xmlns:p14="http://schemas.microsoft.com/office/powerpoint/2010/main" val="6935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graphicEl>
                                              <a:dgm id="{1018375B-0F4F-4D49-A79D-9AEC7F8CE352}"/>
                                            </p:graphicEl>
                                          </p:spTgt>
                                        </p:tgtEl>
                                        <p:attrNameLst>
                                          <p:attrName>style.visibility</p:attrName>
                                        </p:attrNameLst>
                                      </p:cBhvr>
                                      <p:to>
                                        <p:strVal val="visible"/>
                                      </p:to>
                                    </p:set>
                                    <p:animEffect transition="in" filter="blinds(horizontal)">
                                      <p:cBhvr>
                                        <p:cTn id="7" dur="500"/>
                                        <p:tgtEl>
                                          <p:spTgt spid="12">
                                            <p:graphicEl>
                                              <a:dgm id="{1018375B-0F4F-4D49-A79D-9AEC7F8CE35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graphicEl>
                                              <a:dgm id="{28B35B58-6C1A-4DF1-A9F0-F8F3A3AC9CF1}"/>
                                            </p:graphicEl>
                                          </p:spTgt>
                                        </p:tgtEl>
                                        <p:attrNameLst>
                                          <p:attrName>style.visibility</p:attrName>
                                        </p:attrNameLst>
                                      </p:cBhvr>
                                      <p:to>
                                        <p:strVal val="visible"/>
                                      </p:to>
                                    </p:set>
                                    <p:animEffect transition="in" filter="blinds(horizontal)">
                                      <p:cBhvr>
                                        <p:cTn id="12" dur="500"/>
                                        <p:tgtEl>
                                          <p:spTgt spid="12">
                                            <p:graphicEl>
                                              <a:dgm id="{28B35B58-6C1A-4DF1-A9F0-F8F3A3AC9CF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graphicEl>
                                              <a:dgm id="{F295530F-86B1-441A-9C8C-A28812AEC7B8}"/>
                                            </p:graphicEl>
                                          </p:spTgt>
                                        </p:tgtEl>
                                        <p:attrNameLst>
                                          <p:attrName>style.visibility</p:attrName>
                                        </p:attrNameLst>
                                      </p:cBhvr>
                                      <p:to>
                                        <p:strVal val="visible"/>
                                      </p:to>
                                    </p:set>
                                    <p:animEffect transition="in" filter="blinds(horizontal)">
                                      <p:cBhvr>
                                        <p:cTn id="17" dur="500"/>
                                        <p:tgtEl>
                                          <p:spTgt spid="12">
                                            <p:graphicEl>
                                              <a:dgm id="{F295530F-86B1-441A-9C8C-A28812AEC7B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graphicEl>
                                              <a:dgm id="{638C65E9-E9CC-4633-B6E6-780078702886}"/>
                                            </p:graphicEl>
                                          </p:spTgt>
                                        </p:tgtEl>
                                        <p:attrNameLst>
                                          <p:attrName>style.visibility</p:attrName>
                                        </p:attrNameLst>
                                      </p:cBhvr>
                                      <p:to>
                                        <p:strVal val="visible"/>
                                      </p:to>
                                    </p:set>
                                    <p:animEffect transition="in" filter="blinds(horizontal)">
                                      <p:cBhvr>
                                        <p:cTn id="22" dur="500"/>
                                        <p:tgtEl>
                                          <p:spTgt spid="12">
                                            <p:graphicEl>
                                              <a:dgm id="{638C65E9-E9CC-4633-B6E6-78007870288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graphicEl>
                                              <a:dgm id="{2AC0163A-5DF1-4D81-88ED-507DA6A0A4DD}"/>
                                            </p:graphicEl>
                                          </p:spTgt>
                                        </p:tgtEl>
                                        <p:attrNameLst>
                                          <p:attrName>style.visibility</p:attrName>
                                        </p:attrNameLst>
                                      </p:cBhvr>
                                      <p:to>
                                        <p:strVal val="visible"/>
                                      </p:to>
                                    </p:set>
                                    <p:animEffect transition="in" filter="blinds(horizontal)">
                                      <p:cBhvr>
                                        <p:cTn id="27" dur="500"/>
                                        <p:tgtEl>
                                          <p:spTgt spid="12">
                                            <p:graphicEl>
                                              <a:dgm id="{2AC0163A-5DF1-4D81-88ED-507DA6A0A4D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graphicEl>
                                              <a:dgm id="{07AE2104-23AA-4758-B544-FDD00C555377}"/>
                                            </p:graphicEl>
                                          </p:spTgt>
                                        </p:tgtEl>
                                        <p:attrNameLst>
                                          <p:attrName>style.visibility</p:attrName>
                                        </p:attrNameLst>
                                      </p:cBhvr>
                                      <p:to>
                                        <p:strVal val="visible"/>
                                      </p:to>
                                    </p:set>
                                    <p:animEffect transition="in" filter="blinds(horizontal)">
                                      <p:cBhvr>
                                        <p:cTn id="32" dur="500"/>
                                        <p:tgtEl>
                                          <p:spTgt spid="12">
                                            <p:graphicEl>
                                              <a:dgm id="{07AE2104-23AA-4758-B544-FDD00C5553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olo 1">
            <a:extLst>
              <a:ext uri="{FF2B5EF4-FFF2-40B4-BE49-F238E27FC236}">
                <a16:creationId xmlns:a16="http://schemas.microsoft.com/office/drawing/2014/main" id="{CC5C4920-B931-3ACE-D217-6889420B7751}"/>
              </a:ext>
            </a:extLst>
          </p:cNvPr>
          <p:cNvSpPr txBox="1">
            <a:spLocks/>
          </p:cNvSpPr>
          <p:nvPr/>
        </p:nvSpPr>
        <p:spPr>
          <a:xfrm>
            <a:off x="2175143" y="172549"/>
            <a:ext cx="7181500"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Analisi in Componenti Principali (ACP)</a:t>
            </a:r>
            <a:endParaRPr lang="en-US" sz="3600" dirty="0"/>
          </a:p>
        </p:txBody>
      </p:sp>
      <p:sp>
        <p:nvSpPr>
          <p:cNvPr id="13" name="CasellaDiTesto 12">
            <a:extLst>
              <a:ext uri="{FF2B5EF4-FFF2-40B4-BE49-F238E27FC236}">
                <a16:creationId xmlns:a16="http://schemas.microsoft.com/office/drawing/2014/main" id="{4D00339D-F6D2-4781-A168-6690D78526B5}"/>
              </a:ext>
            </a:extLst>
          </p:cNvPr>
          <p:cNvSpPr txBox="1"/>
          <p:nvPr/>
        </p:nvSpPr>
        <p:spPr>
          <a:xfrm>
            <a:off x="623785" y="1434352"/>
            <a:ext cx="10944429" cy="1477328"/>
          </a:xfrm>
          <a:prstGeom prst="rect">
            <a:avLst/>
          </a:prstGeom>
          <a:noFill/>
        </p:spPr>
        <p:txBody>
          <a:bodyPr wrap="square">
            <a:spAutoFit/>
          </a:bodyPr>
          <a:lstStyle/>
          <a:p>
            <a:pPr algn="l"/>
            <a:r>
              <a:rPr lang="it-IT" sz="1800" b="1" i="0" u="none" strike="noStrike" baseline="0" dirty="0">
                <a:latin typeface="Times-Bold"/>
              </a:rPr>
              <a:t>Obiettivo</a:t>
            </a:r>
            <a:r>
              <a:rPr lang="it-IT" sz="1800" b="0" i="1" u="none" strike="noStrike" baseline="0" dirty="0">
                <a:latin typeface="Times-Italic"/>
              </a:rPr>
              <a:t>: </a:t>
            </a:r>
            <a:r>
              <a:rPr lang="it-IT" sz="1800" b="0" i="0" u="none" strike="noStrike" baseline="0" dirty="0">
                <a:latin typeface="Times-Roman"/>
              </a:rPr>
              <a:t>individuazione di variabili di sintesi garantendo la minima perdita di informazione = variabili latenti</a:t>
            </a:r>
          </a:p>
          <a:p>
            <a:r>
              <a:rPr lang="it-IT" dirty="0">
                <a:latin typeface="Times-Roman"/>
              </a:rPr>
              <a:t>	</a:t>
            </a:r>
            <a:r>
              <a:rPr lang="it-IT" sz="1800" b="0" i="0" u="none" strike="noStrike" baseline="0" dirty="0">
                <a:solidFill>
                  <a:srgbClr val="000000"/>
                </a:solidFill>
                <a:latin typeface="Times-Roman"/>
              </a:rPr>
              <a:t>Ridurre la </a:t>
            </a:r>
            <a:r>
              <a:rPr lang="it-IT" sz="1800" b="0" i="0" u="none" strike="noStrike" baseline="0" dirty="0" err="1">
                <a:solidFill>
                  <a:srgbClr val="000000"/>
                </a:solidFill>
                <a:latin typeface="Times-Roman"/>
              </a:rPr>
              <a:t>dimensionalità</a:t>
            </a:r>
            <a:r>
              <a:rPr lang="it-IT" sz="1800" b="0" i="0" u="none" strike="noStrike" baseline="0" dirty="0">
                <a:solidFill>
                  <a:srgbClr val="000000"/>
                </a:solidFill>
                <a:latin typeface="Times-Roman"/>
              </a:rPr>
              <a:t> dell’insieme dei dati eliminando la ridondanza di informazioni risultato di p 	variabili altamente correlate e sostituendo a queste ultime </a:t>
            </a:r>
            <a:r>
              <a:rPr lang="it-IT" sz="1800" b="1" i="1" u="none" strike="noStrike" baseline="0" dirty="0">
                <a:solidFill>
                  <a:srgbClr val="000000"/>
                </a:solidFill>
                <a:latin typeface="Times-BoldItalic"/>
              </a:rPr>
              <a:t>un minor numero h (h &lt; p) di nuove 	variabili tra loro </a:t>
            </a:r>
            <a:r>
              <a:rPr lang="it-IT" sz="1800" b="1" i="1" u="none" strike="noStrike" baseline="0" dirty="0">
                <a:solidFill>
                  <a:srgbClr val="339AFF"/>
                </a:solidFill>
                <a:latin typeface="Times-BoldItalic"/>
              </a:rPr>
              <a:t>non correlate (componenti principali) </a:t>
            </a:r>
            <a:r>
              <a:rPr lang="it-IT" sz="1800" b="1" i="1" u="none" strike="noStrike" baseline="0" dirty="0">
                <a:solidFill>
                  <a:srgbClr val="000000"/>
                </a:solidFill>
                <a:latin typeface="Times-BoldItalic"/>
              </a:rPr>
              <a:t>e </a:t>
            </a:r>
            <a:r>
              <a:rPr lang="it-IT" sz="1800" b="1" i="1" u="none" strike="noStrike" baseline="0" dirty="0">
                <a:solidFill>
                  <a:srgbClr val="FF3300"/>
                </a:solidFill>
                <a:latin typeface="Times-BoldItalic"/>
              </a:rPr>
              <a:t>legate linearmente alle variabili di partenza</a:t>
            </a:r>
            <a:r>
              <a:rPr lang="it-IT" sz="1800" b="1" i="1" u="none" strike="noStrike" baseline="0" dirty="0">
                <a:solidFill>
                  <a:srgbClr val="000000"/>
                </a:solidFill>
                <a:latin typeface="Times-BoldItalic"/>
              </a:rPr>
              <a:t>.</a:t>
            </a:r>
            <a:endParaRPr lang="it-IT" dirty="0"/>
          </a:p>
          <a:p>
            <a:pPr algn="l"/>
            <a:endParaRPr lang="it-IT" dirty="0"/>
          </a:p>
        </p:txBody>
      </p:sp>
      <p:sp>
        <p:nvSpPr>
          <p:cNvPr id="23" name="CasellaDiTesto 22">
            <a:extLst>
              <a:ext uri="{FF2B5EF4-FFF2-40B4-BE49-F238E27FC236}">
                <a16:creationId xmlns:a16="http://schemas.microsoft.com/office/drawing/2014/main" id="{C9F81CD7-14FA-5ECB-E79E-4D0F6C33AD39}"/>
              </a:ext>
            </a:extLst>
          </p:cNvPr>
          <p:cNvSpPr txBox="1"/>
          <p:nvPr/>
        </p:nvSpPr>
        <p:spPr>
          <a:xfrm>
            <a:off x="557034" y="3468869"/>
            <a:ext cx="5545019" cy="1754326"/>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it-IT" dirty="0"/>
              <a:t>ACP è una tecnica statistica multivariata esplorativa per la determinazione della struttura di correlazione tra osservazioni e variabili e tra le variabili stesse, che spiega le differenze nelle osservazioni, e può essere utilizzato per semplificare l'analisi e la visualizzazione di insiemi di dati multidimensionali.</a:t>
            </a:r>
          </a:p>
        </p:txBody>
      </p:sp>
      <p:pic>
        <p:nvPicPr>
          <p:cNvPr id="1028" name="Picture 4" descr="Second principal component in a 3-covariates setting">
            <a:extLst>
              <a:ext uri="{FF2B5EF4-FFF2-40B4-BE49-F238E27FC236}">
                <a16:creationId xmlns:a16="http://schemas.microsoft.com/office/drawing/2014/main" id="{CB748DCC-3804-765B-FA50-B2230A1BC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529" y="2877276"/>
            <a:ext cx="3826306" cy="3568824"/>
          </a:xfrm>
          <a:prstGeom prst="rect">
            <a:avLst/>
          </a:prstGeom>
          <a:noFill/>
          <a:extLst>
            <a:ext uri="{909E8E84-426E-40DD-AFC4-6F175D3DCCD1}">
              <a14:hiddenFill xmlns:a14="http://schemas.microsoft.com/office/drawing/2010/main">
                <a:solidFill>
                  <a:srgbClr val="FFFFFF"/>
                </a:solidFill>
              </a14:hiddenFill>
            </a:ext>
          </a:extLst>
        </p:spPr>
      </p:pic>
      <p:pic>
        <p:nvPicPr>
          <p:cNvPr id="24" name="Immagine 23" descr="Biplot of Rde.factor">
            <a:extLst>
              <a:ext uri="{FF2B5EF4-FFF2-40B4-BE49-F238E27FC236}">
                <a16:creationId xmlns:a16="http://schemas.microsoft.com/office/drawing/2014/main" id="{E9E197C1-8746-BF5A-8622-73296E6A0D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358105" y="2742638"/>
            <a:ext cx="5276861" cy="3959740"/>
          </a:xfrm>
          <a:prstGeom prst="rect">
            <a:avLst/>
          </a:prstGeom>
          <a:noFill/>
          <a:ln>
            <a:noFill/>
          </a:ln>
        </p:spPr>
      </p:pic>
    </p:spTree>
    <p:extLst>
      <p:ext uri="{BB962C8B-B14F-4D97-AF65-F5344CB8AC3E}">
        <p14:creationId xmlns:p14="http://schemas.microsoft.com/office/powerpoint/2010/main" val="70618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olo 1">
            <a:extLst>
              <a:ext uri="{FF2B5EF4-FFF2-40B4-BE49-F238E27FC236}">
                <a16:creationId xmlns:a16="http://schemas.microsoft.com/office/drawing/2014/main" id="{CC5C4920-B931-3ACE-D217-6889420B7751}"/>
              </a:ext>
            </a:extLst>
          </p:cNvPr>
          <p:cNvSpPr txBox="1">
            <a:spLocks/>
          </p:cNvSpPr>
          <p:nvPr/>
        </p:nvSpPr>
        <p:spPr>
          <a:xfrm>
            <a:off x="2175143" y="172549"/>
            <a:ext cx="7181500"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Analisi in Componenti Principali (ACP)</a:t>
            </a:r>
            <a:endParaRPr lang="en-US" sz="3600" dirty="0"/>
          </a:p>
        </p:txBody>
      </p:sp>
      <p:sp>
        <p:nvSpPr>
          <p:cNvPr id="13" name="CasellaDiTesto 12">
            <a:extLst>
              <a:ext uri="{FF2B5EF4-FFF2-40B4-BE49-F238E27FC236}">
                <a16:creationId xmlns:a16="http://schemas.microsoft.com/office/drawing/2014/main" id="{4D00339D-F6D2-4781-A168-6690D78526B5}"/>
              </a:ext>
            </a:extLst>
          </p:cNvPr>
          <p:cNvSpPr txBox="1"/>
          <p:nvPr/>
        </p:nvSpPr>
        <p:spPr>
          <a:xfrm>
            <a:off x="3542743" y="1058423"/>
            <a:ext cx="5561664" cy="369332"/>
          </a:xfrm>
          <a:prstGeom prst="rect">
            <a:avLst/>
          </a:prstGeom>
          <a:noFill/>
        </p:spPr>
        <p:txBody>
          <a:bodyPr wrap="square">
            <a:spAutoFit/>
          </a:bodyPr>
          <a:lstStyle/>
          <a:p>
            <a:pPr algn="l"/>
            <a:r>
              <a:rPr lang="it-IT" sz="1800" b="1" i="0" u="none" strike="noStrike" baseline="0" dirty="0">
                <a:latin typeface="Times-Bold"/>
              </a:rPr>
              <a:t>Rappresentazione delle componenti principali</a:t>
            </a:r>
            <a:endParaRPr lang="it-IT" dirty="0"/>
          </a:p>
        </p:txBody>
      </p:sp>
      <p:pic>
        <p:nvPicPr>
          <p:cNvPr id="26" name="Immagine 25">
            <a:extLst>
              <a:ext uri="{FF2B5EF4-FFF2-40B4-BE49-F238E27FC236}">
                <a16:creationId xmlns:a16="http://schemas.microsoft.com/office/drawing/2014/main" id="{EDCF8255-182A-25DC-CC69-4F9B956B751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0214" y="1329698"/>
            <a:ext cx="4397118" cy="4523135"/>
          </a:xfrm>
          <a:prstGeom prst="rect">
            <a:avLst/>
          </a:prstGeom>
          <a:noFill/>
          <a:ln>
            <a:noFill/>
          </a:ln>
        </p:spPr>
      </p:pic>
      <p:grpSp>
        <p:nvGrpSpPr>
          <p:cNvPr id="2" name="Gruppo 1">
            <a:extLst>
              <a:ext uri="{FF2B5EF4-FFF2-40B4-BE49-F238E27FC236}">
                <a16:creationId xmlns:a16="http://schemas.microsoft.com/office/drawing/2014/main" id="{7EA1F0A5-32E9-3269-C755-403CD7DDCDF4}"/>
              </a:ext>
            </a:extLst>
          </p:cNvPr>
          <p:cNvGrpSpPr/>
          <p:nvPr/>
        </p:nvGrpSpPr>
        <p:grpSpPr>
          <a:xfrm>
            <a:off x="1214325" y="1392598"/>
            <a:ext cx="4713206" cy="4452110"/>
            <a:chOff x="5935328" y="1961512"/>
            <a:chExt cx="4713206" cy="4452110"/>
          </a:xfrm>
        </p:grpSpPr>
        <p:grpSp>
          <p:nvGrpSpPr>
            <p:cNvPr id="15" name="Gruppo 14">
              <a:extLst>
                <a:ext uri="{FF2B5EF4-FFF2-40B4-BE49-F238E27FC236}">
                  <a16:creationId xmlns:a16="http://schemas.microsoft.com/office/drawing/2014/main" id="{6155F4A1-D321-EB1D-13A9-D2EBC0A61384}"/>
                </a:ext>
              </a:extLst>
            </p:cNvPr>
            <p:cNvGrpSpPr>
              <a:grpSpLocks noChangeAspect="1"/>
            </p:cNvGrpSpPr>
            <p:nvPr/>
          </p:nvGrpSpPr>
          <p:grpSpPr>
            <a:xfrm>
              <a:off x="5935328" y="1961512"/>
              <a:ext cx="4599725" cy="4255090"/>
              <a:chOff x="388037" y="1491345"/>
              <a:chExt cx="4701309" cy="4540777"/>
            </a:xfrm>
          </p:grpSpPr>
          <p:pic>
            <p:nvPicPr>
              <p:cNvPr id="19" name="Immagine 18">
                <a:extLst>
                  <a:ext uri="{FF2B5EF4-FFF2-40B4-BE49-F238E27FC236}">
                    <a16:creationId xmlns:a16="http://schemas.microsoft.com/office/drawing/2014/main" id="{BE5E106A-DB33-064B-0221-C79BE6AE91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47" r="18782" b="5627"/>
              <a:stretch/>
            </p:blipFill>
            <p:spPr bwMode="auto">
              <a:xfrm>
                <a:off x="388037" y="1491345"/>
                <a:ext cx="4701309" cy="4540777"/>
              </a:xfrm>
              <a:prstGeom prst="rect">
                <a:avLst/>
              </a:prstGeom>
              <a:noFill/>
              <a:ln>
                <a:noFill/>
              </a:ln>
              <a:extLst>
                <a:ext uri="{53640926-AAD7-44D8-BBD7-CCE9431645EC}">
                  <a14:shadowObscured xmlns:a14="http://schemas.microsoft.com/office/drawing/2010/main"/>
                </a:ext>
              </a:extLst>
            </p:spPr>
          </p:pic>
          <p:pic>
            <p:nvPicPr>
              <p:cNvPr id="24" name="Immagine 23">
                <a:extLst>
                  <a:ext uri="{FF2B5EF4-FFF2-40B4-BE49-F238E27FC236}">
                    <a16:creationId xmlns:a16="http://schemas.microsoft.com/office/drawing/2014/main" id="{44BDD801-59AC-8E33-9151-C753693C5E1E}"/>
                  </a:ext>
                </a:extLst>
              </p:cNvPr>
              <p:cNvPicPr>
                <a:picLocks noChangeAspect="1"/>
              </p:cNvPicPr>
              <p:nvPr/>
            </p:nvPicPr>
            <p:blipFill>
              <a:blip r:embed="rId5"/>
              <a:stretch>
                <a:fillRect/>
              </a:stretch>
            </p:blipFill>
            <p:spPr>
              <a:xfrm>
                <a:off x="490972" y="2618215"/>
                <a:ext cx="176799" cy="201185"/>
              </a:xfrm>
              <a:prstGeom prst="rect">
                <a:avLst/>
              </a:prstGeom>
            </p:spPr>
          </p:pic>
          <p:pic>
            <p:nvPicPr>
              <p:cNvPr id="25" name="Immagine 24">
                <a:extLst>
                  <a:ext uri="{FF2B5EF4-FFF2-40B4-BE49-F238E27FC236}">
                    <a16:creationId xmlns:a16="http://schemas.microsoft.com/office/drawing/2014/main" id="{FED07B92-F993-585D-02FE-81ACAF30D470}"/>
                  </a:ext>
                </a:extLst>
              </p:cNvPr>
              <p:cNvPicPr>
                <a:picLocks noChangeAspect="1"/>
              </p:cNvPicPr>
              <p:nvPr/>
            </p:nvPicPr>
            <p:blipFill>
              <a:blip r:embed="rId6"/>
              <a:stretch>
                <a:fillRect/>
              </a:stretch>
            </p:blipFill>
            <p:spPr>
              <a:xfrm>
                <a:off x="500729" y="4258974"/>
                <a:ext cx="152413" cy="140220"/>
              </a:xfrm>
              <a:prstGeom prst="rect">
                <a:avLst/>
              </a:prstGeom>
            </p:spPr>
          </p:pic>
        </p:grpSp>
        <p:pic>
          <p:nvPicPr>
            <p:cNvPr id="27" name="Immagine 26">
              <a:extLst>
                <a:ext uri="{FF2B5EF4-FFF2-40B4-BE49-F238E27FC236}">
                  <a16:creationId xmlns:a16="http://schemas.microsoft.com/office/drawing/2014/main" id="{B6D76510-C28F-6D8F-0094-0D4608C88D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05" t="93252" r="18744" b="1114"/>
            <a:stretch/>
          </p:blipFill>
          <p:spPr bwMode="auto">
            <a:xfrm>
              <a:off x="5935328" y="6158854"/>
              <a:ext cx="4713206" cy="254768"/>
            </a:xfrm>
            <a:prstGeom prst="rect">
              <a:avLst/>
            </a:prstGeom>
            <a:noFill/>
            <a:ln>
              <a:noFill/>
            </a:ln>
            <a:extLst>
              <a:ext uri="{53640926-AAD7-44D8-BBD7-CCE9431645EC}">
                <a14:shadowObscured xmlns:a14="http://schemas.microsoft.com/office/drawing/2010/main"/>
              </a:ext>
            </a:extLst>
          </p:spPr>
        </p:pic>
      </p:grpSp>
      <p:sp>
        <p:nvSpPr>
          <p:cNvPr id="28" name="CasellaDiTesto 27">
            <a:extLst>
              <a:ext uri="{FF2B5EF4-FFF2-40B4-BE49-F238E27FC236}">
                <a16:creationId xmlns:a16="http://schemas.microsoft.com/office/drawing/2014/main" id="{0EFD8BCD-2113-8B6F-77D3-27E5B72FA2EB}"/>
              </a:ext>
            </a:extLst>
          </p:cNvPr>
          <p:cNvSpPr txBox="1"/>
          <p:nvPr/>
        </p:nvSpPr>
        <p:spPr>
          <a:xfrm>
            <a:off x="0" y="5992910"/>
            <a:ext cx="12191999" cy="64633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it-IT" dirty="0"/>
              <a:t>Sono ben distinti, sul primo asse, sequenze che hanno una velocità media molto bassa (v20) con una fase di forte accelerazione (</a:t>
            </a:r>
            <a:r>
              <a:rPr lang="it-IT" dirty="0" err="1"/>
              <a:t>m_pos_acc</a:t>
            </a:r>
            <a:r>
              <a:rPr lang="it-IT" dirty="0"/>
              <a:t>) rispetto a quelle con una velocità media costante di circa 40km/h (V40) e con una distanza maggiore (</a:t>
            </a:r>
            <a:r>
              <a:rPr lang="it-IT" dirty="0" err="1"/>
              <a:t>dist</a:t>
            </a:r>
            <a:r>
              <a:rPr lang="it-IT" dirty="0"/>
              <a:t>) …</a:t>
            </a:r>
          </a:p>
        </p:txBody>
      </p:sp>
    </p:spTree>
    <p:extLst>
      <p:ext uri="{BB962C8B-B14F-4D97-AF65-F5344CB8AC3E}">
        <p14:creationId xmlns:p14="http://schemas.microsoft.com/office/powerpoint/2010/main" val="348645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olo 1">
            <a:extLst>
              <a:ext uri="{FF2B5EF4-FFF2-40B4-BE49-F238E27FC236}">
                <a16:creationId xmlns:a16="http://schemas.microsoft.com/office/drawing/2014/main" id="{CC5C4920-B931-3ACE-D217-6889420B7751}"/>
              </a:ext>
            </a:extLst>
          </p:cNvPr>
          <p:cNvSpPr txBox="1">
            <a:spLocks/>
          </p:cNvSpPr>
          <p:nvPr/>
        </p:nvSpPr>
        <p:spPr>
          <a:xfrm>
            <a:off x="1882278" y="-24533"/>
            <a:ext cx="10905066" cy="92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La Cluster Analysis</a:t>
            </a:r>
            <a:endParaRPr lang="en-US" sz="3600" dirty="0"/>
          </a:p>
        </p:txBody>
      </p:sp>
      <p:sp>
        <p:nvSpPr>
          <p:cNvPr id="29" name="CasellaDiTesto 28">
            <a:extLst>
              <a:ext uri="{FF2B5EF4-FFF2-40B4-BE49-F238E27FC236}">
                <a16:creationId xmlns:a16="http://schemas.microsoft.com/office/drawing/2014/main" id="{7E5D1773-72CA-88C0-AD26-08496CF8FF39}"/>
              </a:ext>
            </a:extLst>
          </p:cNvPr>
          <p:cNvSpPr txBox="1"/>
          <p:nvPr/>
        </p:nvSpPr>
        <p:spPr>
          <a:xfrm>
            <a:off x="806904" y="940751"/>
            <a:ext cx="10944429" cy="923330"/>
          </a:xfrm>
          <a:prstGeom prst="rect">
            <a:avLst/>
          </a:prstGeom>
          <a:noFill/>
        </p:spPr>
        <p:txBody>
          <a:bodyPr wrap="square">
            <a:spAutoFit/>
          </a:bodyPr>
          <a:lstStyle/>
          <a:p>
            <a:pPr algn="l"/>
            <a:r>
              <a:rPr lang="it-IT" sz="1800" b="1" i="0" u="none" strike="noStrike" baseline="0" dirty="0">
                <a:latin typeface="Times-Bold"/>
              </a:rPr>
              <a:t>Obiettivo</a:t>
            </a:r>
            <a:r>
              <a:rPr lang="it-IT" sz="1800" b="0" u="none" strike="noStrike" baseline="0" dirty="0">
                <a:latin typeface="Times-Italic"/>
              </a:rPr>
              <a:t>:</a:t>
            </a:r>
            <a:r>
              <a:rPr lang="it-IT" sz="1800" b="0" i="0" u="none" strike="noStrike" baseline="0" dirty="0">
                <a:latin typeface="Times-Roman"/>
              </a:rPr>
              <a:t> Cluster </a:t>
            </a:r>
            <a:r>
              <a:rPr lang="it-IT" sz="1800" b="0" i="0" u="none" strike="noStrike" baseline="0" dirty="0" err="1">
                <a:latin typeface="Times-Roman"/>
              </a:rPr>
              <a:t>analysis</a:t>
            </a:r>
            <a:r>
              <a:rPr lang="it-IT" sz="1800" b="0" i="0" u="none" strike="noStrike" baseline="0" dirty="0">
                <a:latin typeface="Times-Roman"/>
              </a:rPr>
              <a:t> si indicano diverse tecniche volte a classificare l’insieme delle unità d’analisi in gruppi non definiti a priori. CA è la ricerca della partizione dell’insieme E in K (con K &lt; n e intero) sottoinsiemi (</a:t>
            </a:r>
            <a:r>
              <a:rPr lang="it-IT" sz="1800" b="0" i="0" u="none" strike="noStrike" baseline="0" dirty="0">
                <a:solidFill>
                  <a:srgbClr val="0070C0"/>
                </a:solidFill>
                <a:latin typeface="Times-Roman"/>
              </a:rPr>
              <a:t>gruppi o cluster</a:t>
            </a:r>
            <a:r>
              <a:rPr lang="it-IT" sz="1800" b="0" i="0" u="none" strike="noStrike" baseline="0" dirty="0">
                <a:latin typeface="Times-Roman"/>
              </a:rPr>
              <a:t>) tali che le unità appartenenti ad uno stesso sottoinsieme siano il più possibile omogenei tra loro.</a:t>
            </a:r>
            <a:endParaRPr lang="it-IT" dirty="0"/>
          </a:p>
        </p:txBody>
      </p:sp>
      <p:sp>
        <p:nvSpPr>
          <p:cNvPr id="30" name="CasellaDiTesto 29">
            <a:extLst>
              <a:ext uri="{FF2B5EF4-FFF2-40B4-BE49-F238E27FC236}">
                <a16:creationId xmlns:a16="http://schemas.microsoft.com/office/drawing/2014/main" id="{02A50003-3C94-1348-24ED-F2112E50273F}"/>
              </a:ext>
            </a:extLst>
          </p:cNvPr>
          <p:cNvSpPr txBox="1"/>
          <p:nvPr/>
        </p:nvSpPr>
        <p:spPr>
          <a:xfrm>
            <a:off x="1344847" y="3577937"/>
            <a:ext cx="8126010" cy="64633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l"/>
            <a:r>
              <a:rPr lang="it-IT" sz="1800" b="0" i="0" u="none" strike="noStrike" baseline="0" dirty="0">
                <a:solidFill>
                  <a:schemeClr val="bg1"/>
                </a:solidFill>
                <a:latin typeface="Helvetica" panose="020B0604020202020204" pitchFamily="34" charset="0"/>
              </a:rPr>
              <a:t>Gli algoritmi forniscono una gerarchia di partizioni che si presentano sotto forma di albero detto anche </a:t>
            </a:r>
            <a:r>
              <a:rPr lang="it-IT" sz="1800" b="0" i="1" u="none" strike="noStrike" baseline="0" dirty="0" err="1">
                <a:solidFill>
                  <a:schemeClr val="bg1"/>
                </a:solidFill>
                <a:latin typeface="Helvetica-Oblique"/>
              </a:rPr>
              <a:t>Dendrogramma</a:t>
            </a:r>
            <a:r>
              <a:rPr lang="it-IT" sz="1800" b="0" i="1" u="none" strike="noStrike" baseline="0" dirty="0">
                <a:solidFill>
                  <a:schemeClr val="bg1"/>
                </a:solidFill>
                <a:latin typeface="Helvetica-Oblique"/>
              </a:rPr>
              <a:t> </a:t>
            </a:r>
            <a:r>
              <a:rPr lang="it-IT" sz="1800" b="0" i="0" u="none" strike="noStrike" baseline="0" dirty="0">
                <a:solidFill>
                  <a:schemeClr val="bg1"/>
                </a:solidFill>
                <a:latin typeface="Helvetica" panose="020B0604020202020204" pitchFamily="34" charset="0"/>
              </a:rPr>
              <a:t>e che contiene n-1 partizioni.</a:t>
            </a:r>
            <a:endParaRPr lang="it-IT" dirty="0">
              <a:solidFill>
                <a:schemeClr val="bg1"/>
              </a:solidFill>
            </a:endParaRPr>
          </a:p>
        </p:txBody>
      </p:sp>
      <p:pic>
        <p:nvPicPr>
          <p:cNvPr id="6" name="Immagine 5">
            <a:extLst>
              <a:ext uri="{FF2B5EF4-FFF2-40B4-BE49-F238E27FC236}">
                <a16:creationId xmlns:a16="http://schemas.microsoft.com/office/drawing/2014/main" id="{522E5482-1723-A51A-9566-C0A16DEA6EE0}"/>
              </a:ext>
            </a:extLst>
          </p:cNvPr>
          <p:cNvPicPr>
            <a:picLocks noChangeAspect="1"/>
          </p:cNvPicPr>
          <p:nvPr/>
        </p:nvPicPr>
        <p:blipFill>
          <a:blip r:embed="rId2"/>
          <a:stretch>
            <a:fillRect/>
          </a:stretch>
        </p:blipFill>
        <p:spPr>
          <a:xfrm>
            <a:off x="106501" y="4361197"/>
            <a:ext cx="3992534" cy="2468112"/>
          </a:xfrm>
          <a:prstGeom prst="rect">
            <a:avLst/>
          </a:prstGeom>
        </p:spPr>
      </p:pic>
      <p:sp>
        <p:nvSpPr>
          <p:cNvPr id="32" name="CasellaDiTesto 31">
            <a:extLst>
              <a:ext uri="{FF2B5EF4-FFF2-40B4-BE49-F238E27FC236}">
                <a16:creationId xmlns:a16="http://schemas.microsoft.com/office/drawing/2014/main" id="{79D1AA51-B801-2F3C-FCA8-EEF0693ABED9}"/>
              </a:ext>
            </a:extLst>
          </p:cNvPr>
          <p:cNvSpPr txBox="1"/>
          <p:nvPr/>
        </p:nvSpPr>
        <p:spPr>
          <a:xfrm>
            <a:off x="757980" y="1963681"/>
            <a:ext cx="10750848" cy="1477328"/>
          </a:xfrm>
          <a:prstGeom prst="rect">
            <a:avLst/>
          </a:prstGeom>
          <a:noFill/>
        </p:spPr>
        <p:txBody>
          <a:bodyPr wrap="square">
            <a:spAutoFit/>
          </a:bodyPr>
          <a:lstStyle/>
          <a:p>
            <a:r>
              <a:rPr lang="it-IT" b="0" i="0" dirty="0">
                <a:solidFill>
                  <a:srgbClr val="000000"/>
                </a:solidFill>
                <a:effectLst/>
                <a:latin typeface="Times New Roman" panose="02020603050405020304" pitchFamily="18" charset="0"/>
                <a:cs typeface="Times New Roman" panose="02020603050405020304" pitchFamily="18" charset="0"/>
              </a:rPr>
              <a:t>L'applicazione della cluster </a:t>
            </a:r>
            <a:r>
              <a:rPr lang="it-IT" b="0" i="0" dirty="0" err="1">
                <a:solidFill>
                  <a:srgbClr val="000000"/>
                </a:solidFill>
                <a:effectLst/>
                <a:latin typeface="Times New Roman" panose="02020603050405020304" pitchFamily="18" charset="0"/>
                <a:cs typeface="Times New Roman" panose="02020603050405020304" pitchFamily="18" charset="0"/>
              </a:rPr>
              <a:t>analysis</a:t>
            </a:r>
            <a:r>
              <a:rPr lang="it-IT" b="0" i="0" dirty="0">
                <a:solidFill>
                  <a:srgbClr val="000000"/>
                </a:solidFill>
                <a:effectLst/>
                <a:latin typeface="Times New Roman" panose="02020603050405020304" pitchFamily="18" charset="0"/>
                <a:cs typeface="Times New Roman" panose="02020603050405020304" pitchFamily="18" charset="0"/>
              </a:rPr>
              <a:t> si articola in alcune fasi.</a:t>
            </a:r>
          </a:p>
          <a:p>
            <a:pPr marL="342900" indent="-342900">
              <a:buFont typeface="+mj-lt"/>
              <a:buAutoNum type="arabicPeriod"/>
            </a:pPr>
            <a:r>
              <a:rPr lang="it-IT" b="0" i="0" dirty="0">
                <a:solidFill>
                  <a:srgbClr val="000000"/>
                </a:solidFill>
                <a:effectLst/>
                <a:latin typeface="Times New Roman" panose="02020603050405020304" pitchFamily="18" charset="0"/>
                <a:cs typeface="Times New Roman" panose="02020603050405020304" pitchFamily="18" charset="0"/>
              </a:rPr>
              <a:t>Occorre effettuare la </a:t>
            </a:r>
            <a:r>
              <a:rPr lang="it-IT" b="1" i="0" dirty="0">
                <a:solidFill>
                  <a:srgbClr val="000000"/>
                </a:solidFill>
                <a:effectLst/>
                <a:latin typeface="Times New Roman" panose="02020603050405020304" pitchFamily="18" charset="0"/>
                <a:cs typeface="Times New Roman" panose="02020603050405020304" pitchFamily="18" charset="0"/>
              </a:rPr>
              <a:t>scelta delle variabili di classificazione</a:t>
            </a:r>
            <a:r>
              <a:rPr lang="it-IT" b="0" i="0" dirty="0">
                <a:solidFill>
                  <a:srgbClr val="000000"/>
                </a:solidFill>
                <a:effectLst/>
                <a:latin typeface="Times New Roman" panose="02020603050405020304" pitchFamily="18" charset="0"/>
                <a:cs typeface="Times New Roman" panose="02020603050405020304" pitchFamily="18" charset="0"/>
              </a:rPr>
              <a:t>: delle unità osservate.</a:t>
            </a:r>
            <a:endParaRPr lang="it-IT" dirty="0">
              <a:solidFill>
                <a:srgbClr val="000000"/>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it-IT" b="0" i="0" dirty="0">
                <a:solidFill>
                  <a:srgbClr val="000000"/>
                </a:solidFill>
                <a:effectLst/>
                <a:latin typeface="Times New Roman" panose="02020603050405020304" pitchFamily="18" charset="0"/>
                <a:cs typeface="Times New Roman" panose="02020603050405020304" pitchFamily="18" charset="0"/>
              </a:rPr>
              <a:t>Fissate le variabili, il passo successivo è la </a:t>
            </a:r>
            <a:r>
              <a:rPr lang="it-IT" b="1" i="0" dirty="0">
                <a:solidFill>
                  <a:srgbClr val="000000"/>
                </a:solidFill>
                <a:effectLst/>
                <a:latin typeface="Times New Roman" panose="02020603050405020304" pitchFamily="18" charset="0"/>
                <a:cs typeface="Times New Roman" panose="02020603050405020304" pitchFamily="18" charset="0"/>
              </a:rPr>
              <a:t>scelta di una misura della dissomiglianza esistente fra le unità statistiche (</a:t>
            </a:r>
            <a:r>
              <a:rPr lang="it-IT" i="0" dirty="0">
                <a:solidFill>
                  <a:srgbClr val="000000"/>
                </a:solidFill>
                <a:effectLst/>
                <a:latin typeface="Times New Roman" panose="02020603050405020304" pitchFamily="18" charset="0"/>
                <a:cs typeface="Times New Roman" panose="02020603050405020304" pitchFamily="18" charset="0"/>
              </a:rPr>
              <a:t>vari tipi di indici di distanza: euclidea, assoluta, </a:t>
            </a:r>
            <a:r>
              <a:rPr lang="it-IT" i="0" dirty="0" err="1">
                <a:solidFill>
                  <a:srgbClr val="000000"/>
                </a:solidFill>
                <a:effectLst/>
                <a:latin typeface="Times New Roman" panose="02020603050405020304" pitchFamily="18" charset="0"/>
                <a:cs typeface="Times New Roman" panose="02020603050405020304" pitchFamily="18" charset="0"/>
              </a:rPr>
              <a:t>Chebychev</a:t>
            </a:r>
            <a:r>
              <a:rPr lang="it-IT" i="0" dirty="0">
                <a:solidFill>
                  <a:srgbClr val="000000"/>
                </a:solidFill>
                <a:effectLst/>
                <a:latin typeface="Times New Roman" panose="02020603050405020304" pitchFamily="18" charset="0"/>
                <a:cs typeface="Times New Roman" panose="02020603050405020304" pitchFamily="18" charset="0"/>
              </a:rPr>
              <a:t>, </a:t>
            </a:r>
            <a:r>
              <a:rPr lang="it-IT" i="0" dirty="0" err="1">
                <a:solidFill>
                  <a:srgbClr val="000000"/>
                </a:solidFill>
                <a:effectLst/>
                <a:latin typeface="Times New Roman" panose="02020603050405020304" pitchFamily="18" charset="0"/>
                <a:cs typeface="Times New Roman" panose="02020603050405020304" pitchFamily="18" charset="0"/>
              </a:rPr>
              <a:t>Mahalanobis</a:t>
            </a:r>
            <a:r>
              <a:rPr lang="it-IT" i="0" dirty="0">
                <a:solidFill>
                  <a:srgbClr val="000000"/>
                </a:solidFill>
                <a:effectLst/>
                <a:latin typeface="Times New Roman" panose="02020603050405020304" pitchFamily="18" charset="0"/>
                <a:cs typeface="Times New Roman" panose="02020603050405020304" pitchFamily="18" charset="0"/>
              </a:rPr>
              <a:t> </a:t>
            </a:r>
            <a:r>
              <a:rPr lang="it-IT" b="1" i="0" dirty="0">
                <a:solidFill>
                  <a:srgbClr val="000000"/>
                </a:solidFill>
                <a:effectLst/>
                <a:latin typeface="Times New Roman" panose="02020603050405020304" pitchFamily="18" charset="0"/>
                <a:cs typeface="Times New Roman" panose="02020603050405020304" pitchFamily="18" charset="0"/>
              </a:rPr>
              <a:t>)</a:t>
            </a:r>
            <a:r>
              <a:rPr lang="it-IT" b="0" i="0" dirty="0">
                <a:solidFill>
                  <a:srgbClr val="000000"/>
                </a:solidFill>
                <a:effectLst/>
                <a:latin typeface="Times New Roman" panose="02020603050405020304" pitchFamily="18" charset="0"/>
                <a:cs typeface="Times New Roman" panose="02020603050405020304" pitchFamily="18" charset="0"/>
              </a:rPr>
              <a:t>.</a:t>
            </a:r>
          </a:p>
          <a:p>
            <a:pPr marL="342900" indent="-342900">
              <a:buFont typeface="+mj-lt"/>
              <a:buAutoNum type="arabicPeriod"/>
            </a:pPr>
            <a:r>
              <a:rPr lang="it-IT" dirty="0">
                <a:latin typeface="Times New Roman" panose="02020603050405020304" pitchFamily="18" charset="0"/>
                <a:cs typeface="Times New Roman" panose="02020603050405020304" pitchFamily="18" charset="0"/>
              </a:rPr>
              <a:t>Una volta scelta la misura di dissomiglianza, si applica uno </a:t>
            </a:r>
            <a:r>
              <a:rPr lang="it-IT" b="1" dirty="0">
                <a:latin typeface="Times New Roman" panose="02020603050405020304" pitchFamily="18" charset="0"/>
                <a:cs typeface="Times New Roman" panose="02020603050405020304" pitchFamily="18" charset="0"/>
              </a:rPr>
              <a:t>metodo di raggruppamento </a:t>
            </a:r>
            <a:r>
              <a:rPr lang="it-IT" dirty="0">
                <a:latin typeface="Times New Roman" panose="02020603050405020304" pitchFamily="18" charset="0"/>
                <a:cs typeface="Times New Roman" panose="02020603050405020304" pitchFamily="18" charset="0"/>
              </a:rPr>
              <a:t>delle unità osservate.</a:t>
            </a:r>
          </a:p>
        </p:txBody>
      </p:sp>
      <p:sp>
        <p:nvSpPr>
          <p:cNvPr id="34" name="CasellaDiTesto 33">
            <a:extLst>
              <a:ext uri="{FF2B5EF4-FFF2-40B4-BE49-F238E27FC236}">
                <a16:creationId xmlns:a16="http://schemas.microsoft.com/office/drawing/2014/main" id="{ADBA49C1-957F-9DAD-3E57-50EBE08B86C5}"/>
              </a:ext>
            </a:extLst>
          </p:cNvPr>
          <p:cNvSpPr txBox="1"/>
          <p:nvPr/>
        </p:nvSpPr>
        <p:spPr>
          <a:xfrm>
            <a:off x="4062884" y="4450013"/>
            <a:ext cx="5487129" cy="2031325"/>
          </a:xfrm>
          <a:prstGeom prst="rect">
            <a:avLst/>
          </a:prstGeom>
          <a:noFill/>
        </p:spPr>
        <p:txBody>
          <a:bodyPr wrap="square">
            <a:spAutoFit/>
          </a:bodyPr>
          <a:lstStyle/>
          <a:p>
            <a:r>
              <a:rPr lang="it-IT" dirty="0"/>
              <a:t>I gruppi di unità statistiche sono determinati in base alle variabili studiate su di esse: gli appartenenti a ciascun gruppo saranno «simili» tra di loro perché assumeranno tendenzialmente le stesse modalità. I gruppi sono pertanto costruiti in modo tale da massimizzare l’omogeneità interna di ciascun gruppo e parallelamente massimizzare le differenze tra i gruppi.</a:t>
            </a:r>
          </a:p>
        </p:txBody>
      </p:sp>
      <p:sp>
        <p:nvSpPr>
          <p:cNvPr id="31" name="CasellaDiTesto 30">
            <a:extLst>
              <a:ext uri="{FF2B5EF4-FFF2-40B4-BE49-F238E27FC236}">
                <a16:creationId xmlns:a16="http://schemas.microsoft.com/office/drawing/2014/main" id="{E39A08B5-A6B8-8BD6-C751-DB49E0EB8DA1}"/>
              </a:ext>
            </a:extLst>
          </p:cNvPr>
          <p:cNvSpPr txBox="1"/>
          <p:nvPr/>
        </p:nvSpPr>
        <p:spPr>
          <a:xfrm>
            <a:off x="6779669" y="4900998"/>
            <a:ext cx="3887861" cy="175432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r>
              <a:rPr lang="it-IT" dirty="0"/>
              <a:t>Applicando il metodo di </a:t>
            </a:r>
            <a:r>
              <a:rPr lang="it-IT" b="1" dirty="0"/>
              <a:t>Clustering</a:t>
            </a:r>
            <a:r>
              <a:rPr lang="it-IT" dirty="0"/>
              <a:t> sulle componenti principali calcolate per ciascuna sequenza otteniamo l’informazione del gruppo di appartenenza per ogni osservazione (sequenza cinematica)</a:t>
            </a:r>
          </a:p>
        </p:txBody>
      </p:sp>
      <p:pic>
        <p:nvPicPr>
          <p:cNvPr id="17" name="Immagine 16">
            <a:extLst>
              <a:ext uri="{FF2B5EF4-FFF2-40B4-BE49-F238E27FC236}">
                <a16:creationId xmlns:a16="http://schemas.microsoft.com/office/drawing/2014/main" id="{3C9890DB-90B9-FBDE-E70E-6163D5A38A52}"/>
              </a:ext>
            </a:extLst>
          </p:cNvPr>
          <p:cNvPicPr>
            <a:picLocks noChangeAspect="1"/>
          </p:cNvPicPr>
          <p:nvPr/>
        </p:nvPicPr>
        <p:blipFill>
          <a:blip r:embed="rId3"/>
          <a:stretch>
            <a:fillRect/>
          </a:stretch>
        </p:blipFill>
        <p:spPr>
          <a:xfrm>
            <a:off x="10879477" y="2335472"/>
            <a:ext cx="1016493" cy="4320099"/>
          </a:xfrm>
          <a:prstGeom prst="rect">
            <a:avLst/>
          </a:prstGeom>
        </p:spPr>
      </p:pic>
    </p:spTree>
    <p:extLst>
      <p:ext uri="{BB962C8B-B14F-4D97-AF65-F5344CB8AC3E}">
        <p14:creationId xmlns:p14="http://schemas.microsoft.com/office/powerpoint/2010/main" val="17883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olo 1">
            <a:extLst>
              <a:ext uri="{FF2B5EF4-FFF2-40B4-BE49-F238E27FC236}">
                <a16:creationId xmlns:a16="http://schemas.microsoft.com/office/drawing/2014/main" id="{CC5C4920-B931-3ACE-D217-6889420B7751}"/>
              </a:ext>
            </a:extLst>
          </p:cNvPr>
          <p:cNvSpPr txBox="1">
            <a:spLocks/>
          </p:cNvSpPr>
          <p:nvPr/>
        </p:nvSpPr>
        <p:spPr>
          <a:xfrm>
            <a:off x="1802955" y="202849"/>
            <a:ext cx="10905066" cy="923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L’Analisi canonica discriminante</a:t>
            </a:r>
            <a:endParaRPr lang="en-US" sz="3600" dirty="0"/>
          </a:p>
        </p:txBody>
      </p:sp>
      <p:sp>
        <p:nvSpPr>
          <p:cNvPr id="29" name="CasellaDiTesto 28">
            <a:extLst>
              <a:ext uri="{FF2B5EF4-FFF2-40B4-BE49-F238E27FC236}">
                <a16:creationId xmlns:a16="http://schemas.microsoft.com/office/drawing/2014/main" id="{7E5D1773-72CA-88C0-AD26-08496CF8FF39}"/>
              </a:ext>
            </a:extLst>
          </p:cNvPr>
          <p:cNvSpPr txBox="1"/>
          <p:nvPr/>
        </p:nvSpPr>
        <p:spPr>
          <a:xfrm>
            <a:off x="757980" y="1217728"/>
            <a:ext cx="10944429" cy="923330"/>
          </a:xfrm>
          <a:prstGeom prst="rect">
            <a:avLst/>
          </a:prstGeom>
          <a:noFill/>
        </p:spPr>
        <p:txBody>
          <a:bodyPr wrap="square">
            <a:spAutoFit/>
          </a:bodyPr>
          <a:lstStyle/>
          <a:p>
            <a:r>
              <a:rPr lang="it-IT" sz="1800" b="1" i="0" u="none" strike="noStrike" baseline="0" dirty="0"/>
              <a:t>Obiettivo</a:t>
            </a:r>
            <a:r>
              <a:rPr lang="it-IT" sz="1800" b="0" u="none" strike="noStrike" baseline="0" dirty="0"/>
              <a:t>: L‘analisi canonica discriminante utilizza delle nuove variabili, dette canoniche, che sono una</a:t>
            </a:r>
          </a:p>
          <a:p>
            <a:r>
              <a:rPr lang="it-IT" sz="1800" b="0" u="none" strike="noStrike" baseline="0" dirty="0"/>
              <a:t>combinazione lineare delle variabili originali, volta a massimizzare le differenze tra gruppi.</a:t>
            </a:r>
          </a:p>
          <a:p>
            <a:r>
              <a:rPr lang="it-IT" b="0" i="0" dirty="0">
                <a:solidFill>
                  <a:srgbClr val="333333"/>
                </a:solidFill>
                <a:effectLst/>
              </a:rPr>
              <a:t>L’analisi canonica discriminante trova applicazione quando si tratta di discriminare tra gruppi noti a priori.</a:t>
            </a:r>
            <a:endParaRPr lang="it-IT" dirty="0"/>
          </a:p>
        </p:txBody>
      </p:sp>
      <p:sp>
        <p:nvSpPr>
          <p:cNvPr id="19" name="CasellaDiTesto 18">
            <a:extLst>
              <a:ext uri="{FF2B5EF4-FFF2-40B4-BE49-F238E27FC236}">
                <a16:creationId xmlns:a16="http://schemas.microsoft.com/office/drawing/2014/main" id="{65BF95F8-6D91-8631-48D7-407C1BDE6915}"/>
              </a:ext>
            </a:extLst>
          </p:cNvPr>
          <p:cNvSpPr txBox="1"/>
          <p:nvPr/>
        </p:nvSpPr>
        <p:spPr>
          <a:xfrm>
            <a:off x="581949" y="2660485"/>
            <a:ext cx="6400800" cy="2031325"/>
          </a:xfrm>
          <a:prstGeom prst="rect">
            <a:avLst/>
          </a:prstGeom>
          <a:noFill/>
        </p:spPr>
        <p:txBody>
          <a:bodyPr wrap="square">
            <a:spAutoFit/>
          </a:bodyPr>
          <a:lstStyle/>
          <a:p>
            <a:r>
              <a:rPr lang="it-IT" b="0" i="0" dirty="0">
                <a:solidFill>
                  <a:srgbClr val="333333"/>
                </a:solidFill>
                <a:effectLst/>
                <a:latin typeface="Source Sans Pro" panose="020B0503030403020204" pitchFamily="34" charset="0"/>
              </a:rPr>
              <a:t>In questa situazione la nostra attenzione può essere rivolta alla discriminazione tra gruppi ed, eventualmente, alla classificazione di nuovi individui in uno dei gruppi </a:t>
            </a:r>
            <a:r>
              <a:rPr lang="it-IT" b="0" i="0" dirty="0" err="1">
                <a:solidFill>
                  <a:srgbClr val="333333"/>
                </a:solidFill>
                <a:effectLst/>
                <a:latin typeface="Source Sans Pro" panose="020B0503030403020204" pitchFamily="34" charset="0"/>
              </a:rPr>
              <a:t>pre</a:t>
            </a:r>
            <a:r>
              <a:rPr lang="it-IT" b="0" i="0" dirty="0">
                <a:solidFill>
                  <a:srgbClr val="333333"/>
                </a:solidFill>
                <a:effectLst/>
                <a:latin typeface="Source Sans Pro" panose="020B0503030403020204" pitchFamily="34" charset="0"/>
              </a:rPr>
              <a:t>-esistenti.</a:t>
            </a:r>
          </a:p>
          <a:p>
            <a:r>
              <a:rPr lang="it-IT" b="0" i="0" dirty="0">
                <a:solidFill>
                  <a:srgbClr val="333333"/>
                </a:solidFill>
                <a:effectLst/>
                <a:latin typeface="Source Sans Pro" panose="020B0503030403020204" pitchFamily="34" charset="0"/>
              </a:rPr>
              <a:t> </a:t>
            </a:r>
          </a:p>
          <a:p>
            <a:r>
              <a:rPr lang="it-IT" b="0" i="0" dirty="0">
                <a:solidFill>
                  <a:srgbClr val="333333"/>
                </a:solidFill>
                <a:effectLst/>
                <a:latin typeface="Source Sans Pro" panose="020B0503030403020204" pitchFamily="34" charset="0"/>
              </a:rPr>
              <a:t>Di conseguenza, siamo interessati a rappresentare il dataset in una nuova prospettiva che, con un ridotto numero di dimensioni, evidenzi al meglio le differenze tra gruppi.</a:t>
            </a:r>
            <a:endParaRPr lang="it-IT" dirty="0"/>
          </a:p>
        </p:txBody>
      </p:sp>
      <p:pic>
        <p:nvPicPr>
          <p:cNvPr id="26" name="Immagine 25">
            <a:extLst>
              <a:ext uri="{FF2B5EF4-FFF2-40B4-BE49-F238E27FC236}">
                <a16:creationId xmlns:a16="http://schemas.microsoft.com/office/drawing/2014/main" id="{C6B00744-8B54-C8A6-3BC0-34794821C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5488" y="2307761"/>
            <a:ext cx="4663773" cy="3497830"/>
          </a:xfrm>
          <a:prstGeom prst="rect">
            <a:avLst/>
          </a:prstGeom>
        </p:spPr>
      </p:pic>
    </p:spTree>
    <p:extLst>
      <p:ext uri="{BB962C8B-B14F-4D97-AF65-F5344CB8AC3E}">
        <p14:creationId xmlns:p14="http://schemas.microsoft.com/office/powerpoint/2010/main" val="2460935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B65581C5-1331-4512-1F26-6193144CCB23}"/>
              </a:ext>
            </a:extLst>
          </p:cNvPr>
          <p:cNvSpPr>
            <a:spLocks noGrp="1"/>
          </p:cNvSpPr>
          <p:nvPr>
            <p:ph type="title"/>
          </p:nvPr>
        </p:nvSpPr>
        <p:spPr>
          <a:xfrm>
            <a:off x="643467" y="321734"/>
            <a:ext cx="10905066" cy="1135737"/>
          </a:xfrm>
        </p:spPr>
        <p:txBody>
          <a:bodyPr>
            <a:normAutofit/>
          </a:bodyPr>
          <a:lstStyle/>
          <a:p>
            <a:r>
              <a:rPr lang="it-IT" sz="3600"/>
              <a:t>Introduzione</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Segnaposto contenuto 2">
            <a:extLst>
              <a:ext uri="{FF2B5EF4-FFF2-40B4-BE49-F238E27FC236}">
                <a16:creationId xmlns:a16="http://schemas.microsoft.com/office/drawing/2014/main" id="{8E214A6E-5E3E-5722-D324-8A9AE5E944FA}"/>
              </a:ext>
            </a:extLst>
          </p:cNvPr>
          <p:cNvGraphicFramePr>
            <a:graphicFrameLocks noGrp="1"/>
          </p:cNvGraphicFramePr>
          <p:nvPr>
            <p:ph idx="1"/>
            <p:extLst>
              <p:ext uri="{D42A27DB-BD31-4B8C-83A1-F6EECF244321}">
                <p14:modId xmlns:p14="http://schemas.microsoft.com/office/powerpoint/2010/main" val="1447266983"/>
              </p:ext>
            </p:extLst>
          </p:nvPr>
        </p:nvGraphicFramePr>
        <p:xfrm>
          <a:off x="838200" y="1457471"/>
          <a:ext cx="10618076" cy="4719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5962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olo 1">
            <a:extLst>
              <a:ext uri="{FF2B5EF4-FFF2-40B4-BE49-F238E27FC236}">
                <a16:creationId xmlns:a16="http://schemas.microsoft.com/office/drawing/2014/main" id="{CC5C4920-B931-3ACE-D217-6889420B7751}"/>
              </a:ext>
            </a:extLst>
          </p:cNvPr>
          <p:cNvSpPr txBox="1">
            <a:spLocks/>
          </p:cNvSpPr>
          <p:nvPr/>
        </p:nvSpPr>
        <p:spPr>
          <a:xfrm>
            <a:off x="584055" y="90007"/>
            <a:ext cx="10905066" cy="92333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Analisi Statistica</a:t>
            </a:r>
          </a:p>
          <a:p>
            <a:r>
              <a:rPr lang="it-IT" sz="3600" dirty="0"/>
              <a:t>Rappresentazione dei </a:t>
            </a:r>
            <a:r>
              <a:rPr lang="it-IT" sz="3600" dirty="0">
                <a:solidFill>
                  <a:schemeClr val="accent5">
                    <a:lumMod val="75000"/>
                  </a:schemeClr>
                </a:solidFill>
              </a:rPr>
              <a:t>cluster di sequenze </a:t>
            </a:r>
            <a:r>
              <a:rPr lang="it-IT" sz="3600" dirty="0"/>
              <a:t>– Percorso pianeggiante</a:t>
            </a:r>
            <a:endParaRPr lang="en-US" sz="3600" dirty="0"/>
          </a:p>
        </p:txBody>
      </p:sp>
      <p:grpSp>
        <p:nvGrpSpPr>
          <p:cNvPr id="22" name="Gruppo 21">
            <a:extLst>
              <a:ext uri="{FF2B5EF4-FFF2-40B4-BE49-F238E27FC236}">
                <a16:creationId xmlns:a16="http://schemas.microsoft.com/office/drawing/2014/main" id="{5282AA7F-FF21-7B28-9FCE-84DCB0A2FA8C}"/>
              </a:ext>
            </a:extLst>
          </p:cNvPr>
          <p:cNvGrpSpPr/>
          <p:nvPr/>
        </p:nvGrpSpPr>
        <p:grpSpPr>
          <a:xfrm>
            <a:off x="5710176" y="1143000"/>
            <a:ext cx="6329424" cy="5571745"/>
            <a:chOff x="5710176" y="1143000"/>
            <a:chExt cx="6329424" cy="5571745"/>
          </a:xfrm>
        </p:grpSpPr>
        <p:pic>
          <p:nvPicPr>
            <p:cNvPr id="25" name="Immagine 24">
              <a:extLst>
                <a:ext uri="{FF2B5EF4-FFF2-40B4-BE49-F238E27FC236}">
                  <a16:creationId xmlns:a16="http://schemas.microsoft.com/office/drawing/2014/main" id="{646D76E6-E3FB-6A5C-41C0-247A52D6DC1C}"/>
                </a:ext>
              </a:extLst>
            </p:cNvPr>
            <p:cNvPicPr>
              <a:picLocks noChangeAspect="1"/>
            </p:cNvPicPr>
            <p:nvPr/>
          </p:nvPicPr>
          <p:blipFill>
            <a:blip r:embed="rId3"/>
            <a:stretch>
              <a:fillRect/>
            </a:stretch>
          </p:blipFill>
          <p:spPr>
            <a:xfrm>
              <a:off x="6045716" y="4177366"/>
              <a:ext cx="5993884" cy="2537379"/>
            </a:xfrm>
            <a:prstGeom prst="rect">
              <a:avLst/>
            </a:prstGeom>
            <a:solidFill>
              <a:schemeClr val="bg1"/>
            </a:solidFill>
          </p:spPr>
        </p:pic>
        <p:pic>
          <p:nvPicPr>
            <p:cNvPr id="26" name="Immagine 25" descr="La procedura SGRender">
              <a:extLst>
                <a:ext uri="{FF2B5EF4-FFF2-40B4-BE49-F238E27FC236}">
                  <a16:creationId xmlns:a16="http://schemas.microsoft.com/office/drawing/2014/main" id="{3D904E66-A9F9-37D2-94E7-FD8EC371B3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143000"/>
              <a:ext cx="4095833" cy="3071875"/>
            </a:xfrm>
            <a:prstGeom prst="rect">
              <a:avLst/>
            </a:prstGeom>
            <a:noFill/>
            <a:ln>
              <a:noFill/>
            </a:ln>
          </p:spPr>
        </p:pic>
        <p:sp>
          <p:nvSpPr>
            <p:cNvPr id="28" name="Rettangolo 27">
              <a:extLst>
                <a:ext uri="{FF2B5EF4-FFF2-40B4-BE49-F238E27FC236}">
                  <a16:creationId xmlns:a16="http://schemas.microsoft.com/office/drawing/2014/main" id="{B2A25D75-CAE3-D490-B33C-E0531E6C294B}"/>
                </a:ext>
              </a:extLst>
            </p:cNvPr>
            <p:cNvSpPr/>
            <p:nvPr/>
          </p:nvSpPr>
          <p:spPr>
            <a:xfrm>
              <a:off x="5710176" y="1318242"/>
              <a:ext cx="1569011"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it-IT" sz="1600" dirty="0"/>
                <a:t>Sequenze rappresentative per cluster</a:t>
              </a:r>
            </a:p>
          </p:txBody>
        </p:sp>
      </p:grpSp>
      <p:pic>
        <p:nvPicPr>
          <p:cNvPr id="30" name="Immagine 29">
            <a:extLst>
              <a:ext uri="{FF2B5EF4-FFF2-40B4-BE49-F238E27FC236}">
                <a16:creationId xmlns:a16="http://schemas.microsoft.com/office/drawing/2014/main" id="{156B8D99-2985-19C4-334F-1D874D654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26" y="1015682"/>
            <a:ext cx="4572426" cy="3429319"/>
          </a:xfrm>
          <a:prstGeom prst="rect">
            <a:avLst/>
          </a:prstGeom>
        </p:spPr>
      </p:pic>
      <p:pic>
        <p:nvPicPr>
          <p:cNvPr id="31" name="Immagine 30">
            <a:extLst>
              <a:ext uri="{FF2B5EF4-FFF2-40B4-BE49-F238E27FC236}">
                <a16:creationId xmlns:a16="http://schemas.microsoft.com/office/drawing/2014/main" id="{926664A4-CB5A-E984-6208-40F5C715D2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912" y="4495800"/>
            <a:ext cx="2463688" cy="1847766"/>
          </a:xfrm>
          <a:prstGeom prst="rect">
            <a:avLst/>
          </a:prstGeom>
        </p:spPr>
      </p:pic>
      <p:cxnSp>
        <p:nvCxnSpPr>
          <p:cNvPr id="34" name="Connettore 2 33">
            <a:extLst>
              <a:ext uri="{FF2B5EF4-FFF2-40B4-BE49-F238E27FC236}">
                <a16:creationId xmlns:a16="http://schemas.microsoft.com/office/drawing/2014/main" id="{C401516D-EA56-1367-868A-8C358351A396}"/>
              </a:ext>
            </a:extLst>
          </p:cNvPr>
          <p:cNvCxnSpPr>
            <a:cxnSpLocks/>
          </p:cNvCxnSpPr>
          <p:nvPr/>
        </p:nvCxnSpPr>
        <p:spPr bwMode="auto">
          <a:xfrm flipV="1">
            <a:off x="2286000" y="2740861"/>
            <a:ext cx="7391400" cy="123087"/>
          </a:xfrm>
          <a:prstGeom prst="straightConnector1">
            <a:avLst/>
          </a:prstGeom>
          <a:ln w="9525" cap="flat" cmpd="sng" algn="ctr">
            <a:solidFill>
              <a:schemeClr val="accent4">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Connettore 2 34">
            <a:extLst>
              <a:ext uri="{FF2B5EF4-FFF2-40B4-BE49-F238E27FC236}">
                <a16:creationId xmlns:a16="http://schemas.microsoft.com/office/drawing/2014/main" id="{A078E9E6-1B1D-F970-C620-AC18E0CC670F}"/>
              </a:ext>
            </a:extLst>
          </p:cNvPr>
          <p:cNvCxnSpPr>
            <a:cxnSpLocks/>
          </p:cNvCxnSpPr>
          <p:nvPr/>
        </p:nvCxnSpPr>
        <p:spPr bwMode="auto">
          <a:xfrm flipV="1">
            <a:off x="2133600" y="2863948"/>
            <a:ext cx="5943600" cy="565052"/>
          </a:xfrm>
          <a:prstGeom prst="straightConnector1">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6" name="Connettore 2 35">
            <a:extLst>
              <a:ext uri="{FF2B5EF4-FFF2-40B4-BE49-F238E27FC236}">
                <a16:creationId xmlns:a16="http://schemas.microsoft.com/office/drawing/2014/main" id="{7047BAD6-5F74-CEC5-0C4B-23FBF7E62564}"/>
              </a:ext>
            </a:extLst>
          </p:cNvPr>
          <p:cNvCxnSpPr>
            <a:cxnSpLocks/>
          </p:cNvCxnSpPr>
          <p:nvPr/>
        </p:nvCxnSpPr>
        <p:spPr bwMode="auto">
          <a:xfrm flipV="1">
            <a:off x="2795033" y="2322937"/>
            <a:ext cx="6501367" cy="877463"/>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7" name="Connettore 2 36">
            <a:extLst>
              <a:ext uri="{FF2B5EF4-FFF2-40B4-BE49-F238E27FC236}">
                <a16:creationId xmlns:a16="http://schemas.microsoft.com/office/drawing/2014/main" id="{08DC6092-4305-0919-7D82-E652526BD4A3}"/>
              </a:ext>
            </a:extLst>
          </p:cNvPr>
          <p:cNvCxnSpPr>
            <a:cxnSpLocks/>
          </p:cNvCxnSpPr>
          <p:nvPr/>
        </p:nvCxnSpPr>
        <p:spPr bwMode="auto">
          <a:xfrm flipV="1">
            <a:off x="2514600" y="3497504"/>
            <a:ext cx="5410200" cy="63773"/>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Connettore 2 37">
            <a:extLst>
              <a:ext uri="{FF2B5EF4-FFF2-40B4-BE49-F238E27FC236}">
                <a16:creationId xmlns:a16="http://schemas.microsoft.com/office/drawing/2014/main" id="{FB95E439-D27D-E800-B2A4-54B18670DE36}"/>
              </a:ext>
            </a:extLst>
          </p:cNvPr>
          <p:cNvCxnSpPr>
            <a:cxnSpLocks/>
          </p:cNvCxnSpPr>
          <p:nvPr/>
        </p:nvCxnSpPr>
        <p:spPr bwMode="auto">
          <a:xfrm>
            <a:off x="2133600" y="2133600"/>
            <a:ext cx="6986805" cy="1427677"/>
          </a:xfrm>
          <a:prstGeom prst="straightConnector1">
            <a:avLst/>
          </a:prstGeom>
          <a:ln w="9525"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39" name="Tabella 38">
            <a:extLst>
              <a:ext uri="{FF2B5EF4-FFF2-40B4-BE49-F238E27FC236}">
                <a16:creationId xmlns:a16="http://schemas.microsoft.com/office/drawing/2014/main" id="{7E21C214-3481-6734-83BD-81AFB0732DCD}"/>
              </a:ext>
            </a:extLst>
          </p:cNvPr>
          <p:cNvGraphicFramePr>
            <a:graphicFrameLocks noGrp="1"/>
          </p:cNvGraphicFramePr>
          <p:nvPr>
            <p:extLst>
              <p:ext uri="{D42A27DB-BD31-4B8C-83A1-F6EECF244321}">
                <p14:modId xmlns:p14="http://schemas.microsoft.com/office/powerpoint/2010/main" val="324209574"/>
              </p:ext>
            </p:extLst>
          </p:nvPr>
        </p:nvGraphicFramePr>
        <p:xfrm>
          <a:off x="3186112" y="4575213"/>
          <a:ext cx="2286001" cy="1514351"/>
        </p:xfrm>
        <a:graphic>
          <a:graphicData uri="http://schemas.openxmlformats.org/drawingml/2006/table">
            <a:tbl>
              <a:tblPr firstRow="1">
                <a:tableStyleId>{3B4B98B0-60AC-42C2-AFA5-B58CD77FA1E5}</a:tableStyleId>
              </a:tblPr>
              <a:tblGrid>
                <a:gridCol w="705838">
                  <a:extLst>
                    <a:ext uri="{9D8B030D-6E8A-4147-A177-3AD203B41FA5}">
                      <a16:colId xmlns:a16="http://schemas.microsoft.com/office/drawing/2014/main" val="1501897060"/>
                    </a:ext>
                  </a:extLst>
                </a:gridCol>
                <a:gridCol w="526721">
                  <a:extLst>
                    <a:ext uri="{9D8B030D-6E8A-4147-A177-3AD203B41FA5}">
                      <a16:colId xmlns:a16="http://schemas.microsoft.com/office/drawing/2014/main" val="2185163520"/>
                    </a:ext>
                  </a:extLst>
                </a:gridCol>
                <a:gridCol w="526721">
                  <a:extLst>
                    <a:ext uri="{9D8B030D-6E8A-4147-A177-3AD203B41FA5}">
                      <a16:colId xmlns:a16="http://schemas.microsoft.com/office/drawing/2014/main" val="1725381231"/>
                    </a:ext>
                  </a:extLst>
                </a:gridCol>
                <a:gridCol w="526721">
                  <a:extLst>
                    <a:ext uri="{9D8B030D-6E8A-4147-A177-3AD203B41FA5}">
                      <a16:colId xmlns:a16="http://schemas.microsoft.com/office/drawing/2014/main" val="2863785560"/>
                    </a:ext>
                  </a:extLst>
                </a:gridCol>
              </a:tblGrid>
              <a:tr h="123123">
                <a:tc gridSpan="4">
                  <a:txBody>
                    <a:bodyPr/>
                    <a:lstStyle/>
                    <a:p>
                      <a:pPr algn="ctr" fontAlgn="t"/>
                      <a:r>
                        <a:rPr lang="en-GB" sz="1200" u="none" strike="noStrike" noProof="0" dirty="0">
                          <a:effectLst/>
                        </a:rPr>
                        <a:t>Total Canonical Structure</a:t>
                      </a:r>
                      <a:endParaRPr lang="en-GB" sz="1200" b="1" i="0" u="none" strike="noStrike" noProof="0" dirty="0">
                        <a:solidFill>
                          <a:srgbClr val="000000"/>
                        </a:solidFill>
                        <a:effectLst/>
                        <a:latin typeface="Arial" panose="020B0604020202020204" pitchFamily="34" charset="0"/>
                      </a:endParaRPr>
                    </a:p>
                  </a:txBody>
                  <a:tcPr marL="9525" marR="9525" marT="9525" marB="0"/>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981776316"/>
                  </a:ext>
                </a:extLst>
              </a:tr>
              <a:tr h="196091">
                <a:tc>
                  <a:txBody>
                    <a:bodyPr/>
                    <a:lstStyle/>
                    <a:p>
                      <a:pPr algn="ctr" fontAlgn="t"/>
                      <a:r>
                        <a:rPr lang="en-GB" sz="1200" u="none" strike="noStrike" noProof="0" dirty="0">
                          <a:effectLst/>
                        </a:rPr>
                        <a:t>Variable</a:t>
                      </a:r>
                      <a:endParaRPr lang="en-GB" sz="1200" b="1" i="0" u="none" strike="noStrike" noProof="0" dirty="0">
                        <a:solidFill>
                          <a:srgbClr val="000000"/>
                        </a:solidFill>
                        <a:effectLst/>
                        <a:latin typeface="Arial" panose="020B0604020202020204" pitchFamily="34" charset="0"/>
                      </a:endParaRPr>
                    </a:p>
                  </a:txBody>
                  <a:tcPr marL="9525" marR="9525" marT="9525" marB="0"/>
                </a:tc>
                <a:tc>
                  <a:txBody>
                    <a:bodyPr/>
                    <a:lstStyle/>
                    <a:p>
                      <a:pPr algn="ctr" fontAlgn="t"/>
                      <a:r>
                        <a:rPr lang="it-IT" sz="1200" u="none" strike="noStrike">
                          <a:effectLst/>
                        </a:rPr>
                        <a:t>Can1</a:t>
                      </a:r>
                      <a:endParaRPr lang="it-IT" sz="12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it-IT" sz="1200" u="none" strike="noStrike" dirty="0">
                          <a:effectLst/>
                        </a:rPr>
                        <a:t>Can2</a:t>
                      </a:r>
                      <a:endParaRPr lang="it-IT" sz="1200" b="1"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it-IT" sz="1200" u="none" strike="noStrike">
                          <a:effectLst/>
                        </a:rPr>
                        <a:t>Can3</a:t>
                      </a:r>
                      <a:endParaRPr lang="it-IT" sz="1200" b="1"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204677418"/>
                  </a:ext>
                </a:extLst>
              </a:tr>
              <a:tr h="196091">
                <a:tc>
                  <a:txBody>
                    <a:bodyPr/>
                    <a:lstStyle/>
                    <a:p>
                      <a:pPr algn="ctr" fontAlgn="t"/>
                      <a:r>
                        <a:rPr lang="it-IT" sz="1200" b="1" u="none" strike="noStrike" dirty="0">
                          <a:effectLst/>
                        </a:rPr>
                        <a:t>Factor1</a:t>
                      </a:r>
                    </a:p>
                    <a:p>
                      <a:pPr algn="ctr" fontAlgn="t"/>
                      <a:r>
                        <a:rPr lang="it-IT" sz="1200" u="none" strike="noStrike" dirty="0">
                          <a:effectLst/>
                        </a:rPr>
                        <a:t>(mv, </a:t>
                      </a:r>
                      <a:r>
                        <a:rPr lang="it-IT" sz="1200" u="none" strike="noStrike" dirty="0" err="1">
                          <a:effectLst/>
                        </a:rPr>
                        <a:t>dist</a:t>
                      </a:r>
                      <a:r>
                        <a:rPr lang="it-IT" sz="1200" u="none" strike="noStrike" dirty="0">
                          <a:effectLst/>
                        </a:rPr>
                        <a:t>)</a:t>
                      </a:r>
                      <a:endParaRPr lang="it-IT" sz="12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b="1" u="none" strike="noStrike" dirty="0">
                          <a:solidFill>
                            <a:srgbClr val="C00000"/>
                          </a:solidFill>
                          <a:effectLst/>
                        </a:rPr>
                        <a:t>0.90</a:t>
                      </a:r>
                      <a:endParaRPr lang="it-IT" sz="1200" b="1" i="0" u="none" strike="noStrike" dirty="0">
                        <a:solidFill>
                          <a:srgbClr val="C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0.22</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0.14</a:t>
                      </a:r>
                      <a:endParaRPr lang="it-IT" sz="12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929579118"/>
                  </a:ext>
                </a:extLst>
              </a:tr>
              <a:tr h="196091">
                <a:tc>
                  <a:txBody>
                    <a:bodyPr/>
                    <a:lstStyle/>
                    <a:p>
                      <a:pPr algn="ctr" fontAlgn="t"/>
                      <a:r>
                        <a:rPr lang="it-IT" sz="1200" b="1" u="none" strike="noStrike" dirty="0">
                          <a:effectLst/>
                        </a:rPr>
                        <a:t>Factor2</a:t>
                      </a:r>
                    </a:p>
                    <a:p>
                      <a:pPr algn="ctr" fontAlgn="t"/>
                      <a:r>
                        <a:rPr lang="it-IT" sz="1200" u="none" strike="noStrike" dirty="0">
                          <a:effectLst/>
                        </a:rPr>
                        <a:t>(V80)</a:t>
                      </a:r>
                      <a:endParaRPr lang="it-IT" sz="12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0.38</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b="1" u="none" strike="noStrike" dirty="0">
                          <a:solidFill>
                            <a:srgbClr val="C00000"/>
                          </a:solidFill>
                          <a:effectLst/>
                        </a:rPr>
                        <a:t>-0.79</a:t>
                      </a:r>
                      <a:endParaRPr lang="it-IT" sz="1200" b="1" i="0" u="none" strike="noStrike" dirty="0">
                        <a:solidFill>
                          <a:srgbClr val="C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-0.24</a:t>
                      </a:r>
                      <a:endParaRPr lang="it-IT" sz="12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3368924271"/>
                  </a:ext>
                </a:extLst>
              </a:tr>
              <a:tr h="196091">
                <a:tc>
                  <a:txBody>
                    <a:bodyPr/>
                    <a:lstStyle/>
                    <a:p>
                      <a:pPr algn="ctr" fontAlgn="t"/>
                      <a:r>
                        <a:rPr lang="it-IT" sz="1200" b="1" u="none" strike="noStrike" dirty="0">
                          <a:effectLst/>
                        </a:rPr>
                        <a:t>Factor3</a:t>
                      </a:r>
                    </a:p>
                    <a:p>
                      <a:pPr algn="ctr" fontAlgn="t"/>
                      <a:r>
                        <a:rPr lang="it-IT" sz="1200" u="none" strike="noStrike" dirty="0">
                          <a:effectLst/>
                        </a:rPr>
                        <a:t>(</a:t>
                      </a:r>
                      <a:r>
                        <a:rPr lang="it-IT" sz="1200" u="none" strike="noStrike" dirty="0" err="1">
                          <a:effectLst/>
                        </a:rPr>
                        <a:t>tral</a:t>
                      </a:r>
                      <a:r>
                        <a:rPr lang="it-IT" sz="1200" u="none" strike="noStrike" dirty="0">
                          <a:effectLst/>
                        </a:rPr>
                        <a:t>)</a:t>
                      </a:r>
                      <a:endParaRPr lang="it-IT" sz="12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0.08</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0.13</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b="1" u="none" strike="noStrike" dirty="0">
                          <a:solidFill>
                            <a:srgbClr val="C00000"/>
                          </a:solidFill>
                          <a:effectLst/>
                        </a:rPr>
                        <a:t>0.73</a:t>
                      </a:r>
                      <a:endParaRPr lang="it-IT" sz="1200" b="1" i="0" u="none" strike="noStrike" dirty="0">
                        <a:solidFill>
                          <a:srgbClr val="C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452651939"/>
                  </a:ext>
                </a:extLst>
              </a:tr>
            </a:tbl>
          </a:graphicData>
        </a:graphic>
      </p:graphicFrame>
      <p:grpSp>
        <p:nvGrpSpPr>
          <p:cNvPr id="41" name="Gruppo 40">
            <a:extLst>
              <a:ext uri="{FF2B5EF4-FFF2-40B4-BE49-F238E27FC236}">
                <a16:creationId xmlns:a16="http://schemas.microsoft.com/office/drawing/2014/main" id="{33353BD3-04CE-199E-79B1-D781FBC468B5}"/>
              </a:ext>
            </a:extLst>
          </p:cNvPr>
          <p:cNvGrpSpPr/>
          <p:nvPr/>
        </p:nvGrpSpPr>
        <p:grpSpPr>
          <a:xfrm>
            <a:off x="9915280" y="4575213"/>
            <a:ext cx="2202289" cy="886912"/>
            <a:chOff x="9915280" y="4575213"/>
            <a:chExt cx="2202289" cy="886912"/>
          </a:xfrm>
        </p:grpSpPr>
        <p:sp>
          <p:nvSpPr>
            <p:cNvPr id="42" name="Rettangolo arrotondato 1">
              <a:extLst>
                <a:ext uri="{FF2B5EF4-FFF2-40B4-BE49-F238E27FC236}">
                  <a16:creationId xmlns:a16="http://schemas.microsoft.com/office/drawing/2014/main" id="{0F1DC441-6F38-440E-B568-FDF38A9E5BF9}"/>
                </a:ext>
              </a:extLst>
            </p:cNvPr>
            <p:cNvSpPr/>
            <p:nvPr/>
          </p:nvSpPr>
          <p:spPr>
            <a:xfrm>
              <a:off x="11479268" y="4773783"/>
              <a:ext cx="638301" cy="269545"/>
            </a:xfrm>
            <a:prstGeom prst="roundRect">
              <a:avLst/>
            </a:prstGeom>
            <a:solidFill>
              <a:schemeClr val="accent3">
                <a:lumMod val="20000"/>
                <a:lumOff val="80000"/>
                <a:alpha val="10000"/>
              </a:schemeClr>
            </a:solidFill>
            <a:ln w="19050">
              <a:solidFill>
                <a:schemeClr val="accent3"/>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43" name="Rettangolo arrotondato 19">
              <a:extLst>
                <a:ext uri="{FF2B5EF4-FFF2-40B4-BE49-F238E27FC236}">
                  <a16:creationId xmlns:a16="http://schemas.microsoft.com/office/drawing/2014/main" id="{8908E48A-07AB-1284-F606-7A3F0D3F72C3}"/>
                </a:ext>
              </a:extLst>
            </p:cNvPr>
            <p:cNvSpPr/>
            <p:nvPr/>
          </p:nvSpPr>
          <p:spPr>
            <a:xfrm>
              <a:off x="9915280" y="4575213"/>
              <a:ext cx="674751" cy="255751"/>
            </a:xfrm>
            <a:prstGeom prst="roundRect">
              <a:avLst/>
            </a:prstGeom>
            <a:solidFill>
              <a:schemeClr val="accent3">
                <a:lumMod val="20000"/>
                <a:lumOff val="80000"/>
                <a:alpha val="10000"/>
              </a:schemeClr>
            </a:solidFill>
            <a:ln w="19050">
              <a:solidFill>
                <a:schemeClr val="accent3"/>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44" name="Rettangolo arrotondato 25">
              <a:extLst>
                <a:ext uri="{FF2B5EF4-FFF2-40B4-BE49-F238E27FC236}">
                  <a16:creationId xmlns:a16="http://schemas.microsoft.com/office/drawing/2014/main" id="{05F37B99-C55A-07E0-FD87-B14A4F06FC53}"/>
                </a:ext>
              </a:extLst>
            </p:cNvPr>
            <p:cNvSpPr/>
            <p:nvPr/>
          </p:nvSpPr>
          <p:spPr>
            <a:xfrm>
              <a:off x="11442818" y="5206374"/>
              <a:ext cx="674751" cy="255751"/>
            </a:xfrm>
            <a:prstGeom prst="roundRect">
              <a:avLst/>
            </a:prstGeom>
            <a:solidFill>
              <a:schemeClr val="accent3">
                <a:lumMod val="20000"/>
                <a:lumOff val="80000"/>
                <a:alpha val="10000"/>
              </a:schemeClr>
            </a:solidFill>
            <a:ln w="19050">
              <a:solidFill>
                <a:schemeClr val="accent3"/>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grpSp>
    </p:spTree>
    <p:extLst>
      <p:ext uri="{BB962C8B-B14F-4D97-AF65-F5344CB8AC3E}">
        <p14:creationId xmlns:p14="http://schemas.microsoft.com/office/powerpoint/2010/main" val="3988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fill="hold"/>
                                        <p:tgtEl>
                                          <p:spTgt spid="41"/>
                                        </p:tgtEl>
                                        <p:attrNameLst>
                                          <p:attrName>ppt_x</p:attrName>
                                        </p:attrNameLst>
                                      </p:cBhvr>
                                      <p:tavLst>
                                        <p:tav tm="0">
                                          <p:val>
                                            <p:strVal val="#ppt_x"/>
                                          </p:val>
                                        </p:tav>
                                        <p:tav tm="100000">
                                          <p:val>
                                            <p:strVal val="#ppt_x"/>
                                          </p:val>
                                        </p:tav>
                                      </p:tavLst>
                                    </p:anim>
                                    <p:anim calcmode="lin" valueType="num">
                                      <p:cBhvr additive="base">
                                        <p:cTn id="3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olo 1">
            <a:extLst>
              <a:ext uri="{FF2B5EF4-FFF2-40B4-BE49-F238E27FC236}">
                <a16:creationId xmlns:a16="http://schemas.microsoft.com/office/drawing/2014/main" id="{1F1E8CA4-108A-0B29-12F7-BC6A4C5AD818}"/>
              </a:ext>
            </a:extLst>
          </p:cNvPr>
          <p:cNvSpPr txBox="1">
            <a:spLocks/>
          </p:cNvSpPr>
          <p:nvPr/>
        </p:nvSpPr>
        <p:spPr>
          <a:xfrm>
            <a:off x="584055" y="90007"/>
            <a:ext cx="10905066" cy="92333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Analisi Statistica</a:t>
            </a:r>
          </a:p>
          <a:p>
            <a:r>
              <a:rPr lang="it-IT" sz="3600" dirty="0"/>
              <a:t>Rappresentazione dei </a:t>
            </a:r>
            <a:r>
              <a:rPr lang="it-IT" sz="3600" dirty="0">
                <a:solidFill>
                  <a:schemeClr val="accent5">
                    <a:lumMod val="75000"/>
                  </a:schemeClr>
                </a:solidFill>
              </a:rPr>
              <a:t>cluster di sequenze </a:t>
            </a:r>
            <a:r>
              <a:rPr lang="it-IT" sz="3600" dirty="0"/>
              <a:t>– Percorso collinare</a:t>
            </a:r>
            <a:endParaRPr lang="en-US" sz="3600" dirty="0"/>
          </a:p>
        </p:txBody>
      </p:sp>
      <p:grpSp>
        <p:nvGrpSpPr>
          <p:cNvPr id="13" name="Gruppo 12">
            <a:extLst>
              <a:ext uri="{FF2B5EF4-FFF2-40B4-BE49-F238E27FC236}">
                <a16:creationId xmlns:a16="http://schemas.microsoft.com/office/drawing/2014/main" id="{E1D04E72-C14C-D44D-CA11-7D90BBDA37EE}"/>
              </a:ext>
            </a:extLst>
          </p:cNvPr>
          <p:cNvGrpSpPr/>
          <p:nvPr/>
        </p:nvGrpSpPr>
        <p:grpSpPr>
          <a:xfrm>
            <a:off x="5643354" y="1122186"/>
            <a:ext cx="6200250" cy="5635985"/>
            <a:chOff x="5643354" y="1122186"/>
            <a:chExt cx="6200250" cy="5635985"/>
          </a:xfrm>
        </p:grpSpPr>
        <p:pic>
          <p:nvPicPr>
            <p:cNvPr id="15" name="Immagine 14" descr="La procedura SGRender">
              <a:extLst>
                <a:ext uri="{FF2B5EF4-FFF2-40B4-BE49-F238E27FC236}">
                  <a16:creationId xmlns:a16="http://schemas.microsoft.com/office/drawing/2014/main" id="{C7678D5B-FC4A-06A5-9EDB-27F1C88114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122186"/>
              <a:ext cx="4034118" cy="3025589"/>
            </a:xfrm>
            <a:prstGeom prst="rect">
              <a:avLst/>
            </a:prstGeom>
            <a:noFill/>
            <a:ln>
              <a:noFill/>
            </a:ln>
          </p:spPr>
        </p:pic>
        <p:sp>
          <p:nvSpPr>
            <p:cNvPr id="17" name="Rettangolo 16">
              <a:extLst>
                <a:ext uri="{FF2B5EF4-FFF2-40B4-BE49-F238E27FC236}">
                  <a16:creationId xmlns:a16="http://schemas.microsoft.com/office/drawing/2014/main" id="{0B1A80C4-6A1C-D744-996A-8BA0CC848347}"/>
                </a:ext>
              </a:extLst>
            </p:cNvPr>
            <p:cNvSpPr/>
            <p:nvPr/>
          </p:nvSpPr>
          <p:spPr>
            <a:xfrm>
              <a:off x="5643354" y="1366142"/>
              <a:ext cx="1613559"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it-IT" sz="1600" dirty="0"/>
                <a:t>Sequenze rappresentative per cluster</a:t>
              </a:r>
            </a:p>
          </p:txBody>
        </p:sp>
        <p:pic>
          <p:nvPicPr>
            <p:cNvPr id="19" name="Immagine 18">
              <a:extLst>
                <a:ext uri="{FF2B5EF4-FFF2-40B4-BE49-F238E27FC236}">
                  <a16:creationId xmlns:a16="http://schemas.microsoft.com/office/drawing/2014/main" id="{7916CBEE-BFE0-4496-1591-ADCD09D057A1}"/>
                </a:ext>
              </a:extLst>
            </p:cNvPr>
            <p:cNvPicPr>
              <a:picLocks noChangeAspect="1"/>
            </p:cNvPicPr>
            <p:nvPr/>
          </p:nvPicPr>
          <p:blipFill>
            <a:blip r:embed="rId4"/>
            <a:stretch>
              <a:fillRect/>
            </a:stretch>
          </p:blipFill>
          <p:spPr>
            <a:xfrm>
              <a:off x="6105747" y="4147326"/>
              <a:ext cx="5737857" cy="2610845"/>
            </a:xfrm>
            <a:prstGeom prst="rect">
              <a:avLst/>
            </a:prstGeom>
            <a:solidFill>
              <a:schemeClr val="bg1"/>
            </a:solidFill>
          </p:spPr>
        </p:pic>
      </p:grpSp>
      <p:sp>
        <p:nvSpPr>
          <p:cNvPr id="22" name="Segnaposto numero diapositiva 4">
            <a:extLst>
              <a:ext uri="{FF2B5EF4-FFF2-40B4-BE49-F238E27FC236}">
                <a16:creationId xmlns:a16="http://schemas.microsoft.com/office/drawing/2014/main" id="{E7128591-08F1-5C94-60B8-00865D577892}"/>
              </a:ext>
            </a:extLst>
          </p:cNvPr>
          <p:cNvSpPr txBox="1">
            <a:spLocks/>
          </p:cNvSpPr>
          <p:nvPr/>
        </p:nvSpPr>
        <p:spPr>
          <a:xfrm>
            <a:off x="8737600" y="6497638"/>
            <a:ext cx="2844800" cy="171450"/>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111817B-9EDE-4347-BB6E-72AB424A5F94}" type="slidenum">
              <a:rPr lang="en-US" altLang="en-US" smtClean="0"/>
              <a:pPr>
                <a:defRPr/>
              </a:pPr>
              <a:t>21</a:t>
            </a:fld>
            <a:endParaRPr lang="en-US" altLang="en-US"/>
          </a:p>
        </p:txBody>
      </p:sp>
      <p:pic>
        <p:nvPicPr>
          <p:cNvPr id="23" name="Immagine 22">
            <a:extLst>
              <a:ext uri="{FF2B5EF4-FFF2-40B4-BE49-F238E27FC236}">
                <a16:creationId xmlns:a16="http://schemas.microsoft.com/office/drawing/2014/main" id="{76AF4FE5-9E32-A33E-CD86-376620150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580900"/>
            <a:ext cx="2324932" cy="1743699"/>
          </a:xfrm>
          <a:prstGeom prst="rect">
            <a:avLst/>
          </a:prstGeom>
        </p:spPr>
      </p:pic>
      <p:pic>
        <p:nvPicPr>
          <p:cNvPr id="24" name="Immagine 23">
            <a:extLst>
              <a:ext uri="{FF2B5EF4-FFF2-40B4-BE49-F238E27FC236}">
                <a16:creationId xmlns:a16="http://schemas.microsoft.com/office/drawing/2014/main" id="{EEA77374-7494-B643-C09F-52A6D5AF54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120796"/>
            <a:ext cx="4572000" cy="3428999"/>
          </a:xfrm>
          <a:prstGeom prst="rect">
            <a:avLst/>
          </a:prstGeom>
        </p:spPr>
      </p:pic>
      <p:cxnSp>
        <p:nvCxnSpPr>
          <p:cNvPr id="25" name="Connettore 2 24">
            <a:extLst>
              <a:ext uri="{FF2B5EF4-FFF2-40B4-BE49-F238E27FC236}">
                <a16:creationId xmlns:a16="http://schemas.microsoft.com/office/drawing/2014/main" id="{89D49BEC-1949-1E16-B0BA-D57FCC79E0BA}"/>
              </a:ext>
            </a:extLst>
          </p:cNvPr>
          <p:cNvCxnSpPr>
            <a:cxnSpLocks/>
          </p:cNvCxnSpPr>
          <p:nvPr/>
        </p:nvCxnSpPr>
        <p:spPr bwMode="auto">
          <a:xfrm>
            <a:off x="2057400" y="2971800"/>
            <a:ext cx="7543800" cy="228600"/>
          </a:xfrm>
          <a:prstGeom prst="straightConnector1">
            <a:avLst/>
          </a:prstGeom>
          <a:ln w="9525" cap="flat" cmpd="sng" algn="ctr">
            <a:solidFill>
              <a:schemeClr val="accent4">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Connettore 2 25">
            <a:extLst>
              <a:ext uri="{FF2B5EF4-FFF2-40B4-BE49-F238E27FC236}">
                <a16:creationId xmlns:a16="http://schemas.microsoft.com/office/drawing/2014/main" id="{F7802F77-267E-4DD8-BDBC-9908BAAAA764}"/>
              </a:ext>
            </a:extLst>
          </p:cNvPr>
          <p:cNvCxnSpPr>
            <a:cxnSpLocks/>
          </p:cNvCxnSpPr>
          <p:nvPr/>
        </p:nvCxnSpPr>
        <p:spPr bwMode="auto">
          <a:xfrm>
            <a:off x="3733800" y="2971800"/>
            <a:ext cx="4800600" cy="228600"/>
          </a:xfrm>
          <a:prstGeom prst="straightConnector1">
            <a:avLst/>
          </a:prstGeom>
          <a:ln w="952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Connettore 2 26">
            <a:extLst>
              <a:ext uri="{FF2B5EF4-FFF2-40B4-BE49-F238E27FC236}">
                <a16:creationId xmlns:a16="http://schemas.microsoft.com/office/drawing/2014/main" id="{0856ED26-BEEA-F035-9563-54DDAE9D70B3}"/>
              </a:ext>
            </a:extLst>
          </p:cNvPr>
          <p:cNvCxnSpPr>
            <a:cxnSpLocks/>
          </p:cNvCxnSpPr>
          <p:nvPr/>
        </p:nvCxnSpPr>
        <p:spPr bwMode="auto">
          <a:xfrm flipV="1">
            <a:off x="2590800" y="1524000"/>
            <a:ext cx="5599113" cy="838200"/>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ttore 2 27">
            <a:extLst>
              <a:ext uri="{FF2B5EF4-FFF2-40B4-BE49-F238E27FC236}">
                <a16:creationId xmlns:a16="http://schemas.microsoft.com/office/drawing/2014/main" id="{86F768A6-874C-B833-7C02-10A215E0A986}"/>
              </a:ext>
            </a:extLst>
          </p:cNvPr>
          <p:cNvCxnSpPr>
            <a:cxnSpLocks/>
          </p:cNvCxnSpPr>
          <p:nvPr/>
        </p:nvCxnSpPr>
        <p:spPr bwMode="auto">
          <a:xfrm>
            <a:off x="2895600" y="3352800"/>
            <a:ext cx="5105400" cy="76200"/>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Connettore 2 28">
            <a:extLst>
              <a:ext uri="{FF2B5EF4-FFF2-40B4-BE49-F238E27FC236}">
                <a16:creationId xmlns:a16="http://schemas.microsoft.com/office/drawing/2014/main" id="{0F4506B8-79F6-7125-5B24-25B5D2E2BAD6}"/>
              </a:ext>
            </a:extLst>
          </p:cNvPr>
          <p:cNvCxnSpPr>
            <a:cxnSpLocks/>
          </p:cNvCxnSpPr>
          <p:nvPr/>
        </p:nvCxnSpPr>
        <p:spPr bwMode="auto">
          <a:xfrm flipV="1">
            <a:off x="1219200" y="2514601"/>
            <a:ext cx="8763000" cy="914399"/>
          </a:xfrm>
          <a:prstGeom prst="straightConnector1">
            <a:avLst/>
          </a:prstGeom>
          <a:ln w="9525" cap="flat" cmpd="sng" algn="ctr">
            <a:solidFill>
              <a:srgbClr val="7030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30" name="Tabella 29">
            <a:extLst>
              <a:ext uri="{FF2B5EF4-FFF2-40B4-BE49-F238E27FC236}">
                <a16:creationId xmlns:a16="http://schemas.microsoft.com/office/drawing/2014/main" id="{745565DC-3970-3544-D11E-BE43309C61D7}"/>
              </a:ext>
            </a:extLst>
          </p:cNvPr>
          <p:cNvGraphicFramePr>
            <a:graphicFrameLocks noGrp="1"/>
          </p:cNvGraphicFramePr>
          <p:nvPr>
            <p:extLst>
              <p:ext uri="{D42A27DB-BD31-4B8C-83A1-F6EECF244321}">
                <p14:modId xmlns:p14="http://schemas.microsoft.com/office/powerpoint/2010/main" val="2198530503"/>
              </p:ext>
            </p:extLst>
          </p:nvPr>
        </p:nvGraphicFramePr>
        <p:xfrm>
          <a:off x="2895600" y="4712063"/>
          <a:ext cx="2351088" cy="1525905"/>
        </p:xfrm>
        <a:graphic>
          <a:graphicData uri="http://schemas.openxmlformats.org/drawingml/2006/table">
            <a:tbl>
              <a:tblPr firstRow="1">
                <a:tableStyleId>{3B4B98B0-60AC-42C2-AFA5-B58CD77FA1E5}</a:tableStyleId>
              </a:tblPr>
              <a:tblGrid>
                <a:gridCol w="684213">
                  <a:extLst>
                    <a:ext uri="{9D8B030D-6E8A-4147-A177-3AD203B41FA5}">
                      <a16:colId xmlns:a16="http://schemas.microsoft.com/office/drawing/2014/main" val="2591231296"/>
                    </a:ext>
                  </a:extLst>
                </a:gridCol>
                <a:gridCol w="555625">
                  <a:extLst>
                    <a:ext uri="{9D8B030D-6E8A-4147-A177-3AD203B41FA5}">
                      <a16:colId xmlns:a16="http://schemas.microsoft.com/office/drawing/2014/main" val="1094641970"/>
                    </a:ext>
                  </a:extLst>
                </a:gridCol>
                <a:gridCol w="555625">
                  <a:extLst>
                    <a:ext uri="{9D8B030D-6E8A-4147-A177-3AD203B41FA5}">
                      <a16:colId xmlns:a16="http://schemas.microsoft.com/office/drawing/2014/main" val="3153521238"/>
                    </a:ext>
                  </a:extLst>
                </a:gridCol>
                <a:gridCol w="555625">
                  <a:extLst>
                    <a:ext uri="{9D8B030D-6E8A-4147-A177-3AD203B41FA5}">
                      <a16:colId xmlns:a16="http://schemas.microsoft.com/office/drawing/2014/main" val="2421133046"/>
                    </a:ext>
                  </a:extLst>
                </a:gridCol>
              </a:tblGrid>
              <a:tr h="200025">
                <a:tc gridSpan="4">
                  <a:txBody>
                    <a:bodyPr/>
                    <a:lstStyle/>
                    <a:p>
                      <a:pPr algn="ctr" fontAlgn="t"/>
                      <a:r>
                        <a:rPr lang="it-IT" sz="1200" u="none" strike="noStrike" dirty="0">
                          <a:effectLst/>
                        </a:rPr>
                        <a:t>Total </a:t>
                      </a:r>
                      <a:r>
                        <a:rPr lang="it-IT" sz="1200" u="none" strike="noStrike" dirty="0" err="1">
                          <a:effectLst/>
                        </a:rPr>
                        <a:t>Canonical</a:t>
                      </a:r>
                      <a:r>
                        <a:rPr lang="it-IT" sz="1200" u="none" strike="noStrike" dirty="0">
                          <a:effectLst/>
                        </a:rPr>
                        <a:t> </a:t>
                      </a:r>
                      <a:r>
                        <a:rPr lang="it-IT" sz="1200" u="none" strike="noStrike" dirty="0" err="1">
                          <a:effectLst/>
                        </a:rPr>
                        <a:t>Structure</a:t>
                      </a:r>
                      <a:endParaRPr lang="it-IT" sz="1200" b="1" i="0" u="none" strike="noStrike" dirty="0">
                        <a:solidFill>
                          <a:srgbClr val="000000"/>
                        </a:solidFill>
                        <a:effectLst/>
                        <a:latin typeface="Arial" panose="020B0604020202020204" pitchFamily="34" charset="0"/>
                      </a:endParaRPr>
                    </a:p>
                  </a:txBody>
                  <a:tcPr marL="9525" marR="9525" marT="9525" marB="0"/>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415342335"/>
                  </a:ext>
                </a:extLst>
              </a:tr>
              <a:tr h="200025">
                <a:tc>
                  <a:txBody>
                    <a:bodyPr/>
                    <a:lstStyle/>
                    <a:p>
                      <a:pPr algn="ctr" fontAlgn="t"/>
                      <a:r>
                        <a:rPr lang="it-IT" sz="1200" u="none" strike="noStrike">
                          <a:effectLst/>
                        </a:rPr>
                        <a:t>Variabile</a:t>
                      </a:r>
                      <a:endParaRPr lang="it-IT" sz="12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it-IT" sz="1200" u="none" strike="noStrike">
                          <a:effectLst/>
                        </a:rPr>
                        <a:t>Can1</a:t>
                      </a:r>
                      <a:endParaRPr lang="it-IT" sz="12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it-IT" sz="1200" u="none" strike="noStrike">
                          <a:effectLst/>
                        </a:rPr>
                        <a:t>Can2</a:t>
                      </a:r>
                      <a:endParaRPr lang="it-IT" sz="12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it-IT" sz="1200" u="none" strike="noStrike">
                          <a:effectLst/>
                        </a:rPr>
                        <a:t>Can3</a:t>
                      </a:r>
                      <a:endParaRPr lang="it-IT" sz="1200" b="1"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788403642"/>
                  </a:ext>
                </a:extLst>
              </a:tr>
              <a:tr h="200025">
                <a:tc>
                  <a:txBody>
                    <a:bodyPr/>
                    <a:lstStyle/>
                    <a:p>
                      <a:pPr algn="ctr" fontAlgn="t"/>
                      <a:r>
                        <a:rPr lang="it-IT" sz="1200" b="1" u="none" strike="noStrike" dirty="0">
                          <a:effectLst/>
                        </a:rPr>
                        <a:t>Factor1</a:t>
                      </a:r>
                    </a:p>
                    <a:p>
                      <a:pPr algn="ctr" fontAlgn="t"/>
                      <a:r>
                        <a:rPr lang="it-IT" sz="1200" b="0" i="0" u="none" strike="noStrike" dirty="0">
                          <a:solidFill>
                            <a:srgbClr val="000000"/>
                          </a:solidFill>
                          <a:effectLst/>
                          <a:latin typeface="Arial" panose="020B0604020202020204" pitchFamily="34" charset="0"/>
                        </a:rPr>
                        <a:t>(mv, </a:t>
                      </a:r>
                      <a:r>
                        <a:rPr lang="it-IT" sz="1200" b="0" i="0" u="none" strike="noStrike" dirty="0" err="1">
                          <a:solidFill>
                            <a:srgbClr val="000000"/>
                          </a:solidFill>
                          <a:effectLst/>
                          <a:latin typeface="Arial" panose="020B0604020202020204" pitchFamily="34" charset="0"/>
                        </a:rPr>
                        <a:t>dist</a:t>
                      </a:r>
                      <a:r>
                        <a:rPr lang="it-IT" sz="1200" b="0" i="0" u="none" strike="noStrike" dirty="0">
                          <a:solidFill>
                            <a:srgbClr val="000000"/>
                          </a:solidFill>
                          <a:effectLst/>
                          <a:latin typeface="Arial" panose="020B0604020202020204" pitchFamily="34" charset="0"/>
                        </a:rPr>
                        <a:t>)</a:t>
                      </a:r>
                    </a:p>
                  </a:txBody>
                  <a:tcPr marL="9525" marR="9525" marT="9525" marB="0"/>
                </a:tc>
                <a:tc>
                  <a:txBody>
                    <a:bodyPr/>
                    <a:lstStyle/>
                    <a:p>
                      <a:pPr algn="l" fontAlgn="t"/>
                      <a:r>
                        <a:rPr lang="it-IT" sz="1200" u="none" strike="noStrike" dirty="0">
                          <a:effectLst/>
                        </a:rPr>
                        <a:t>-0.43</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0.46</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b="1" u="none" strike="noStrike" dirty="0">
                          <a:solidFill>
                            <a:srgbClr val="C00000"/>
                          </a:solidFill>
                          <a:effectLst/>
                        </a:rPr>
                        <a:t>0.77</a:t>
                      </a:r>
                      <a:endParaRPr lang="it-IT" sz="1200" b="1" i="0" u="none" strike="noStrike" dirty="0">
                        <a:solidFill>
                          <a:srgbClr val="C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227021440"/>
                  </a:ext>
                </a:extLst>
              </a:tr>
              <a:tr h="200025">
                <a:tc>
                  <a:txBody>
                    <a:bodyPr/>
                    <a:lstStyle/>
                    <a:p>
                      <a:pPr algn="ctr" fontAlgn="t"/>
                      <a:r>
                        <a:rPr lang="it-IT" sz="1200" b="1" u="none" strike="noStrike" dirty="0">
                          <a:effectLst/>
                        </a:rPr>
                        <a:t>Factor2</a:t>
                      </a:r>
                    </a:p>
                    <a:p>
                      <a:pPr algn="ctr" fontAlgn="t"/>
                      <a:r>
                        <a:rPr lang="it-IT" sz="1200" u="none" strike="noStrike" dirty="0">
                          <a:effectLst/>
                        </a:rPr>
                        <a:t>(</a:t>
                      </a:r>
                      <a:r>
                        <a:rPr lang="it-IT" sz="1200" u="none" strike="noStrike" dirty="0" err="1">
                          <a:effectLst/>
                        </a:rPr>
                        <a:t>acc</a:t>
                      </a:r>
                      <a:r>
                        <a:rPr lang="it-IT" sz="1200" u="none" strike="noStrike" dirty="0">
                          <a:effectLst/>
                        </a:rPr>
                        <a:t>)</a:t>
                      </a:r>
                      <a:endParaRPr lang="it-IT" sz="12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0.28</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b="1" u="none" strike="noStrike" dirty="0">
                          <a:solidFill>
                            <a:srgbClr val="C00000"/>
                          </a:solidFill>
                          <a:effectLst/>
                        </a:rPr>
                        <a:t>0.77</a:t>
                      </a:r>
                      <a:endParaRPr lang="it-IT" sz="1200" b="1" i="0" u="none" strike="noStrike" dirty="0">
                        <a:solidFill>
                          <a:srgbClr val="C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-0.30</a:t>
                      </a:r>
                      <a:endParaRPr lang="it-IT" sz="12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805571698"/>
                  </a:ext>
                </a:extLst>
              </a:tr>
              <a:tr h="200025">
                <a:tc>
                  <a:txBody>
                    <a:bodyPr/>
                    <a:lstStyle/>
                    <a:p>
                      <a:pPr algn="ctr" fontAlgn="t"/>
                      <a:r>
                        <a:rPr lang="it-IT" sz="1200" b="1" u="none" strike="noStrike" dirty="0">
                          <a:effectLst/>
                        </a:rPr>
                        <a:t>Factor3</a:t>
                      </a:r>
                    </a:p>
                    <a:p>
                      <a:pPr algn="ctr" fontAlgn="t"/>
                      <a:r>
                        <a:rPr lang="it-IT" sz="1200" u="none" strike="noStrike" dirty="0">
                          <a:effectLst/>
                        </a:rPr>
                        <a:t>(</a:t>
                      </a:r>
                      <a:r>
                        <a:rPr lang="it-IT" sz="1200" u="none" strike="noStrike" dirty="0" err="1">
                          <a:effectLst/>
                        </a:rPr>
                        <a:t>tral</a:t>
                      </a:r>
                      <a:r>
                        <a:rPr lang="it-IT" sz="1200" u="none" strike="noStrike" dirty="0">
                          <a:effectLst/>
                        </a:rPr>
                        <a:t>)</a:t>
                      </a:r>
                      <a:endParaRPr lang="it-IT" sz="12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b="1" u="none" strike="noStrike" dirty="0">
                          <a:solidFill>
                            <a:srgbClr val="C00000"/>
                          </a:solidFill>
                          <a:effectLst/>
                        </a:rPr>
                        <a:t>0.83</a:t>
                      </a:r>
                      <a:endParaRPr lang="it-IT" sz="1200" b="1" i="0" u="none" strike="noStrike" dirty="0">
                        <a:solidFill>
                          <a:srgbClr val="C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0.10</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200" u="none" strike="noStrike" dirty="0">
                          <a:effectLst/>
                        </a:rPr>
                        <a:t>0.40</a:t>
                      </a:r>
                      <a:endParaRPr lang="it-IT" sz="12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487288835"/>
                  </a:ext>
                </a:extLst>
              </a:tr>
            </a:tbl>
          </a:graphicData>
        </a:graphic>
      </p:graphicFrame>
      <p:grpSp>
        <p:nvGrpSpPr>
          <p:cNvPr id="32" name="Gruppo 31">
            <a:extLst>
              <a:ext uri="{FF2B5EF4-FFF2-40B4-BE49-F238E27FC236}">
                <a16:creationId xmlns:a16="http://schemas.microsoft.com/office/drawing/2014/main" id="{9C15D0C4-4C99-C09D-1D35-B02E4B5ED948}"/>
              </a:ext>
            </a:extLst>
          </p:cNvPr>
          <p:cNvGrpSpPr/>
          <p:nvPr/>
        </p:nvGrpSpPr>
        <p:grpSpPr>
          <a:xfrm>
            <a:off x="9214144" y="4584187"/>
            <a:ext cx="2645741" cy="890828"/>
            <a:chOff x="9214144" y="4584187"/>
            <a:chExt cx="2645741" cy="890828"/>
          </a:xfrm>
        </p:grpSpPr>
        <p:sp>
          <p:nvSpPr>
            <p:cNvPr id="33" name="Rettangolo arrotondato 20">
              <a:extLst>
                <a:ext uri="{FF2B5EF4-FFF2-40B4-BE49-F238E27FC236}">
                  <a16:creationId xmlns:a16="http://schemas.microsoft.com/office/drawing/2014/main" id="{2D814D49-2659-F672-1F47-963009041486}"/>
                </a:ext>
              </a:extLst>
            </p:cNvPr>
            <p:cNvSpPr/>
            <p:nvPr/>
          </p:nvSpPr>
          <p:spPr>
            <a:xfrm>
              <a:off x="9908798" y="4784680"/>
              <a:ext cx="638301" cy="269545"/>
            </a:xfrm>
            <a:prstGeom prst="roundRect">
              <a:avLst/>
            </a:prstGeom>
            <a:solidFill>
              <a:schemeClr val="accent3">
                <a:lumMod val="20000"/>
                <a:lumOff val="80000"/>
                <a:alpha val="10000"/>
              </a:schemeClr>
            </a:solidFill>
            <a:ln w="19050">
              <a:solidFill>
                <a:schemeClr val="accent3"/>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34" name="Rettangolo arrotondato 21">
              <a:extLst>
                <a:ext uri="{FF2B5EF4-FFF2-40B4-BE49-F238E27FC236}">
                  <a16:creationId xmlns:a16="http://schemas.microsoft.com/office/drawing/2014/main" id="{1676F4E8-F8AF-B3CC-B13F-407628CDDB8D}"/>
                </a:ext>
              </a:extLst>
            </p:cNvPr>
            <p:cNvSpPr/>
            <p:nvPr/>
          </p:nvSpPr>
          <p:spPr>
            <a:xfrm>
              <a:off x="9214144" y="4584187"/>
              <a:ext cx="674751" cy="255751"/>
            </a:xfrm>
            <a:prstGeom prst="roundRect">
              <a:avLst/>
            </a:prstGeom>
            <a:solidFill>
              <a:schemeClr val="accent3">
                <a:lumMod val="20000"/>
                <a:lumOff val="80000"/>
                <a:alpha val="10000"/>
              </a:schemeClr>
            </a:solidFill>
            <a:ln w="19050">
              <a:solidFill>
                <a:schemeClr val="accent3"/>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35" name="Rettangolo arrotondato 22">
              <a:extLst>
                <a:ext uri="{FF2B5EF4-FFF2-40B4-BE49-F238E27FC236}">
                  <a16:creationId xmlns:a16="http://schemas.microsoft.com/office/drawing/2014/main" id="{BB4CA4B2-608F-F485-B6D9-B0A813DA9291}"/>
                </a:ext>
              </a:extLst>
            </p:cNvPr>
            <p:cNvSpPr/>
            <p:nvPr/>
          </p:nvSpPr>
          <p:spPr>
            <a:xfrm>
              <a:off x="11185134" y="5219264"/>
              <a:ext cx="674751" cy="255751"/>
            </a:xfrm>
            <a:prstGeom prst="roundRect">
              <a:avLst/>
            </a:prstGeom>
            <a:solidFill>
              <a:schemeClr val="accent3">
                <a:lumMod val="20000"/>
                <a:lumOff val="80000"/>
                <a:alpha val="10000"/>
              </a:schemeClr>
            </a:solidFill>
            <a:ln w="19050">
              <a:solidFill>
                <a:schemeClr val="accent3"/>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grpSp>
    </p:spTree>
    <p:extLst>
      <p:ext uri="{BB962C8B-B14F-4D97-AF65-F5344CB8AC3E}">
        <p14:creationId xmlns:p14="http://schemas.microsoft.com/office/powerpoint/2010/main" val="337624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ppt_x"/>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C0A9B8-F8D0-E2D6-57EF-92C6EFFCCBA9}"/>
              </a:ext>
            </a:extLst>
          </p:cNvPr>
          <p:cNvSpPr>
            <a:spLocks noGrp="1"/>
          </p:cNvSpPr>
          <p:nvPr>
            <p:ph type="title"/>
          </p:nvPr>
        </p:nvSpPr>
        <p:spPr>
          <a:xfrm>
            <a:off x="1342073" y="205529"/>
            <a:ext cx="9847796" cy="817564"/>
          </a:xfrm>
        </p:spPr>
        <p:txBody>
          <a:bodyPr>
            <a:normAutofit fontScale="90000"/>
          </a:bodyPr>
          <a:lstStyle/>
          <a:p>
            <a:r>
              <a:rPr lang="it-IT" sz="3600" b="1" dirty="0">
                <a:solidFill>
                  <a:schemeClr val="tx2"/>
                </a:solidFill>
              </a:rPr>
              <a:t>Diagramma di flusso dell'approccio cinematico e statistico</a:t>
            </a:r>
          </a:p>
        </p:txBody>
      </p:sp>
      <p:grpSp>
        <p:nvGrpSpPr>
          <p:cNvPr id="4" name="Group 3">
            <a:extLst>
              <a:ext uri="{FF2B5EF4-FFF2-40B4-BE49-F238E27FC236}">
                <a16:creationId xmlns:a16="http://schemas.microsoft.com/office/drawing/2014/main" id="{E4CE0E2D-2B08-8555-3E90-0F1EAECAB6AC}"/>
              </a:ext>
            </a:extLst>
          </p:cNvPr>
          <p:cNvGrpSpPr>
            <a:grpSpLocks noChangeAspect="1"/>
          </p:cNvGrpSpPr>
          <p:nvPr/>
        </p:nvGrpSpPr>
        <p:grpSpPr bwMode="auto">
          <a:xfrm>
            <a:off x="391160" y="1203008"/>
            <a:ext cx="3686175" cy="5008563"/>
            <a:chOff x="144" y="768"/>
            <a:chExt cx="2322" cy="3155"/>
          </a:xfrm>
        </p:grpSpPr>
        <p:sp>
          <p:nvSpPr>
            <p:cNvPr id="5" name="AutoShape 2">
              <a:extLst>
                <a:ext uri="{FF2B5EF4-FFF2-40B4-BE49-F238E27FC236}">
                  <a16:creationId xmlns:a16="http://schemas.microsoft.com/office/drawing/2014/main" id="{0250ACFA-8BC7-E846-ADAE-C1336FFF1C27}"/>
                </a:ext>
              </a:extLst>
            </p:cNvPr>
            <p:cNvSpPr>
              <a:spLocks noChangeAspect="1" noChangeArrowheads="1" noTextEdit="1"/>
            </p:cNvSpPr>
            <p:nvPr/>
          </p:nvSpPr>
          <p:spPr bwMode="auto">
            <a:xfrm>
              <a:off x="144" y="768"/>
              <a:ext cx="2322" cy="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6" name="Rectangle 4">
              <a:extLst>
                <a:ext uri="{FF2B5EF4-FFF2-40B4-BE49-F238E27FC236}">
                  <a16:creationId xmlns:a16="http://schemas.microsoft.com/office/drawing/2014/main" id="{FCB5FD43-C3FC-F173-B1B2-65757D9BAD92}"/>
                </a:ext>
              </a:extLst>
            </p:cNvPr>
            <p:cNvSpPr>
              <a:spLocks noChangeArrowheads="1"/>
            </p:cNvSpPr>
            <p:nvPr/>
          </p:nvSpPr>
          <p:spPr bwMode="auto">
            <a:xfrm>
              <a:off x="169" y="1666"/>
              <a:ext cx="617" cy="1790"/>
            </a:xfrm>
            <a:prstGeom prst="rect">
              <a:avLst/>
            </a:prstGeom>
            <a:solidFill>
              <a:srgbClr val="DDF0FF"/>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7" name="Rectangle 5">
              <a:extLst>
                <a:ext uri="{FF2B5EF4-FFF2-40B4-BE49-F238E27FC236}">
                  <a16:creationId xmlns:a16="http://schemas.microsoft.com/office/drawing/2014/main" id="{5E2676B2-89BB-D924-6B9E-DF7AF4A3EA39}"/>
                </a:ext>
              </a:extLst>
            </p:cNvPr>
            <p:cNvSpPr>
              <a:spLocks noChangeArrowheads="1"/>
            </p:cNvSpPr>
            <p:nvPr/>
          </p:nvSpPr>
          <p:spPr bwMode="auto">
            <a:xfrm>
              <a:off x="169" y="1666"/>
              <a:ext cx="617" cy="179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8" name="Freeform 6">
              <a:extLst>
                <a:ext uri="{FF2B5EF4-FFF2-40B4-BE49-F238E27FC236}">
                  <a16:creationId xmlns:a16="http://schemas.microsoft.com/office/drawing/2014/main" id="{ADB31295-E76A-E487-0E70-5FA9E037431D}"/>
                </a:ext>
              </a:extLst>
            </p:cNvPr>
            <p:cNvSpPr>
              <a:spLocks noEditPoints="1"/>
            </p:cNvSpPr>
            <p:nvPr/>
          </p:nvSpPr>
          <p:spPr bwMode="auto">
            <a:xfrm>
              <a:off x="169" y="1666"/>
              <a:ext cx="617" cy="1790"/>
            </a:xfrm>
            <a:custGeom>
              <a:avLst/>
              <a:gdLst>
                <a:gd name="T0" fmla="*/ 617 w 617"/>
                <a:gd name="T1" fmla="*/ 1721 h 1790"/>
                <a:gd name="T2" fmla="*/ 0 w 617"/>
                <a:gd name="T3" fmla="*/ 1721 h 1790"/>
                <a:gd name="T4" fmla="*/ 68 w 617"/>
                <a:gd name="T5" fmla="*/ 1790 h 1790"/>
                <a:gd name="T6" fmla="*/ 68 w 617"/>
                <a:gd name="T7" fmla="*/ 0 h 17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1790">
                  <a:moveTo>
                    <a:pt x="617" y="1721"/>
                  </a:moveTo>
                  <a:lnTo>
                    <a:pt x="0" y="1721"/>
                  </a:lnTo>
                  <a:moveTo>
                    <a:pt x="68" y="1790"/>
                  </a:moveTo>
                  <a:lnTo>
                    <a:pt x="68"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 name="Rectangle 7">
              <a:extLst>
                <a:ext uri="{FF2B5EF4-FFF2-40B4-BE49-F238E27FC236}">
                  <a16:creationId xmlns:a16="http://schemas.microsoft.com/office/drawing/2014/main" id="{EB2EA73C-8929-0423-F39B-D532196F27E8}"/>
                </a:ext>
              </a:extLst>
            </p:cNvPr>
            <p:cNvSpPr>
              <a:spLocks noChangeArrowheads="1"/>
            </p:cNvSpPr>
            <p:nvPr/>
          </p:nvSpPr>
          <p:spPr bwMode="auto">
            <a:xfrm rot="-5400000">
              <a:off x="302" y="3201"/>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M</a:t>
              </a:r>
              <a:endParaRPr lang="it-IT" altLang="it-IT"/>
            </a:p>
          </p:txBody>
        </p:sp>
        <p:sp>
          <p:nvSpPr>
            <p:cNvPr id="10" name="Rectangle 8">
              <a:extLst>
                <a:ext uri="{FF2B5EF4-FFF2-40B4-BE49-F238E27FC236}">
                  <a16:creationId xmlns:a16="http://schemas.microsoft.com/office/drawing/2014/main" id="{F1A0A8BC-5CC3-7893-1542-061A46262BA4}"/>
                </a:ext>
              </a:extLst>
            </p:cNvPr>
            <p:cNvSpPr>
              <a:spLocks noChangeArrowheads="1"/>
            </p:cNvSpPr>
            <p:nvPr/>
          </p:nvSpPr>
          <p:spPr bwMode="auto">
            <a:xfrm rot="-5400000">
              <a:off x="317" y="31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11" name="Rectangle 9">
              <a:extLst>
                <a:ext uri="{FF2B5EF4-FFF2-40B4-BE49-F238E27FC236}">
                  <a16:creationId xmlns:a16="http://schemas.microsoft.com/office/drawing/2014/main" id="{8930134F-4554-6094-F39E-EA6ACC470500}"/>
                </a:ext>
              </a:extLst>
            </p:cNvPr>
            <p:cNvSpPr>
              <a:spLocks noChangeArrowheads="1"/>
            </p:cNvSpPr>
            <p:nvPr/>
          </p:nvSpPr>
          <p:spPr bwMode="auto">
            <a:xfrm rot="-5400000">
              <a:off x="336" y="308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12" name="Rectangle 10">
              <a:extLst>
                <a:ext uri="{FF2B5EF4-FFF2-40B4-BE49-F238E27FC236}">
                  <a16:creationId xmlns:a16="http://schemas.microsoft.com/office/drawing/2014/main" id="{AB8AADFD-071E-22EB-F62B-02A663D95C94}"/>
                </a:ext>
              </a:extLst>
            </p:cNvPr>
            <p:cNvSpPr>
              <a:spLocks noChangeArrowheads="1"/>
            </p:cNvSpPr>
            <p:nvPr/>
          </p:nvSpPr>
          <p:spPr bwMode="auto">
            <a:xfrm rot="-5400000">
              <a:off x="333" y="305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13" name="Rectangle 11">
              <a:extLst>
                <a:ext uri="{FF2B5EF4-FFF2-40B4-BE49-F238E27FC236}">
                  <a16:creationId xmlns:a16="http://schemas.microsoft.com/office/drawing/2014/main" id="{0259EA01-2FCD-4A6B-C168-0849F3544AD2}"/>
                </a:ext>
              </a:extLst>
            </p:cNvPr>
            <p:cNvSpPr>
              <a:spLocks noChangeArrowheads="1"/>
            </p:cNvSpPr>
            <p:nvPr/>
          </p:nvSpPr>
          <p:spPr bwMode="auto">
            <a:xfrm rot="-5400000">
              <a:off x="336" y="302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4" name="Rectangle 12">
              <a:extLst>
                <a:ext uri="{FF2B5EF4-FFF2-40B4-BE49-F238E27FC236}">
                  <a16:creationId xmlns:a16="http://schemas.microsoft.com/office/drawing/2014/main" id="{652C0044-0157-72E7-41A5-24187593708B}"/>
                </a:ext>
              </a:extLst>
            </p:cNvPr>
            <p:cNvSpPr>
              <a:spLocks noChangeArrowheads="1"/>
            </p:cNvSpPr>
            <p:nvPr/>
          </p:nvSpPr>
          <p:spPr bwMode="auto">
            <a:xfrm rot="-5400000">
              <a:off x="320" y="2981"/>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v</a:t>
              </a:r>
              <a:endParaRPr lang="it-IT" altLang="it-IT"/>
            </a:p>
          </p:txBody>
        </p:sp>
        <p:sp>
          <p:nvSpPr>
            <p:cNvPr id="15" name="Rectangle 13">
              <a:extLst>
                <a:ext uri="{FF2B5EF4-FFF2-40B4-BE49-F238E27FC236}">
                  <a16:creationId xmlns:a16="http://schemas.microsoft.com/office/drawing/2014/main" id="{033B2484-FA70-4442-4892-1A8881F847B6}"/>
                </a:ext>
              </a:extLst>
            </p:cNvPr>
            <p:cNvSpPr>
              <a:spLocks noChangeArrowheads="1"/>
            </p:cNvSpPr>
            <p:nvPr/>
          </p:nvSpPr>
          <p:spPr bwMode="auto">
            <a:xfrm rot="-5400000">
              <a:off x="317" y="29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6" name="Rectangle 14">
              <a:extLst>
                <a:ext uri="{FF2B5EF4-FFF2-40B4-BE49-F238E27FC236}">
                  <a16:creationId xmlns:a16="http://schemas.microsoft.com/office/drawing/2014/main" id="{06538C2B-3108-1916-040D-977785920258}"/>
                </a:ext>
              </a:extLst>
            </p:cNvPr>
            <p:cNvSpPr>
              <a:spLocks noChangeArrowheads="1"/>
            </p:cNvSpPr>
            <p:nvPr/>
          </p:nvSpPr>
          <p:spPr bwMode="auto">
            <a:xfrm rot="-5400000">
              <a:off x="330" y="2875"/>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17" name="Rectangle 15">
              <a:extLst>
                <a:ext uri="{FF2B5EF4-FFF2-40B4-BE49-F238E27FC236}">
                  <a16:creationId xmlns:a16="http://schemas.microsoft.com/office/drawing/2014/main" id="{B63B3F28-282A-FB38-D548-93C36DEE2621}"/>
                </a:ext>
              </a:extLst>
            </p:cNvPr>
            <p:cNvSpPr>
              <a:spLocks noChangeArrowheads="1"/>
            </p:cNvSpPr>
            <p:nvPr/>
          </p:nvSpPr>
          <p:spPr bwMode="auto">
            <a:xfrm rot="-5400000">
              <a:off x="336" y="2847"/>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8" name="Rectangle 16">
              <a:extLst>
                <a:ext uri="{FF2B5EF4-FFF2-40B4-BE49-F238E27FC236}">
                  <a16:creationId xmlns:a16="http://schemas.microsoft.com/office/drawing/2014/main" id="{420DF6E2-782B-1E40-360B-846EF8B92974}"/>
                </a:ext>
              </a:extLst>
            </p:cNvPr>
            <p:cNvSpPr>
              <a:spLocks noChangeArrowheads="1"/>
            </p:cNvSpPr>
            <p:nvPr/>
          </p:nvSpPr>
          <p:spPr bwMode="auto">
            <a:xfrm rot="-5400000">
              <a:off x="317" y="279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9" name="Rectangle 17">
              <a:extLst>
                <a:ext uri="{FF2B5EF4-FFF2-40B4-BE49-F238E27FC236}">
                  <a16:creationId xmlns:a16="http://schemas.microsoft.com/office/drawing/2014/main" id="{52DB3A8B-0CDC-C506-9567-6036A6864E78}"/>
                </a:ext>
              </a:extLst>
            </p:cNvPr>
            <p:cNvSpPr>
              <a:spLocks noChangeArrowheads="1"/>
            </p:cNvSpPr>
            <p:nvPr/>
          </p:nvSpPr>
          <p:spPr bwMode="auto">
            <a:xfrm rot="-5400000">
              <a:off x="333" y="275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0" name="Rectangle 18">
              <a:extLst>
                <a:ext uri="{FF2B5EF4-FFF2-40B4-BE49-F238E27FC236}">
                  <a16:creationId xmlns:a16="http://schemas.microsoft.com/office/drawing/2014/main" id="{CA5FE27C-1FD4-3667-434B-09BF8A1E2CCC}"/>
                </a:ext>
              </a:extLst>
            </p:cNvPr>
            <p:cNvSpPr>
              <a:spLocks noChangeArrowheads="1"/>
            </p:cNvSpPr>
            <p:nvPr/>
          </p:nvSpPr>
          <p:spPr bwMode="auto">
            <a:xfrm rot="-5400000">
              <a:off x="317" y="27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21" name="Rectangle 19">
              <a:extLst>
                <a:ext uri="{FF2B5EF4-FFF2-40B4-BE49-F238E27FC236}">
                  <a16:creationId xmlns:a16="http://schemas.microsoft.com/office/drawing/2014/main" id="{AA7800C7-F719-0BA9-3D83-9DAC69B2E8AF}"/>
                </a:ext>
              </a:extLst>
            </p:cNvPr>
            <p:cNvSpPr>
              <a:spLocks noChangeArrowheads="1"/>
            </p:cNvSpPr>
            <p:nvPr/>
          </p:nvSpPr>
          <p:spPr bwMode="auto">
            <a:xfrm rot="-5400000">
              <a:off x="333" y="265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22" name="Rectangle 20">
              <a:extLst>
                <a:ext uri="{FF2B5EF4-FFF2-40B4-BE49-F238E27FC236}">
                  <a16:creationId xmlns:a16="http://schemas.microsoft.com/office/drawing/2014/main" id="{0E46EA5D-8847-970B-7122-F4FDF5C198A7}"/>
                </a:ext>
              </a:extLst>
            </p:cNvPr>
            <p:cNvSpPr>
              <a:spLocks noChangeArrowheads="1"/>
            </p:cNvSpPr>
            <p:nvPr/>
          </p:nvSpPr>
          <p:spPr bwMode="auto">
            <a:xfrm rot="-5400000">
              <a:off x="320" y="261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3" name="Rectangle 21">
              <a:extLst>
                <a:ext uri="{FF2B5EF4-FFF2-40B4-BE49-F238E27FC236}">
                  <a16:creationId xmlns:a16="http://schemas.microsoft.com/office/drawing/2014/main" id="{10530F53-DBB0-B4D7-78F5-2B23DF38B17C}"/>
                </a:ext>
              </a:extLst>
            </p:cNvPr>
            <p:cNvSpPr>
              <a:spLocks noChangeArrowheads="1"/>
            </p:cNvSpPr>
            <p:nvPr/>
          </p:nvSpPr>
          <p:spPr bwMode="auto">
            <a:xfrm rot="-5400000">
              <a:off x="333" y="2570"/>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4" name="Rectangle 22">
              <a:extLst>
                <a:ext uri="{FF2B5EF4-FFF2-40B4-BE49-F238E27FC236}">
                  <a16:creationId xmlns:a16="http://schemas.microsoft.com/office/drawing/2014/main" id="{2B75FCAF-7441-C186-88DE-FAEE88742A31}"/>
                </a:ext>
              </a:extLst>
            </p:cNvPr>
            <p:cNvSpPr>
              <a:spLocks noChangeArrowheads="1"/>
            </p:cNvSpPr>
            <p:nvPr/>
          </p:nvSpPr>
          <p:spPr bwMode="auto">
            <a:xfrm rot="-5400000">
              <a:off x="317" y="252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25" name="Rectangle 23">
              <a:extLst>
                <a:ext uri="{FF2B5EF4-FFF2-40B4-BE49-F238E27FC236}">
                  <a16:creationId xmlns:a16="http://schemas.microsoft.com/office/drawing/2014/main" id="{9C1F505F-820C-8A08-CB55-D83BAD87A119}"/>
                </a:ext>
              </a:extLst>
            </p:cNvPr>
            <p:cNvSpPr>
              <a:spLocks noChangeArrowheads="1"/>
            </p:cNvSpPr>
            <p:nvPr/>
          </p:nvSpPr>
          <p:spPr bwMode="auto">
            <a:xfrm rot="-5400000">
              <a:off x="333" y="247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6" name="Rectangle 24">
              <a:extLst>
                <a:ext uri="{FF2B5EF4-FFF2-40B4-BE49-F238E27FC236}">
                  <a16:creationId xmlns:a16="http://schemas.microsoft.com/office/drawing/2014/main" id="{BE3CAC01-4BE3-7C05-21C7-684815461C5E}"/>
                </a:ext>
              </a:extLst>
            </p:cNvPr>
            <p:cNvSpPr>
              <a:spLocks noChangeArrowheads="1"/>
            </p:cNvSpPr>
            <p:nvPr/>
          </p:nvSpPr>
          <p:spPr bwMode="auto">
            <a:xfrm rot="-5400000">
              <a:off x="336" y="244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27" name="Rectangle 25">
              <a:extLst>
                <a:ext uri="{FF2B5EF4-FFF2-40B4-BE49-F238E27FC236}">
                  <a16:creationId xmlns:a16="http://schemas.microsoft.com/office/drawing/2014/main" id="{F602F01C-1B58-0525-0035-988BFAF95018}"/>
                </a:ext>
              </a:extLst>
            </p:cNvPr>
            <p:cNvSpPr>
              <a:spLocks noChangeArrowheads="1"/>
            </p:cNvSpPr>
            <p:nvPr/>
          </p:nvSpPr>
          <p:spPr bwMode="auto">
            <a:xfrm rot="-5400000">
              <a:off x="320" y="240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8" name="Rectangle 26">
              <a:extLst>
                <a:ext uri="{FF2B5EF4-FFF2-40B4-BE49-F238E27FC236}">
                  <a16:creationId xmlns:a16="http://schemas.microsoft.com/office/drawing/2014/main" id="{A0363624-884A-A26E-0BB1-0B5A301AC2FA}"/>
                </a:ext>
              </a:extLst>
            </p:cNvPr>
            <p:cNvSpPr>
              <a:spLocks noChangeArrowheads="1"/>
            </p:cNvSpPr>
            <p:nvPr/>
          </p:nvSpPr>
          <p:spPr bwMode="auto">
            <a:xfrm rot="-5400000">
              <a:off x="333"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9" name="Rectangle 27">
              <a:extLst>
                <a:ext uri="{FF2B5EF4-FFF2-40B4-BE49-F238E27FC236}">
                  <a16:creationId xmlns:a16="http://schemas.microsoft.com/office/drawing/2014/main" id="{A3B5E8F8-A8B9-3C19-23D3-D82999FD14B4}"/>
                </a:ext>
              </a:extLst>
            </p:cNvPr>
            <p:cNvSpPr>
              <a:spLocks noChangeArrowheads="1"/>
            </p:cNvSpPr>
            <p:nvPr/>
          </p:nvSpPr>
          <p:spPr bwMode="auto">
            <a:xfrm rot="-5400000">
              <a:off x="336" y="234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30" name="Rectangle 28">
              <a:extLst>
                <a:ext uri="{FF2B5EF4-FFF2-40B4-BE49-F238E27FC236}">
                  <a16:creationId xmlns:a16="http://schemas.microsoft.com/office/drawing/2014/main" id="{8D8110AE-F4CA-2AEA-4393-5DE1530BFCA4}"/>
                </a:ext>
              </a:extLst>
            </p:cNvPr>
            <p:cNvSpPr>
              <a:spLocks noChangeArrowheads="1"/>
            </p:cNvSpPr>
            <p:nvPr/>
          </p:nvSpPr>
          <p:spPr bwMode="auto">
            <a:xfrm rot="-5400000">
              <a:off x="320" y="229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31" name="Rectangle 29">
              <a:extLst>
                <a:ext uri="{FF2B5EF4-FFF2-40B4-BE49-F238E27FC236}">
                  <a16:creationId xmlns:a16="http://schemas.microsoft.com/office/drawing/2014/main" id="{28ECC2F0-59E3-9AD3-AF67-D9AA5C7860BF}"/>
                </a:ext>
              </a:extLst>
            </p:cNvPr>
            <p:cNvSpPr>
              <a:spLocks noChangeArrowheads="1"/>
            </p:cNvSpPr>
            <p:nvPr/>
          </p:nvSpPr>
          <p:spPr bwMode="auto">
            <a:xfrm rot="-5400000">
              <a:off x="317" y="223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2" name="Rectangle 30">
              <a:extLst>
                <a:ext uri="{FF2B5EF4-FFF2-40B4-BE49-F238E27FC236}">
                  <a16:creationId xmlns:a16="http://schemas.microsoft.com/office/drawing/2014/main" id="{01583BF8-5F1A-51BF-7C89-427F56F3AD7A}"/>
                </a:ext>
              </a:extLst>
            </p:cNvPr>
            <p:cNvSpPr>
              <a:spLocks noChangeArrowheads="1"/>
            </p:cNvSpPr>
            <p:nvPr/>
          </p:nvSpPr>
          <p:spPr bwMode="auto">
            <a:xfrm rot="-5400000">
              <a:off x="336" y="2195"/>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33" name="Rectangle 31">
              <a:extLst>
                <a:ext uri="{FF2B5EF4-FFF2-40B4-BE49-F238E27FC236}">
                  <a16:creationId xmlns:a16="http://schemas.microsoft.com/office/drawing/2014/main" id="{AE7CDF85-3EA5-3525-3165-CAADEC78654B}"/>
                </a:ext>
              </a:extLst>
            </p:cNvPr>
            <p:cNvSpPr>
              <a:spLocks noChangeArrowheads="1"/>
            </p:cNvSpPr>
            <p:nvPr/>
          </p:nvSpPr>
          <p:spPr bwMode="auto">
            <a:xfrm rot="-5400000">
              <a:off x="333" y="2165"/>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34" name="Rectangle 32">
              <a:extLst>
                <a:ext uri="{FF2B5EF4-FFF2-40B4-BE49-F238E27FC236}">
                  <a16:creationId xmlns:a16="http://schemas.microsoft.com/office/drawing/2014/main" id="{93ABCAC9-5504-CC5A-28F5-AA0483203A94}"/>
                </a:ext>
              </a:extLst>
            </p:cNvPr>
            <p:cNvSpPr>
              <a:spLocks noChangeArrowheads="1"/>
            </p:cNvSpPr>
            <p:nvPr/>
          </p:nvSpPr>
          <p:spPr bwMode="auto">
            <a:xfrm rot="-5400000">
              <a:off x="317" y="21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5" name="Rectangle 33">
              <a:extLst>
                <a:ext uri="{FF2B5EF4-FFF2-40B4-BE49-F238E27FC236}">
                  <a16:creationId xmlns:a16="http://schemas.microsoft.com/office/drawing/2014/main" id="{CE5419C8-405D-AA4D-EF3B-38D31E97E068}"/>
                </a:ext>
              </a:extLst>
            </p:cNvPr>
            <p:cNvSpPr>
              <a:spLocks noChangeArrowheads="1"/>
            </p:cNvSpPr>
            <p:nvPr/>
          </p:nvSpPr>
          <p:spPr bwMode="auto">
            <a:xfrm rot="-5400000">
              <a:off x="317" y="205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6" name="Rectangle 34">
              <a:extLst>
                <a:ext uri="{FF2B5EF4-FFF2-40B4-BE49-F238E27FC236}">
                  <a16:creationId xmlns:a16="http://schemas.microsoft.com/office/drawing/2014/main" id="{66E16FCA-AEAB-79D5-2986-CE0960119097}"/>
                </a:ext>
              </a:extLst>
            </p:cNvPr>
            <p:cNvSpPr>
              <a:spLocks noChangeArrowheads="1"/>
            </p:cNvSpPr>
            <p:nvPr/>
          </p:nvSpPr>
          <p:spPr bwMode="auto">
            <a:xfrm rot="-5400000">
              <a:off x="317" y="199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7" name="Rectangle 35">
              <a:extLst>
                <a:ext uri="{FF2B5EF4-FFF2-40B4-BE49-F238E27FC236}">
                  <a16:creationId xmlns:a16="http://schemas.microsoft.com/office/drawing/2014/main" id="{5AD3FB8A-DD1B-49C1-1C9D-3CBBCADDD6E3}"/>
                </a:ext>
              </a:extLst>
            </p:cNvPr>
            <p:cNvSpPr>
              <a:spLocks noChangeArrowheads="1"/>
            </p:cNvSpPr>
            <p:nvPr/>
          </p:nvSpPr>
          <p:spPr bwMode="auto">
            <a:xfrm rot="-5400000">
              <a:off x="330" y="19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38" name="Rectangle 36">
              <a:extLst>
                <a:ext uri="{FF2B5EF4-FFF2-40B4-BE49-F238E27FC236}">
                  <a16:creationId xmlns:a16="http://schemas.microsoft.com/office/drawing/2014/main" id="{E3D4475A-F08D-C311-D8E4-5D0FC9F6A332}"/>
                </a:ext>
              </a:extLst>
            </p:cNvPr>
            <p:cNvSpPr>
              <a:spLocks noChangeArrowheads="1"/>
            </p:cNvSpPr>
            <p:nvPr/>
          </p:nvSpPr>
          <p:spPr bwMode="auto">
            <a:xfrm rot="-5400000">
              <a:off x="317" y="189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o</a:t>
              </a:r>
              <a:endParaRPr lang="it-IT" altLang="it-IT"/>
            </a:p>
          </p:txBody>
        </p:sp>
        <p:sp>
          <p:nvSpPr>
            <p:cNvPr id="39" name="Rectangle 37">
              <a:extLst>
                <a:ext uri="{FF2B5EF4-FFF2-40B4-BE49-F238E27FC236}">
                  <a16:creationId xmlns:a16="http://schemas.microsoft.com/office/drawing/2014/main" id="{EF904D7F-3322-2BCA-1871-8A26D8A663F3}"/>
                </a:ext>
              </a:extLst>
            </p:cNvPr>
            <p:cNvSpPr>
              <a:spLocks noChangeArrowheads="1"/>
            </p:cNvSpPr>
            <p:nvPr/>
          </p:nvSpPr>
          <p:spPr bwMode="auto">
            <a:xfrm rot="-5400000">
              <a:off x="317" y="18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0" name="Rectangle 38">
              <a:extLst>
                <a:ext uri="{FF2B5EF4-FFF2-40B4-BE49-F238E27FC236}">
                  <a16:creationId xmlns:a16="http://schemas.microsoft.com/office/drawing/2014/main" id="{FE8D17B6-E11D-3439-44E0-152B06B9E36A}"/>
                </a:ext>
              </a:extLst>
            </p:cNvPr>
            <p:cNvSpPr>
              <a:spLocks noChangeArrowheads="1"/>
            </p:cNvSpPr>
            <p:nvPr/>
          </p:nvSpPr>
          <p:spPr bwMode="auto">
            <a:xfrm rot="-5400000">
              <a:off x="320" y="17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1" name="Rectangle 39">
              <a:extLst>
                <a:ext uri="{FF2B5EF4-FFF2-40B4-BE49-F238E27FC236}">
                  <a16:creationId xmlns:a16="http://schemas.microsoft.com/office/drawing/2014/main" id="{602C731E-4BBA-A8E3-04B6-33BDCEB32B82}"/>
                </a:ext>
              </a:extLst>
            </p:cNvPr>
            <p:cNvSpPr>
              <a:spLocks noChangeArrowheads="1"/>
            </p:cNvSpPr>
            <p:nvPr/>
          </p:nvSpPr>
          <p:spPr bwMode="auto">
            <a:xfrm rot="-5400000">
              <a:off x="317" y="170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h</a:t>
              </a:r>
              <a:endParaRPr lang="it-IT" altLang="it-IT"/>
            </a:p>
          </p:txBody>
        </p:sp>
        <p:sp>
          <p:nvSpPr>
            <p:cNvPr id="42" name="Rectangle 40">
              <a:extLst>
                <a:ext uri="{FF2B5EF4-FFF2-40B4-BE49-F238E27FC236}">
                  <a16:creationId xmlns:a16="http://schemas.microsoft.com/office/drawing/2014/main" id="{B7C45732-2A51-41AC-2113-843405405A49}"/>
                </a:ext>
              </a:extLst>
            </p:cNvPr>
            <p:cNvSpPr>
              <a:spLocks noChangeArrowheads="1"/>
            </p:cNvSpPr>
            <p:nvPr/>
          </p:nvSpPr>
          <p:spPr bwMode="auto">
            <a:xfrm rot="-5400000">
              <a:off x="450" y="2772"/>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3" name="Rectangle 41">
              <a:extLst>
                <a:ext uri="{FF2B5EF4-FFF2-40B4-BE49-F238E27FC236}">
                  <a16:creationId xmlns:a16="http://schemas.microsoft.com/office/drawing/2014/main" id="{79A8E51E-7E77-9D75-5B0D-0C853CDD4711}"/>
                </a:ext>
              </a:extLst>
            </p:cNvPr>
            <p:cNvSpPr>
              <a:spLocks noChangeArrowheads="1"/>
            </p:cNvSpPr>
            <p:nvPr/>
          </p:nvSpPr>
          <p:spPr bwMode="auto">
            <a:xfrm rot="-5400000">
              <a:off x="447" y="2691"/>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4" name="Rectangle 42">
              <a:extLst>
                <a:ext uri="{FF2B5EF4-FFF2-40B4-BE49-F238E27FC236}">
                  <a16:creationId xmlns:a16="http://schemas.microsoft.com/office/drawing/2014/main" id="{7A4300E2-9D7C-7E6A-749E-49780C8D189B}"/>
                </a:ext>
              </a:extLst>
            </p:cNvPr>
            <p:cNvSpPr>
              <a:spLocks noChangeArrowheads="1"/>
            </p:cNvSpPr>
            <p:nvPr/>
          </p:nvSpPr>
          <p:spPr bwMode="auto">
            <a:xfrm rot="-5400000">
              <a:off x="450" y="2615"/>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45" name="Rectangle 43">
              <a:extLst>
                <a:ext uri="{FF2B5EF4-FFF2-40B4-BE49-F238E27FC236}">
                  <a16:creationId xmlns:a16="http://schemas.microsoft.com/office/drawing/2014/main" id="{5A7C7F54-2CB2-4B3F-67AD-B350B591699F}"/>
                </a:ext>
              </a:extLst>
            </p:cNvPr>
            <p:cNvSpPr>
              <a:spLocks noChangeArrowheads="1"/>
            </p:cNvSpPr>
            <p:nvPr/>
          </p:nvSpPr>
          <p:spPr bwMode="auto">
            <a:xfrm rot="-5400000">
              <a:off x="472" y="2557"/>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46" name="Rectangle 44">
              <a:extLst>
                <a:ext uri="{FF2B5EF4-FFF2-40B4-BE49-F238E27FC236}">
                  <a16:creationId xmlns:a16="http://schemas.microsoft.com/office/drawing/2014/main" id="{1B943703-4BEC-D836-2E68-67327F987813}"/>
                </a:ext>
              </a:extLst>
            </p:cNvPr>
            <p:cNvSpPr>
              <a:spLocks noChangeArrowheads="1"/>
            </p:cNvSpPr>
            <p:nvPr/>
          </p:nvSpPr>
          <p:spPr bwMode="auto">
            <a:xfrm rot="-5400000">
              <a:off x="469" y="2524"/>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t>
              </a:r>
              <a:endParaRPr lang="it-IT" altLang="it-IT"/>
            </a:p>
          </p:txBody>
        </p:sp>
        <p:sp>
          <p:nvSpPr>
            <p:cNvPr id="47" name="Rectangle 45">
              <a:extLst>
                <a:ext uri="{FF2B5EF4-FFF2-40B4-BE49-F238E27FC236}">
                  <a16:creationId xmlns:a16="http://schemas.microsoft.com/office/drawing/2014/main" id="{4C119892-B2DA-6108-CED3-C7CEDFB96321}"/>
                </a:ext>
              </a:extLst>
            </p:cNvPr>
            <p:cNvSpPr>
              <a:spLocks noChangeArrowheads="1"/>
            </p:cNvSpPr>
            <p:nvPr/>
          </p:nvSpPr>
          <p:spPr bwMode="auto">
            <a:xfrm rot="-5400000">
              <a:off x="447" y="2437"/>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8" name="Rectangle 46">
              <a:extLst>
                <a:ext uri="{FF2B5EF4-FFF2-40B4-BE49-F238E27FC236}">
                  <a16:creationId xmlns:a16="http://schemas.microsoft.com/office/drawing/2014/main" id="{A6981C45-76B3-DCB7-BF28-8FA0D902C645}"/>
                </a:ext>
              </a:extLst>
            </p:cNvPr>
            <p:cNvSpPr>
              <a:spLocks noChangeArrowheads="1"/>
            </p:cNvSpPr>
            <p:nvPr/>
          </p:nvSpPr>
          <p:spPr bwMode="auto">
            <a:xfrm rot="-5400000">
              <a:off x="475" y="238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49" name="Rectangle 47">
              <a:extLst>
                <a:ext uri="{FF2B5EF4-FFF2-40B4-BE49-F238E27FC236}">
                  <a16:creationId xmlns:a16="http://schemas.microsoft.com/office/drawing/2014/main" id="{99682C0B-2514-7E1A-02E5-45540D0D2B7E}"/>
                </a:ext>
              </a:extLst>
            </p:cNvPr>
            <p:cNvSpPr>
              <a:spLocks noChangeArrowheads="1"/>
            </p:cNvSpPr>
            <p:nvPr/>
          </p:nvSpPr>
          <p:spPr bwMode="auto">
            <a:xfrm rot="-5400000">
              <a:off x="456" y="233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50" name="Rectangle 48">
              <a:extLst>
                <a:ext uri="{FF2B5EF4-FFF2-40B4-BE49-F238E27FC236}">
                  <a16:creationId xmlns:a16="http://schemas.microsoft.com/office/drawing/2014/main" id="{F29A0AA6-E6D0-B3A4-7C7F-14F8803E18E2}"/>
                </a:ext>
              </a:extLst>
            </p:cNvPr>
            <p:cNvSpPr>
              <a:spLocks noChangeArrowheads="1"/>
            </p:cNvSpPr>
            <p:nvPr/>
          </p:nvSpPr>
          <p:spPr bwMode="auto">
            <a:xfrm rot="-5400000">
              <a:off x="459" y="2280"/>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1" name="Rectangle 49">
              <a:extLst>
                <a:ext uri="{FF2B5EF4-FFF2-40B4-BE49-F238E27FC236}">
                  <a16:creationId xmlns:a16="http://schemas.microsoft.com/office/drawing/2014/main" id="{6070040E-48E6-B704-CF58-FB95C65DC1A0}"/>
                </a:ext>
              </a:extLst>
            </p:cNvPr>
            <p:cNvSpPr>
              <a:spLocks noChangeArrowheads="1"/>
            </p:cNvSpPr>
            <p:nvPr/>
          </p:nvSpPr>
          <p:spPr bwMode="auto">
            <a:xfrm rot="-5400000">
              <a:off x="472" y="223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52" name="Rectangle 50">
              <a:extLst>
                <a:ext uri="{FF2B5EF4-FFF2-40B4-BE49-F238E27FC236}">
                  <a16:creationId xmlns:a16="http://schemas.microsoft.com/office/drawing/2014/main" id="{00DF4C3D-07D9-6CC4-E699-CAA8D329375A}"/>
                </a:ext>
              </a:extLst>
            </p:cNvPr>
            <p:cNvSpPr>
              <a:spLocks noChangeArrowheads="1"/>
            </p:cNvSpPr>
            <p:nvPr/>
          </p:nvSpPr>
          <p:spPr bwMode="auto">
            <a:xfrm rot="-5400000">
              <a:off x="456" y="218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53" name="Rectangle 51">
              <a:extLst>
                <a:ext uri="{FF2B5EF4-FFF2-40B4-BE49-F238E27FC236}">
                  <a16:creationId xmlns:a16="http://schemas.microsoft.com/office/drawing/2014/main" id="{4EFA4D67-CAFE-2926-6C81-919AC68E23E9}"/>
                </a:ext>
              </a:extLst>
            </p:cNvPr>
            <p:cNvSpPr>
              <a:spLocks noChangeArrowheads="1"/>
            </p:cNvSpPr>
            <p:nvPr/>
          </p:nvSpPr>
          <p:spPr bwMode="auto">
            <a:xfrm rot="-5400000">
              <a:off x="469" y="21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4" name="Rectangle 52">
              <a:extLst>
                <a:ext uri="{FF2B5EF4-FFF2-40B4-BE49-F238E27FC236}">
                  <a16:creationId xmlns:a16="http://schemas.microsoft.com/office/drawing/2014/main" id="{303793DE-B8A4-AB80-9B9D-524760A5FD63}"/>
                </a:ext>
              </a:extLst>
            </p:cNvPr>
            <p:cNvSpPr>
              <a:spLocks noChangeArrowheads="1"/>
            </p:cNvSpPr>
            <p:nvPr/>
          </p:nvSpPr>
          <p:spPr bwMode="auto">
            <a:xfrm rot="-5400000">
              <a:off x="580" y="2956"/>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a:t>
              </a:r>
              <a:endParaRPr lang="it-IT" altLang="it-IT"/>
            </a:p>
          </p:txBody>
        </p:sp>
        <p:sp>
          <p:nvSpPr>
            <p:cNvPr id="55" name="Rectangle 53">
              <a:extLst>
                <a:ext uri="{FF2B5EF4-FFF2-40B4-BE49-F238E27FC236}">
                  <a16:creationId xmlns:a16="http://schemas.microsoft.com/office/drawing/2014/main" id="{3C6599CE-7942-AD13-8C16-FBAEF5511C57}"/>
                </a:ext>
              </a:extLst>
            </p:cNvPr>
            <p:cNvSpPr>
              <a:spLocks noChangeArrowheads="1"/>
            </p:cNvSpPr>
            <p:nvPr/>
          </p:nvSpPr>
          <p:spPr bwMode="auto">
            <a:xfrm rot="-5400000">
              <a:off x="608" y="2908"/>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56" name="Rectangle 54">
              <a:extLst>
                <a:ext uri="{FF2B5EF4-FFF2-40B4-BE49-F238E27FC236}">
                  <a16:creationId xmlns:a16="http://schemas.microsoft.com/office/drawing/2014/main" id="{A39FB69C-D7A7-EA43-3123-E77B45D3C0DD}"/>
                </a:ext>
              </a:extLst>
            </p:cNvPr>
            <p:cNvSpPr>
              <a:spLocks noChangeArrowheads="1"/>
            </p:cNvSpPr>
            <p:nvPr/>
          </p:nvSpPr>
          <p:spPr bwMode="auto">
            <a:xfrm rot="-5400000">
              <a:off x="592" y="28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7" name="Rectangle 55">
              <a:extLst>
                <a:ext uri="{FF2B5EF4-FFF2-40B4-BE49-F238E27FC236}">
                  <a16:creationId xmlns:a16="http://schemas.microsoft.com/office/drawing/2014/main" id="{F90867C4-AC2E-C6D5-3D7F-34EB93CB50A2}"/>
                </a:ext>
              </a:extLst>
            </p:cNvPr>
            <p:cNvSpPr>
              <a:spLocks noChangeArrowheads="1"/>
            </p:cNvSpPr>
            <p:nvPr/>
          </p:nvSpPr>
          <p:spPr bwMode="auto">
            <a:xfrm rot="-5400000">
              <a:off x="592" y="2805"/>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58" name="Rectangle 56">
              <a:extLst>
                <a:ext uri="{FF2B5EF4-FFF2-40B4-BE49-F238E27FC236}">
                  <a16:creationId xmlns:a16="http://schemas.microsoft.com/office/drawing/2014/main" id="{0101277A-F246-ACC4-9C5D-6E73D21A60B0}"/>
                </a:ext>
              </a:extLst>
            </p:cNvPr>
            <p:cNvSpPr>
              <a:spLocks noChangeArrowheads="1"/>
            </p:cNvSpPr>
            <p:nvPr/>
          </p:nvSpPr>
          <p:spPr bwMode="auto">
            <a:xfrm rot="-5400000">
              <a:off x="602" y="2760"/>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9" name="Rectangle 57">
              <a:extLst>
                <a:ext uri="{FF2B5EF4-FFF2-40B4-BE49-F238E27FC236}">
                  <a16:creationId xmlns:a16="http://schemas.microsoft.com/office/drawing/2014/main" id="{AA4E39F9-8B64-0211-8874-4DF234BE07E5}"/>
                </a:ext>
              </a:extLst>
            </p:cNvPr>
            <p:cNvSpPr>
              <a:spLocks noChangeArrowheads="1"/>
            </p:cNvSpPr>
            <p:nvPr/>
          </p:nvSpPr>
          <p:spPr bwMode="auto">
            <a:xfrm rot="-5400000">
              <a:off x="608" y="273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0" name="Rectangle 58">
              <a:extLst>
                <a:ext uri="{FF2B5EF4-FFF2-40B4-BE49-F238E27FC236}">
                  <a16:creationId xmlns:a16="http://schemas.microsoft.com/office/drawing/2014/main" id="{03FBFC55-D9AE-A8EB-DCB3-33D7AF8110FC}"/>
                </a:ext>
              </a:extLst>
            </p:cNvPr>
            <p:cNvSpPr>
              <a:spLocks noChangeArrowheads="1"/>
            </p:cNvSpPr>
            <p:nvPr/>
          </p:nvSpPr>
          <p:spPr bwMode="auto">
            <a:xfrm rot="-5400000">
              <a:off x="574" y="2669"/>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m</a:t>
              </a:r>
              <a:endParaRPr lang="it-IT" altLang="it-IT" dirty="0"/>
            </a:p>
          </p:txBody>
        </p:sp>
        <p:sp>
          <p:nvSpPr>
            <p:cNvPr id="61" name="Rectangle 59">
              <a:extLst>
                <a:ext uri="{FF2B5EF4-FFF2-40B4-BE49-F238E27FC236}">
                  <a16:creationId xmlns:a16="http://schemas.microsoft.com/office/drawing/2014/main" id="{DD19BDDE-73F8-78CF-5BF4-BA2D5ECDE31C}"/>
                </a:ext>
              </a:extLst>
            </p:cNvPr>
            <p:cNvSpPr>
              <a:spLocks noChangeArrowheads="1"/>
            </p:cNvSpPr>
            <p:nvPr/>
          </p:nvSpPr>
          <p:spPr bwMode="auto">
            <a:xfrm rot="-5400000">
              <a:off x="608" y="261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2" name="Rectangle 60">
              <a:extLst>
                <a:ext uri="{FF2B5EF4-FFF2-40B4-BE49-F238E27FC236}">
                  <a16:creationId xmlns:a16="http://schemas.microsoft.com/office/drawing/2014/main" id="{368C613B-5924-7735-A803-75B13A5A1178}"/>
                </a:ext>
              </a:extLst>
            </p:cNvPr>
            <p:cNvSpPr>
              <a:spLocks noChangeArrowheads="1"/>
            </p:cNvSpPr>
            <p:nvPr/>
          </p:nvSpPr>
          <p:spPr bwMode="auto">
            <a:xfrm rot="-5400000">
              <a:off x="589" y="256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3" name="Rectangle 61">
              <a:extLst>
                <a:ext uri="{FF2B5EF4-FFF2-40B4-BE49-F238E27FC236}">
                  <a16:creationId xmlns:a16="http://schemas.microsoft.com/office/drawing/2014/main" id="{90674A72-A4EB-2AF5-F48A-4F8B8A05E51C}"/>
                </a:ext>
              </a:extLst>
            </p:cNvPr>
            <p:cNvSpPr>
              <a:spLocks noChangeArrowheads="1"/>
            </p:cNvSpPr>
            <p:nvPr/>
          </p:nvSpPr>
          <p:spPr bwMode="auto">
            <a:xfrm rot="-5400000">
              <a:off x="589" y="25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a</a:t>
              </a:r>
              <a:endParaRPr lang="it-IT" altLang="it-IT" dirty="0"/>
            </a:p>
          </p:txBody>
        </p:sp>
        <p:sp>
          <p:nvSpPr>
            <p:cNvPr id="64" name="Rectangle 62">
              <a:extLst>
                <a:ext uri="{FF2B5EF4-FFF2-40B4-BE49-F238E27FC236}">
                  <a16:creationId xmlns:a16="http://schemas.microsoft.com/office/drawing/2014/main" id="{3040F05B-9F93-21C4-8D9E-1171F9E4C320}"/>
                </a:ext>
              </a:extLst>
            </p:cNvPr>
            <p:cNvSpPr>
              <a:spLocks noChangeArrowheads="1"/>
            </p:cNvSpPr>
            <p:nvPr/>
          </p:nvSpPr>
          <p:spPr bwMode="auto">
            <a:xfrm rot="-5400000">
              <a:off x="589" y="24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5" name="Rectangle 63">
              <a:extLst>
                <a:ext uri="{FF2B5EF4-FFF2-40B4-BE49-F238E27FC236}">
                  <a16:creationId xmlns:a16="http://schemas.microsoft.com/office/drawing/2014/main" id="{585E2894-821C-CB36-AF00-9D98AA1F0B9B}"/>
                </a:ext>
              </a:extLst>
            </p:cNvPr>
            <p:cNvSpPr>
              <a:spLocks noChangeArrowheads="1"/>
            </p:cNvSpPr>
            <p:nvPr/>
          </p:nvSpPr>
          <p:spPr bwMode="auto">
            <a:xfrm rot="-5400000">
              <a:off x="605" y="239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66" name="Rectangle 64">
              <a:extLst>
                <a:ext uri="{FF2B5EF4-FFF2-40B4-BE49-F238E27FC236}">
                  <a16:creationId xmlns:a16="http://schemas.microsoft.com/office/drawing/2014/main" id="{ACBE5EFF-27D7-F382-18EC-93CAA73AE9E0}"/>
                </a:ext>
              </a:extLst>
            </p:cNvPr>
            <p:cNvSpPr>
              <a:spLocks noChangeArrowheads="1"/>
            </p:cNvSpPr>
            <p:nvPr/>
          </p:nvSpPr>
          <p:spPr bwMode="auto">
            <a:xfrm rot="-5400000">
              <a:off x="605"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67" name="Rectangle 65">
              <a:extLst>
                <a:ext uri="{FF2B5EF4-FFF2-40B4-BE49-F238E27FC236}">
                  <a16:creationId xmlns:a16="http://schemas.microsoft.com/office/drawing/2014/main" id="{1BED72C4-2D5E-2680-6B5A-5866C04361CF}"/>
                </a:ext>
              </a:extLst>
            </p:cNvPr>
            <p:cNvSpPr>
              <a:spLocks noChangeArrowheads="1"/>
            </p:cNvSpPr>
            <p:nvPr/>
          </p:nvSpPr>
          <p:spPr bwMode="auto">
            <a:xfrm rot="-5400000">
              <a:off x="583" y="2313"/>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68" name="Rectangle 66">
              <a:extLst>
                <a:ext uri="{FF2B5EF4-FFF2-40B4-BE49-F238E27FC236}">
                  <a16:creationId xmlns:a16="http://schemas.microsoft.com/office/drawing/2014/main" id="{38D510E6-5D54-C3D1-1F72-63FCB74B0F45}"/>
                </a:ext>
              </a:extLst>
            </p:cNvPr>
            <p:cNvSpPr>
              <a:spLocks noChangeArrowheads="1"/>
            </p:cNvSpPr>
            <p:nvPr/>
          </p:nvSpPr>
          <p:spPr bwMode="auto">
            <a:xfrm rot="-5400000">
              <a:off x="589" y="22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9" name="Rectangle 67">
              <a:extLst>
                <a:ext uri="{FF2B5EF4-FFF2-40B4-BE49-F238E27FC236}">
                  <a16:creationId xmlns:a16="http://schemas.microsoft.com/office/drawing/2014/main" id="{BE0A27F9-0740-1F50-6DB8-88AEA6CDAD6C}"/>
                </a:ext>
              </a:extLst>
            </p:cNvPr>
            <p:cNvSpPr>
              <a:spLocks noChangeArrowheads="1"/>
            </p:cNvSpPr>
            <p:nvPr/>
          </p:nvSpPr>
          <p:spPr bwMode="auto">
            <a:xfrm rot="-5400000">
              <a:off x="589" y="218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70" name="Rectangle 68">
              <a:extLst>
                <a:ext uri="{FF2B5EF4-FFF2-40B4-BE49-F238E27FC236}">
                  <a16:creationId xmlns:a16="http://schemas.microsoft.com/office/drawing/2014/main" id="{B22FA72A-D5FF-E95A-3A7B-31180BF38A23}"/>
                </a:ext>
              </a:extLst>
            </p:cNvPr>
            <p:cNvSpPr>
              <a:spLocks noChangeArrowheads="1"/>
            </p:cNvSpPr>
            <p:nvPr/>
          </p:nvSpPr>
          <p:spPr bwMode="auto">
            <a:xfrm rot="-5400000">
              <a:off x="608" y="2134"/>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71" name="Rectangle 69">
              <a:extLst>
                <a:ext uri="{FF2B5EF4-FFF2-40B4-BE49-F238E27FC236}">
                  <a16:creationId xmlns:a16="http://schemas.microsoft.com/office/drawing/2014/main" id="{A850D0EA-3B55-1B9B-A9BA-22475A4DEF42}"/>
                </a:ext>
              </a:extLst>
            </p:cNvPr>
            <p:cNvSpPr>
              <a:spLocks noChangeArrowheads="1"/>
            </p:cNvSpPr>
            <p:nvPr/>
          </p:nvSpPr>
          <p:spPr bwMode="auto">
            <a:xfrm rot="-5400000">
              <a:off x="608" y="211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72" name="Rectangle 70">
              <a:extLst>
                <a:ext uri="{FF2B5EF4-FFF2-40B4-BE49-F238E27FC236}">
                  <a16:creationId xmlns:a16="http://schemas.microsoft.com/office/drawing/2014/main" id="{6F6F5EAC-CB30-A7B7-5207-845AA58EF9C9}"/>
                </a:ext>
              </a:extLst>
            </p:cNvPr>
            <p:cNvSpPr>
              <a:spLocks noChangeArrowheads="1"/>
            </p:cNvSpPr>
            <p:nvPr/>
          </p:nvSpPr>
          <p:spPr bwMode="auto">
            <a:xfrm rot="-5400000">
              <a:off x="592" y="2068"/>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3" name="Rectangle 71">
              <a:extLst>
                <a:ext uri="{FF2B5EF4-FFF2-40B4-BE49-F238E27FC236}">
                  <a16:creationId xmlns:a16="http://schemas.microsoft.com/office/drawing/2014/main" id="{94C4AA29-ABFF-A12D-CB5A-02665418164B}"/>
                </a:ext>
              </a:extLst>
            </p:cNvPr>
            <p:cNvSpPr>
              <a:spLocks noChangeArrowheads="1"/>
            </p:cNvSpPr>
            <p:nvPr/>
          </p:nvSpPr>
          <p:spPr bwMode="auto">
            <a:xfrm rot="-5400000">
              <a:off x="592" y="2014"/>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y</a:t>
              </a:r>
              <a:endParaRPr lang="it-IT" altLang="it-IT"/>
            </a:p>
          </p:txBody>
        </p:sp>
        <p:sp>
          <p:nvSpPr>
            <p:cNvPr id="74" name="Rectangle 72">
              <a:extLst>
                <a:ext uri="{FF2B5EF4-FFF2-40B4-BE49-F238E27FC236}">
                  <a16:creationId xmlns:a16="http://schemas.microsoft.com/office/drawing/2014/main" id="{2C109F83-91F0-0F39-9135-6B55CE3CD689}"/>
                </a:ext>
              </a:extLst>
            </p:cNvPr>
            <p:cNvSpPr>
              <a:spLocks noChangeArrowheads="1"/>
            </p:cNvSpPr>
            <p:nvPr/>
          </p:nvSpPr>
          <p:spPr bwMode="auto">
            <a:xfrm rot="-5400000">
              <a:off x="592" y="1953"/>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5" name="Rectangle 73">
              <a:extLst>
                <a:ext uri="{FF2B5EF4-FFF2-40B4-BE49-F238E27FC236}">
                  <a16:creationId xmlns:a16="http://schemas.microsoft.com/office/drawing/2014/main" id="{1C1E4CD6-5C22-D846-78B8-EDAF09AB2E2D}"/>
                </a:ext>
              </a:extLst>
            </p:cNvPr>
            <p:cNvSpPr>
              <a:spLocks noChangeArrowheads="1"/>
            </p:cNvSpPr>
            <p:nvPr/>
          </p:nvSpPr>
          <p:spPr bwMode="auto">
            <a:xfrm>
              <a:off x="154" y="778"/>
              <a:ext cx="2215" cy="293"/>
            </a:xfrm>
            <a:prstGeom prst="rect">
              <a:avLst/>
            </a:prstGeom>
            <a:solidFill>
              <a:srgbClr val="E8EEF7"/>
            </a:solidFill>
            <a:ln/>
          </p:spPr>
          <p:style>
            <a:lnRef idx="1">
              <a:schemeClr val="accent1"/>
            </a:lnRef>
            <a:fillRef idx="2">
              <a:schemeClr val="accent1"/>
            </a:fillRef>
            <a:effectRef idx="1">
              <a:schemeClr val="accent1"/>
            </a:effectRef>
            <a:fontRef idx="minor">
              <a:schemeClr val="dk1"/>
            </a:fontRef>
          </p:style>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6" name="Rectangle 74">
              <a:extLst>
                <a:ext uri="{FF2B5EF4-FFF2-40B4-BE49-F238E27FC236}">
                  <a16:creationId xmlns:a16="http://schemas.microsoft.com/office/drawing/2014/main" id="{3A995AD1-003C-CABF-5E30-1A75339A5DE3}"/>
                </a:ext>
              </a:extLst>
            </p:cNvPr>
            <p:cNvSpPr>
              <a:spLocks noChangeArrowheads="1"/>
            </p:cNvSpPr>
            <p:nvPr/>
          </p:nvSpPr>
          <p:spPr bwMode="auto">
            <a:xfrm>
              <a:off x="154" y="778"/>
              <a:ext cx="2215" cy="293"/>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7" name="Freeform 75">
              <a:extLst>
                <a:ext uri="{FF2B5EF4-FFF2-40B4-BE49-F238E27FC236}">
                  <a16:creationId xmlns:a16="http://schemas.microsoft.com/office/drawing/2014/main" id="{1F6FE373-524B-F6A6-FE0A-0044F78BCF9F}"/>
                </a:ext>
              </a:extLst>
            </p:cNvPr>
            <p:cNvSpPr>
              <a:spLocks noEditPoints="1"/>
            </p:cNvSpPr>
            <p:nvPr/>
          </p:nvSpPr>
          <p:spPr bwMode="auto">
            <a:xfrm>
              <a:off x="223" y="778"/>
              <a:ext cx="2077" cy="293"/>
            </a:xfrm>
            <a:custGeom>
              <a:avLst/>
              <a:gdLst>
                <a:gd name="T0" fmla="*/ 0 w 2077"/>
                <a:gd name="T1" fmla="*/ 293 h 293"/>
                <a:gd name="T2" fmla="*/ 0 w 2077"/>
                <a:gd name="T3" fmla="*/ 0 h 293"/>
                <a:gd name="T4" fmla="*/ 2077 w 2077"/>
                <a:gd name="T5" fmla="*/ 293 h 293"/>
                <a:gd name="T6" fmla="*/ 2077 w 2077"/>
                <a:gd name="T7" fmla="*/ 0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7" h="293">
                  <a:moveTo>
                    <a:pt x="0" y="293"/>
                  </a:moveTo>
                  <a:lnTo>
                    <a:pt x="0" y="0"/>
                  </a:lnTo>
                  <a:moveTo>
                    <a:pt x="2077" y="293"/>
                  </a:moveTo>
                  <a:lnTo>
                    <a:pt x="2077"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8" name="Rectangle 76">
              <a:extLst>
                <a:ext uri="{FF2B5EF4-FFF2-40B4-BE49-F238E27FC236}">
                  <a16:creationId xmlns:a16="http://schemas.microsoft.com/office/drawing/2014/main" id="{67DE2F07-7700-9992-5B70-670CD57204BA}"/>
                </a:ext>
              </a:extLst>
            </p:cNvPr>
            <p:cNvSpPr>
              <a:spLocks noChangeArrowheads="1"/>
            </p:cNvSpPr>
            <p:nvPr/>
          </p:nvSpPr>
          <p:spPr bwMode="auto">
            <a:xfrm>
              <a:off x="743" y="852"/>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Experimental activity</a:t>
              </a:r>
              <a:endParaRPr lang="it-IT" altLang="it-IT"/>
            </a:p>
          </p:txBody>
        </p:sp>
        <p:sp>
          <p:nvSpPr>
            <p:cNvPr id="79" name="Freeform 77">
              <a:extLst>
                <a:ext uri="{FF2B5EF4-FFF2-40B4-BE49-F238E27FC236}">
                  <a16:creationId xmlns:a16="http://schemas.microsoft.com/office/drawing/2014/main" id="{6767D4BB-C81C-D51C-1085-21E619D2F392}"/>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solidFill>
              <a:srgbClr val="E8EEF7"/>
            </a:solidFill>
            <a:ln>
              <a:headEnd/>
              <a:tailEnd/>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0" name="Freeform 78">
              <a:extLst>
                <a:ext uri="{FF2B5EF4-FFF2-40B4-BE49-F238E27FC236}">
                  <a16:creationId xmlns:a16="http://schemas.microsoft.com/office/drawing/2014/main" id="{495BF8C2-444F-6F4C-7256-07D39700FDA7}"/>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1" name="Rectangle 79">
              <a:extLst>
                <a:ext uri="{FF2B5EF4-FFF2-40B4-BE49-F238E27FC236}">
                  <a16:creationId xmlns:a16="http://schemas.microsoft.com/office/drawing/2014/main" id="{4B2DFB58-A420-AD6C-B0CC-ACF656E7856B}"/>
                </a:ext>
              </a:extLst>
            </p:cNvPr>
            <p:cNvSpPr>
              <a:spLocks noChangeArrowheads="1"/>
            </p:cNvSpPr>
            <p:nvPr/>
          </p:nvSpPr>
          <p:spPr bwMode="auto">
            <a:xfrm>
              <a:off x="1003" y="1245"/>
              <a:ext cx="5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b="1">
                  <a:solidFill>
                    <a:srgbClr val="000000"/>
                  </a:solidFill>
                </a:rPr>
                <a:t>DataBase</a:t>
              </a:r>
              <a:endParaRPr lang="it-IT" altLang="it-IT"/>
            </a:p>
          </p:txBody>
        </p:sp>
        <p:sp>
          <p:nvSpPr>
            <p:cNvPr id="82" name="Rectangle 80">
              <a:extLst>
                <a:ext uri="{FF2B5EF4-FFF2-40B4-BE49-F238E27FC236}">
                  <a16:creationId xmlns:a16="http://schemas.microsoft.com/office/drawing/2014/main" id="{BDE1B4B9-4D79-CDFC-BA86-CCA01C9A73B2}"/>
                </a:ext>
              </a:extLst>
            </p:cNvPr>
            <p:cNvSpPr>
              <a:spLocks noChangeArrowheads="1"/>
            </p:cNvSpPr>
            <p:nvPr/>
          </p:nvSpPr>
          <p:spPr bwMode="auto">
            <a:xfrm>
              <a:off x="368" y="1384"/>
              <a:ext cx="8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driving</a:t>
              </a:r>
              <a:r>
                <a:rPr lang="it-IT" altLang="it-IT" sz="1400" dirty="0">
                  <a:solidFill>
                    <a:srgbClr val="000000"/>
                  </a:solidFill>
                  <a:latin typeface="Calibri" panose="020F0502020204030204" pitchFamily="34" charset="0"/>
                </a:rPr>
                <a:t> </a:t>
              </a:r>
              <a:r>
                <a:rPr lang="it-IT" altLang="it-IT" sz="1400" dirty="0" err="1">
                  <a:solidFill>
                    <a:srgbClr val="000000"/>
                  </a:solidFill>
                  <a:latin typeface="Calibri" panose="020F0502020204030204" pitchFamily="34" charset="0"/>
                </a:rPr>
                <a:t>behaviour</a:t>
              </a:r>
              <a:r>
                <a:rPr lang="it-IT" altLang="it-IT" sz="1400" dirty="0">
                  <a:solidFill>
                    <a:srgbClr val="000000"/>
                  </a:solidFill>
                  <a:latin typeface="Calibri" panose="020F0502020204030204" pitchFamily="34" charset="0"/>
                </a:rPr>
                <a:t> </a:t>
              </a:r>
              <a:endParaRPr lang="it-IT" altLang="it-IT" dirty="0"/>
            </a:p>
          </p:txBody>
        </p:sp>
        <p:sp>
          <p:nvSpPr>
            <p:cNvPr id="83" name="Rectangle 81">
              <a:extLst>
                <a:ext uri="{FF2B5EF4-FFF2-40B4-BE49-F238E27FC236}">
                  <a16:creationId xmlns:a16="http://schemas.microsoft.com/office/drawing/2014/main" id="{0C930EE3-AF2B-6CE6-1FCB-2917F1E8550B}"/>
                </a:ext>
              </a:extLst>
            </p:cNvPr>
            <p:cNvSpPr>
              <a:spLocks noChangeArrowheads="1"/>
            </p:cNvSpPr>
            <p:nvPr/>
          </p:nvSpPr>
          <p:spPr bwMode="auto">
            <a:xfrm>
              <a:off x="1197"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4" name="Rectangle 82">
              <a:extLst>
                <a:ext uri="{FF2B5EF4-FFF2-40B4-BE49-F238E27FC236}">
                  <a16:creationId xmlns:a16="http://schemas.microsoft.com/office/drawing/2014/main" id="{CB0E8547-ED3B-9F6F-7317-570265C4059C}"/>
                </a:ext>
              </a:extLst>
            </p:cNvPr>
            <p:cNvSpPr>
              <a:spLocks noChangeArrowheads="1"/>
            </p:cNvSpPr>
            <p:nvPr/>
          </p:nvSpPr>
          <p:spPr bwMode="auto">
            <a:xfrm>
              <a:off x="1270" y="1384"/>
              <a:ext cx="4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emission </a:t>
              </a:r>
              <a:endParaRPr lang="it-IT" altLang="it-IT"/>
            </a:p>
          </p:txBody>
        </p:sp>
        <p:sp>
          <p:nvSpPr>
            <p:cNvPr id="85" name="Rectangle 83">
              <a:extLst>
                <a:ext uri="{FF2B5EF4-FFF2-40B4-BE49-F238E27FC236}">
                  <a16:creationId xmlns:a16="http://schemas.microsoft.com/office/drawing/2014/main" id="{3F58E3DA-CD2A-58D1-28C5-39A82EFA8E35}"/>
                </a:ext>
              </a:extLst>
            </p:cNvPr>
            <p:cNvSpPr>
              <a:spLocks noChangeArrowheads="1"/>
            </p:cNvSpPr>
            <p:nvPr/>
          </p:nvSpPr>
          <p:spPr bwMode="auto">
            <a:xfrm>
              <a:off x="1700"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6" name="Rectangle 84">
              <a:extLst>
                <a:ext uri="{FF2B5EF4-FFF2-40B4-BE49-F238E27FC236}">
                  <a16:creationId xmlns:a16="http://schemas.microsoft.com/office/drawing/2014/main" id="{415C0966-59A1-2C39-F2F3-60EDFC59DAD1}"/>
                </a:ext>
              </a:extLst>
            </p:cNvPr>
            <p:cNvSpPr>
              <a:spLocks noChangeArrowheads="1"/>
            </p:cNvSpPr>
            <p:nvPr/>
          </p:nvSpPr>
          <p:spPr bwMode="auto">
            <a:xfrm>
              <a:off x="1766" y="1384"/>
              <a:ext cx="38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gps</a:t>
              </a:r>
              <a:r>
                <a:rPr lang="it-IT" altLang="it-IT" sz="1400" dirty="0">
                  <a:solidFill>
                    <a:srgbClr val="000000"/>
                  </a:solidFill>
                  <a:latin typeface="Calibri" panose="020F0502020204030204" pitchFamily="34" charset="0"/>
                </a:rPr>
                <a:t> data</a:t>
              </a:r>
              <a:endParaRPr lang="it-IT" altLang="it-IT" dirty="0"/>
            </a:p>
          </p:txBody>
        </p:sp>
        <p:sp>
          <p:nvSpPr>
            <p:cNvPr id="87" name="Freeform 85">
              <a:extLst>
                <a:ext uri="{FF2B5EF4-FFF2-40B4-BE49-F238E27FC236}">
                  <a16:creationId xmlns:a16="http://schemas.microsoft.com/office/drawing/2014/main" id="{B535A8EA-CC91-F7C5-2B34-D337B167BDA6}"/>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E8EEF7"/>
            </a:solidFill>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8" name="Freeform 86">
              <a:extLst>
                <a:ext uri="{FF2B5EF4-FFF2-40B4-BE49-F238E27FC236}">
                  <a16:creationId xmlns:a16="http://schemas.microsoft.com/office/drawing/2014/main" id="{BCA76FB0-2891-8305-5B0D-891AB8C66877}"/>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E8EEF7"/>
            </a:solidFill>
            <a:ln w="3175" cap="rnd">
              <a:solidFill>
                <a:srgbClr val="000000"/>
              </a:solidFill>
              <a:prstDash val="solid"/>
              <a:round/>
              <a:headEnd/>
              <a:tailEnd/>
            </a:ln>
          </p:spPr>
          <p:txBody>
            <a:bodyPr/>
            <a:lstStyle/>
            <a:p>
              <a:endParaRPr lang="it-IT"/>
            </a:p>
          </p:txBody>
        </p:sp>
        <p:sp>
          <p:nvSpPr>
            <p:cNvPr id="89" name="Rectangle 87">
              <a:extLst>
                <a:ext uri="{FF2B5EF4-FFF2-40B4-BE49-F238E27FC236}">
                  <a16:creationId xmlns:a16="http://schemas.microsoft.com/office/drawing/2014/main" id="{02A7F4A5-0660-D235-AD21-89A4EF7E9A57}"/>
                </a:ext>
              </a:extLst>
            </p:cNvPr>
            <p:cNvSpPr>
              <a:spLocks noChangeArrowheads="1"/>
            </p:cNvSpPr>
            <p:nvPr/>
          </p:nvSpPr>
          <p:spPr bwMode="auto">
            <a:xfrm>
              <a:off x="1118" y="1813"/>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Sequences</a:t>
              </a:r>
              <a:r>
                <a:rPr lang="it-IT" altLang="it-IT" sz="1400" dirty="0">
                  <a:solidFill>
                    <a:srgbClr val="000000"/>
                  </a:solidFill>
                </a:rPr>
                <a:t> </a:t>
              </a:r>
              <a:r>
                <a:rPr lang="it-IT" altLang="it-IT" sz="1400" dirty="0" err="1">
                  <a:solidFill>
                    <a:srgbClr val="000000"/>
                  </a:solidFill>
                </a:rPr>
                <a:t>analysis</a:t>
              </a:r>
              <a:r>
                <a:rPr lang="it-IT" altLang="it-IT" sz="1400" dirty="0">
                  <a:solidFill>
                    <a:srgbClr val="000000"/>
                  </a:solidFill>
                </a:rPr>
                <a:t> </a:t>
              </a:r>
              <a:endParaRPr lang="it-IT" altLang="it-IT" dirty="0"/>
            </a:p>
          </p:txBody>
        </p:sp>
        <p:sp>
          <p:nvSpPr>
            <p:cNvPr id="90" name="Freeform 88">
              <a:extLst>
                <a:ext uri="{FF2B5EF4-FFF2-40B4-BE49-F238E27FC236}">
                  <a16:creationId xmlns:a16="http://schemas.microsoft.com/office/drawing/2014/main" id="{B97A818E-CAC2-AAE1-A58F-AF875A2377B4}"/>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solidFill>
              <a:srgbClr val="9FB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1" name="Freeform 89">
              <a:extLst>
                <a:ext uri="{FF2B5EF4-FFF2-40B4-BE49-F238E27FC236}">
                  <a16:creationId xmlns:a16="http://schemas.microsoft.com/office/drawing/2014/main" id="{1A28417B-BD4E-6253-89E2-C9C2F5B84E28}"/>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2" name="Rectangle 90">
              <a:extLst>
                <a:ext uri="{FF2B5EF4-FFF2-40B4-BE49-F238E27FC236}">
                  <a16:creationId xmlns:a16="http://schemas.microsoft.com/office/drawing/2014/main" id="{D65FFFD9-35D3-9511-7987-75E196985B2E}"/>
                </a:ext>
              </a:extLst>
            </p:cNvPr>
            <p:cNvSpPr>
              <a:spLocks noChangeArrowheads="1"/>
            </p:cNvSpPr>
            <p:nvPr/>
          </p:nvSpPr>
          <p:spPr bwMode="auto">
            <a:xfrm>
              <a:off x="1167" y="2484"/>
              <a:ext cx="94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Driving</a:t>
              </a:r>
              <a:r>
                <a:rPr lang="it-IT" altLang="it-IT" sz="1400" dirty="0">
                  <a:solidFill>
                    <a:srgbClr val="000000"/>
                  </a:solidFill>
                </a:rPr>
                <a:t> </a:t>
              </a:r>
              <a:r>
                <a:rPr lang="it-IT" altLang="it-IT" sz="1400" dirty="0" err="1">
                  <a:solidFill>
                    <a:srgbClr val="000000"/>
                  </a:solidFill>
                </a:rPr>
                <a:t>cycles</a:t>
              </a:r>
              <a:r>
                <a:rPr lang="it-IT" altLang="it-IT" sz="1400" dirty="0">
                  <a:solidFill>
                    <a:srgbClr val="000000"/>
                  </a:solidFill>
                </a:rPr>
                <a:t> rule </a:t>
              </a:r>
              <a:endParaRPr lang="it-IT" altLang="it-IT" dirty="0"/>
            </a:p>
          </p:txBody>
        </p:sp>
        <p:sp>
          <p:nvSpPr>
            <p:cNvPr id="93" name="Rectangle 91">
              <a:extLst>
                <a:ext uri="{FF2B5EF4-FFF2-40B4-BE49-F238E27FC236}">
                  <a16:creationId xmlns:a16="http://schemas.microsoft.com/office/drawing/2014/main" id="{6A9497A2-C149-E510-623A-313796FE754D}"/>
                </a:ext>
              </a:extLst>
            </p:cNvPr>
            <p:cNvSpPr>
              <a:spLocks noChangeArrowheads="1"/>
            </p:cNvSpPr>
            <p:nvPr/>
          </p:nvSpPr>
          <p:spPr bwMode="auto">
            <a:xfrm>
              <a:off x="1282" y="2617"/>
              <a:ext cx="6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determination</a:t>
              </a:r>
              <a:endParaRPr lang="it-IT" altLang="it-IT" dirty="0"/>
            </a:p>
          </p:txBody>
        </p:sp>
        <p:sp>
          <p:nvSpPr>
            <p:cNvPr id="94" name="Freeform 92">
              <a:extLst>
                <a:ext uri="{FF2B5EF4-FFF2-40B4-BE49-F238E27FC236}">
                  <a16:creationId xmlns:a16="http://schemas.microsoft.com/office/drawing/2014/main" id="{7BFB7B66-A35D-0EAA-F091-7610D223296E}"/>
                </a:ext>
              </a:extLst>
            </p:cNvPr>
            <p:cNvSpPr>
              <a:spLocks/>
            </p:cNvSpPr>
            <p:nvPr/>
          </p:nvSpPr>
          <p:spPr bwMode="auto">
            <a:xfrm>
              <a:off x="1545" y="2178"/>
              <a:ext cx="155" cy="154"/>
            </a:xfrm>
            <a:custGeom>
              <a:avLst/>
              <a:gdLst/>
              <a:ahLst/>
              <a:cxnLst>
                <a:cxn ang="0">
                  <a:pos x="0" y="204"/>
                </a:cxn>
                <a:cxn ang="0">
                  <a:pos x="204" y="0"/>
                </a:cxn>
                <a:cxn ang="0">
                  <a:pos x="408" y="204"/>
                </a:cxn>
                <a:cxn ang="0">
                  <a:pos x="408" y="204"/>
                </a:cxn>
                <a:cxn ang="0">
                  <a:pos x="204" y="408"/>
                </a:cxn>
                <a:cxn ang="0">
                  <a:pos x="0" y="204"/>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chemeClr val="accent1">
                <a:lumMod val="40000"/>
                <a:lumOff val="60000"/>
              </a:schemeClr>
            </a:solidFill>
            <a:ln w="0">
              <a:solidFill>
                <a:srgbClr val="000000"/>
              </a:solidFill>
              <a:prstDash val="solid"/>
              <a:round/>
              <a:headEnd/>
              <a:tailEnd/>
            </a:ln>
          </p:spPr>
          <p:txBody>
            <a:bodyPr/>
            <a:lstStyle/>
            <a:p>
              <a:pPr>
                <a:defRPr/>
              </a:pPr>
              <a:endParaRPr lang="it-IT"/>
            </a:p>
          </p:txBody>
        </p:sp>
        <p:sp>
          <p:nvSpPr>
            <p:cNvPr id="95" name="Freeform 93">
              <a:extLst>
                <a:ext uri="{FF2B5EF4-FFF2-40B4-BE49-F238E27FC236}">
                  <a16:creationId xmlns:a16="http://schemas.microsoft.com/office/drawing/2014/main" id="{D7A2E375-E414-D1BC-4A6E-DABC23256ABB}"/>
                </a:ext>
              </a:extLst>
            </p:cNvPr>
            <p:cNvSpPr>
              <a:spLocks/>
            </p:cNvSpPr>
            <p:nvPr/>
          </p:nvSpPr>
          <p:spPr bwMode="auto">
            <a:xfrm>
              <a:off x="1545" y="2178"/>
              <a:ext cx="155" cy="154"/>
            </a:xfrm>
            <a:custGeom>
              <a:avLst/>
              <a:gdLst/>
              <a:ahLst/>
              <a:cxnLst>
                <a:cxn ang="0">
                  <a:pos x="0" y="77"/>
                </a:cxn>
                <a:cxn ang="0">
                  <a:pos x="77" y="0"/>
                </a:cxn>
                <a:cxn ang="0">
                  <a:pos x="155" y="77"/>
                </a:cxn>
                <a:cxn ang="0">
                  <a:pos x="155" y="77"/>
                </a:cxn>
                <a:cxn ang="0">
                  <a:pos x="77" y="154"/>
                </a:cxn>
                <a:cxn ang="0">
                  <a:pos x="0" y="77"/>
                </a:cxn>
              </a:cxnLst>
              <a:rect l="0" t="0" r="r" b="b"/>
              <a:pathLst>
                <a:path w="155" h="154">
                  <a:moveTo>
                    <a:pt x="0" y="77"/>
                  </a:moveTo>
                  <a:cubicBezTo>
                    <a:pt x="0" y="35"/>
                    <a:pt x="35" y="0"/>
                    <a:pt x="77" y="0"/>
                  </a:cubicBezTo>
                  <a:cubicBezTo>
                    <a:pt x="120" y="0"/>
                    <a:pt x="155" y="35"/>
                    <a:pt x="155" y="77"/>
                  </a:cubicBezTo>
                  <a:cubicBezTo>
                    <a:pt x="155" y="77"/>
                    <a:pt x="155" y="77"/>
                    <a:pt x="155" y="77"/>
                  </a:cubicBezTo>
                  <a:cubicBezTo>
                    <a:pt x="155" y="120"/>
                    <a:pt x="120" y="154"/>
                    <a:pt x="77" y="154"/>
                  </a:cubicBezTo>
                  <a:cubicBezTo>
                    <a:pt x="35" y="154"/>
                    <a:pt x="0" y="120"/>
                    <a:pt x="0" y="77"/>
                  </a:cubicBezTo>
                </a:path>
              </a:pathLst>
            </a:custGeom>
            <a:solidFill>
              <a:srgbClr val="E8EEF7"/>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96" name="Freeform 94">
              <a:extLst>
                <a:ext uri="{FF2B5EF4-FFF2-40B4-BE49-F238E27FC236}">
                  <a16:creationId xmlns:a16="http://schemas.microsoft.com/office/drawing/2014/main" id="{DB679957-4AAE-CB58-6B06-2485D3E45880}"/>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 name="Freeform 95">
              <a:extLst>
                <a:ext uri="{FF2B5EF4-FFF2-40B4-BE49-F238E27FC236}">
                  <a16:creationId xmlns:a16="http://schemas.microsoft.com/office/drawing/2014/main" id="{61A42945-0B55-E6B4-6FF3-434AE891F966}"/>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8" name="Rectangle 96">
              <a:extLst>
                <a:ext uri="{FF2B5EF4-FFF2-40B4-BE49-F238E27FC236}">
                  <a16:creationId xmlns:a16="http://schemas.microsoft.com/office/drawing/2014/main" id="{33F9C910-CF9F-10BF-4973-90CA862028D3}"/>
                </a:ext>
              </a:extLst>
            </p:cNvPr>
            <p:cNvSpPr>
              <a:spLocks noChangeArrowheads="1"/>
            </p:cNvSpPr>
            <p:nvPr/>
          </p:nvSpPr>
          <p:spPr bwMode="auto">
            <a:xfrm>
              <a:off x="1233" y="3239"/>
              <a:ext cx="7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Cycles</a:t>
              </a:r>
              <a:r>
                <a:rPr lang="it-IT" altLang="it-IT" sz="1400" dirty="0">
                  <a:solidFill>
                    <a:srgbClr val="000000"/>
                  </a:solidFill>
                </a:rPr>
                <a:t> </a:t>
              </a:r>
              <a:r>
                <a:rPr lang="it-IT" altLang="it-IT" sz="1400" dirty="0" err="1">
                  <a:solidFill>
                    <a:srgbClr val="000000"/>
                  </a:solidFill>
                </a:rPr>
                <a:t>analysis</a:t>
              </a:r>
              <a:endParaRPr lang="it-IT" altLang="it-IT" dirty="0"/>
            </a:p>
          </p:txBody>
        </p:sp>
        <p:sp>
          <p:nvSpPr>
            <p:cNvPr id="99" name="Freeform 97">
              <a:extLst>
                <a:ext uri="{FF2B5EF4-FFF2-40B4-BE49-F238E27FC236}">
                  <a16:creationId xmlns:a16="http://schemas.microsoft.com/office/drawing/2014/main" id="{87B4E6FC-C655-504F-E91B-C7C8A49F3D2F}"/>
                </a:ext>
              </a:extLst>
            </p:cNvPr>
            <p:cNvSpPr>
              <a:spLocks/>
            </p:cNvSpPr>
            <p:nvPr/>
          </p:nvSpPr>
          <p:spPr bwMode="auto">
            <a:xfrm>
              <a:off x="869" y="2255"/>
              <a:ext cx="594" cy="306"/>
            </a:xfrm>
            <a:custGeom>
              <a:avLst/>
              <a:gdLst>
                <a:gd name="T0" fmla="*/ 0 w 594"/>
                <a:gd name="T1" fmla="*/ 306 h 306"/>
                <a:gd name="T2" fmla="*/ 3 w 594"/>
                <a:gd name="T3" fmla="*/ 306 h 306"/>
                <a:gd name="T4" fmla="*/ 3 w 594"/>
                <a:gd name="T5" fmla="*/ 0 h 306"/>
                <a:gd name="T6" fmla="*/ 594 w 594"/>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06">
                  <a:moveTo>
                    <a:pt x="0" y="306"/>
                  </a:moveTo>
                  <a:lnTo>
                    <a:pt x="3" y="306"/>
                  </a:lnTo>
                  <a:lnTo>
                    <a:pt x="3" y="0"/>
                  </a:lnTo>
                  <a:lnTo>
                    <a:pt x="594"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0" name="Freeform 98">
              <a:extLst>
                <a:ext uri="{FF2B5EF4-FFF2-40B4-BE49-F238E27FC236}">
                  <a16:creationId xmlns:a16="http://schemas.microsoft.com/office/drawing/2014/main" id="{BA263A8D-9434-14C2-E0DC-17941865FBA3}"/>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1" name="Freeform 99">
              <a:extLst>
                <a:ext uri="{FF2B5EF4-FFF2-40B4-BE49-F238E27FC236}">
                  <a16:creationId xmlns:a16="http://schemas.microsoft.com/office/drawing/2014/main" id="{FB4E9ED8-B414-9FF0-E68E-B53FE5CFAB3C}"/>
                </a:ext>
              </a:extLst>
            </p:cNvPr>
            <p:cNvSpPr>
              <a:spLocks/>
            </p:cNvSpPr>
            <p:nvPr/>
          </p:nvSpPr>
          <p:spPr bwMode="auto">
            <a:xfrm>
              <a:off x="1455" y="2225"/>
              <a:ext cx="90" cy="60"/>
            </a:xfrm>
            <a:custGeom>
              <a:avLst/>
              <a:gdLst>
                <a:gd name="T0" fmla="*/ 0 w 90"/>
                <a:gd name="T1" fmla="*/ 0 h 60"/>
                <a:gd name="T2" fmla="*/ 90 w 90"/>
                <a:gd name="T3" fmla="*/ 30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30"/>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 name="Line 100">
              <a:extLst>
                <a:ext uri="{FF2B5EF4-FFF2-40B4-BE49-F238E27FC236}">
                  <a16:creationId xmlns:a16="http://schemas.microsoft.com/office/drawing/2014/main" id="{94DB019E-1ACD-0465-39C0-48B9BB88B8DE}"/>
                </a:ext>
              </a:extLst>
            </p:cNvPr>
            <p:cNvSpPr>
              <a:spLocks noChangeShapeType="1"/>
            </p:cNvSpPr>
            <p:nvPr/>
          </p:nvSpPr>
          <p:spPr bwMode="auto">
            <a:xfrm>
              <a:off x="1622" y="3036"/>
              <a:ext cx="1" cy="6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 name="Freeform 101">
              <a:extLst>
                <a:ext uri="{FF2B5EF4-FFF2-40B4-BE49-F238E27FC236}">
                  <a16:creationId xmlns:a16="http://schemas.microsoft.com/office/drawing/2014/main" id="{BA47FD04-AB7E-75BF-95FE-65171F8A199B}"/>
                </a:ext>
              </a:extLst>
            </p:cNvPr>
            <p:cNvSpPr>
              <a:spLocks/>
            </p:cNvSpPr>
            <p:nvPr/>
          </p:nvSpPr>
          <p:spPr bwMode="auto">
            <a:xfrm>
              <a:off x="1592" y="3097"/>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 name="Line 102">
              <a:extLst>
                <a:ext uri="{FF2B5EF4-FFF2-40B4-BE49-F238E27FC236}">
                  <a16:creationId xmlns:a16="http://schemas.microsoft.com/office/drawing/2014/main" id="{9A06BBB9-AF78-936D-5111-D7C5DA8B76BE}"/>
                </a:ext>
              </a:extLst>
            </p:cNvPr>
            <p:cNvSpPr>
              <a:spLocks noChangeShapeType="1"/>
            </p:cNvSpPr>
            <p:nvPr/>
          </p:nvSpPr>
          <p:spPr bwMode="auto">
            <a:xfrm>
              <a:off x="1622" y="2332"/>
              <a:ext cx="1" cy="87"/>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 name="Freeform 103">
              <a:extLst>
                <a:ext uri="{FF2B5EF4-FFF2-40B4-BE49-F238E27FC236}">
                  <a16:creationId xmlns:a16="http://schemas.microsoft.com/office/drawing/2014/main" id="{7735053F-64B2-58D8-F859-FC1FC7B2A209}"/>
                </a:ext>
              </a:extLst>
            </p:cNvPr>
            <p:cNvSpPr>
              <a:spLocks/>
            </p:cNvSpPr>
            <p:nvPr/>
          </p:nvSpPr>
          <p:spPr bwMode="auto">
            <a:xfrm>
              <a:off x="1592" y="241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 name="Line 104">
              <a:extLst>
                <a:ext uri="{FF2B5EF4-FFF2-40B4-BE49-F238E27FC236}">
                  <a16:creationId xmlns:a16="http://schemas.microsoft.com/office/drawing/2014/main" id="{1E9DD826-0C2C-EC0C-B6C8-3B37FF6FCD6A}"/>
                </a:ext>
              </a:extLst>
            </p:cNvPr>
            <p:cNvSpPr>
              <a:spLocks noChangeShapeType="1"/>
            </p:cNvSpPr>
            <p:nvPr/>
          </p:nvSpPr>
          <p:spPr bwMode="auto">
            <a:xfrm flipV="1">
              <a:off x="1622" y="2083"/>
              <a:ext cx="1" cy="95"/>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7" name="Freeform 105">
              <a:extLst>
                <a:ext uri="{FF2B5EF4-FFF2-40B4-BE49-F238E27FC236}">
                  <a16:creationId xmlns:a16="http://schemas.microsoft.com/office/drawing/2014/main" id="{8B020C4F-1165-2C3B-5088-74C368FFDCBE}"/>
                </a:ext>
              </a:extLst>
            </p:cNvPr>
            <p:cNvSpPr>
              <a:spLocks/>
            </p:cNvSpPr>
            <p:nvPr/>
          </p:nvSpPr>
          <p:spPr bwMode="auto">
            <a:xfrm>
              <a:off x="1592" y="2031"/>
              <a:ext cx="61" cy="59"/>
            </a:xfrm>
            <a:custGeom>
              <a:avLst/>
              <a:gdLst>
                <a:gd name="T0" fmla="*/ 0 w 61"/>
                <a:gd name="T1" fmla="*/ 59 h 59"/>
                <a:gd name="T2" fmla="*/ 30 w 61"/>
                <a:gd name="T3" fmla="*/ 0 h 59"/>
                <a:gd name="T4" fmla="*/ 61 w 61"/>
                <a:gd name="T5" fmla="*/ 59 h 59"/>
                <a:gd name="T6" fmla="*/ 0 w 61"/>
                <a:gd name="T7" fmla="*/ 59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0" y="59"/>
                  </a:moveTo>
                  <a:lnTo>
                    <a:pt x="30" y="0"/>
                  </a:lnTo>
                  <a:lnTo>
                    <a:pt x="61" y="59"/>
                  </a:lnTo>
                  <a:lnTo>
                    <a:pt x="0" y="59"/>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 name="Freeform 106">
              <a:extLst>
                <a:ext uri="{FF2B5EF4-FFF2-40B4-BE49-F238E27FC236}">
                  <a16:creationId xmlns:a16="http://schemas.microsoft.com/office/drawing/2014/main" id="{A71E7E64-4FF9-9410-A986-0DBDC66FA240}"/>
                </a:ext>
              </a:extLst>
            </p:cNvPr>
            <p:cNvSpPr>
              <a:spLocks/>
            </p:cNvSpPr>
            <p:nvPr/>
          </p:nvSpPr>
          <p:spPr bwMode="auto">
            <a:xfrm>
              <a:off x="1545" y="2881"/>
              <a:ext cx="155" cy="155"/>
            </a:xfrm>
            <a:custGeom>
              <a:avLst/>
              <a:gdLst>
                <a:gd name="T0" fmla="*/ 0 w 408"/>
                <a:gd name="T1" fmla="*/ 204 h 408"/>
                <a:gd name="T2" fmla="*/ 204 w 408"/>
                <a:gd name="T3" fmla="*/ 0 h 408"/>
                <a:gd name="T4" fmla="*/ 408 w 408"/>
                <a:gd name="T5" fmla="*/ 204 h 408"/>
                <a:gd name="T6" fmla="*/ 408 w 408"/>
                <a:gd name="T7" fmla="*/ 204 h 408"/>
                <a:gd name="T8" fmla="*/ 204 w 408"/>
                <a:gd name="T9" fmla="*/ 408 h 408"/>
                <a:gd name="T10" fmla="*/ 0 w 408"/>
                <a:gd name="T11" fmla="*/ 204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rgbClr val="E8EEF7"/>
            </a:solidFill>
            <a:ln w="0">
              <a:solidFill>
                <a:srgbClr val="000000"/>
              </a:solidFill>
              <a:prstDash val="solid"/>
              <a:round/>
              <a:headEnd/>
              <a:tailEnd/>
            </a:ln>
          </p:spPr>
          <p:txBody>
            <a:bodyPr/>
            <a:lstStyle/>
            <a:p>
              <a:endParaRPr lang="it-IT"/>
            </a:p>
          </p:txBody>
        </p:sp>
        <p:sp>
          <p:nvSpPr>
            <p:cNvPr id="109" name="Freeform 107">
              <a:extLst>
                <a:ext uri="{FF2B5EF4-FFF2-40B4-BE49-F238E27FC236}">
                  <a16:creationId xmlns:a16="http://schemas.microsoft.com/office/drawing/2014/main" id="{D3EB91E2-1274-3478-0A30-825A242157CF}"/>
                </a:ext>
              </a:extLst>
            </p:cNvPr>
            <p:cNvSpPr>
              <a:spLocks/>
            </p:cNvSpPr>
            <p:nvPr/>
          </p:nvSpPr>
          <p:spPr bwMode="auto">
            <a:xfrm>
              <a:off x="1545" y="2881"/>
              <a:ext cx="155" cy="155"/>
            </a:xfrm>
            <a:custGeom>
              <a:avLst/>
              <a:gdLst>
                <a:gd name="T0" fmla="*/ 0 w 155"/>
                <a:gd name="T1" fmla="*/ 77 h 155"/>
                <a:gd name="T2" fmla="*/ 77 w 155"/>
                <a:gd name="T3" fmla="*/ 0 h 155"/>
                <a:gd name="T4" fmla="*/ 155 w 155"/>
                <a:gd name="T5" fmla="*/ 77 h 155"/>
                <a:gd name="T6" fmla="*/ 155 w 155"/>
                <a:gd name="T7" fmla="*/ 77 h 155"/>
                <a:gd name="T8" fmla="*/ 77 w 155"/>
                <a:gd name="T9" fmla="*/ 155 h 155"/>
                <a:gd name="T10" fmla="*/ 0 w 155"/>
                <a:gd name="T11" fmla="*/ 77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155">
                  <a:moveTo>
                    <a:pt x="0" y="77"/>
                  </a:moveTo>
                  <a:cubicBezTo>
                    <a:pt x="0" y="35"/>
                    <a:pt x="35" y="0"/>
                    <a:pt x="77" y="0"/>
                  </a:cubicBezTo>
                  <a:cubicBezTo>
                    <a:pt x="120" y="0"/>
                    <a:pt x="155" y="35"/>
                    <a:pt x="155" y="77"/>
                  </a:cubicBezTo>
                  <a:cubicBezTo>
                    <a:pt x="155" y="77"/>
                    <a:pt x="155" y="77"/>
                    <a:pt x="155" y="77"/>
                  </a:cubicBezTo>
                  <a:cubicBezTo>
                    <a:pt x="155" y="120"/>
                    <a:pt x="120" y="155"/>
                    <a:pt x="77" y="155"/>
                  </a:cubicBezTo>
                  <a:cubicBezTo>
                    <a:pt x="35" y="155"/>
                    <a:pt x="0" y="120"/>
                    <a:pt x="0" y="77"/>
                  </a:cubicBez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 name="Line 108">
              <a:extLst>
                <a:ext uri="{FF2B5EF4-FFF2-40B4-BE49-F238E27FC236}">
                  <a16:creationId xmlns:a16="http://schemas.microsoft.com/office/drawing/2014/main" id="{A18BC9AA-AE65-2A45-209C-752FC19CDEF8}"/>
                </a:ext>
              </a:extLst>
            </p:cNvPr>
            <p:cNvSpPr>
              <a:spLocks noChangeShapeType="1"/>
            </p:cNvSpPr>
            <p:nvPr/>
          </p:nvSpPr>
          <p:spPr bwMode="auto">
            <a:xfrm>
              <a:off x="1622" y="2770"/>
              <a:ext cx="1" cy="5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1" name="Freeform 109">
              <a:extLst>
                <a:ext uri="{FF2B5EF4-FFF2-40B4-BE49-F238E27FC236}">
                  <a16:creationId xmlns:a16="http://schemas.microsoft.com/office/drawing/2014/main" id="{C3181102-2D6C-3327-DFBF-3CE71CB6BDE1}"/>
                </a:ext>
              </a:extLst>
            </p:cNvPr>
            <p:cNvSpPr>
              <a:spLocks/>
            </p:cNvSpPr>
            <p:nvPr/>
          </p:nvSpPr>
          <p:spPr bwMode="auto">
            <a:xfrm>
              <a:off x="1592" y="2822"/>
              <a:ext cx="61" cy="59"/>
            </a:xfrm>
            <a:custGeom>
              <a:avLst/>
              <a:gdLst>
                <a:gd name="T0" fmla="*/ 61 w 61"/>
                <a:gd name="T1" fmla="*/ 0 h 59"/>
                <a:gd name="T2" fmla="*/ 30 w 61"/>
                <a:gd name="T3" fmla="*/ 59 h 59"/>
                <a:gd name="T4" fmla="*/ 0 w 61"/>
                <a:gd name="T5" fmla="*/ 0 h 59"/>
                <a:gd name="T6" fmla="*/ 61 w 6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61" y="0"/>
                  </a:moveTo>
                  <a:lnTo>
                    <a:pt x="30" y="59"/>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 name="Freeform 110">
              <a:extLst>
                <a:ext uri="{FF2B5EF4-FFF2-40B4-BE49-F238E27FC236}">
                  <a16:creationId xmlns:a16="http://schemas.microsoft.com/office/drawing/2014/main" id="{77806FFF-C300-7E83-67A8-4D8BFBAFE6CF}"/>
                </a:ext>
              </a:extLst>
            </p:cNvPr>
            <p:cNvSpPr>
              <a:spLocks/>
            </p:cNvSpPr>
            <p:nvPr/>
          </p:nvSpPr>
          <p:spPr bwMode="auto">
            <a:xfrm>
              <a:off x="869" y="2561"/>
              <a:ext cx="594" cy="397"/>
            </a:xfrm>
            <a:custGeom>
              <a:avLst/>
              <a:gdLst>
                <a:gd name="T0" fmla="*/ 594 w 594"/>
                <a:gd name="T1" fmla="*/ 397 h 397"/>
                <a:gd name="T2" fmla="*/ 3 w 594"/>
                <a:gd name="T3" fmla="*/ 397 h 397"/>
                <a:gd name="T4" fmla="*/ 3 w 594"/>
                <a:gd name="T5" fmla="*/ 0 h 397"/>
                <a:gd name="T6" fmla="*/ 0 w 594"/>
                <a:gd name="T7" fmla="*/ 0 h 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97">
                  <a:moveTo>
                    <a:pt x="594" y="397"/>
                  </a:moveTo>
                  <a:lnTo>
                    <a:pt x="3" y="397"/>
                  </a:lnTo>
                  <a:lnTo>
                    <a:pt x="3" y="0"/>
                  </a:lnTo>
                  <a:lnTo>
                    <a:pt x="0"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 name="Freeform 111">
              <a:extLst>
                <a:ext uri="{FF2B5EF4-FFF2-40B4-BE49-F238E27FC236}">
                  <a16:creationId xmlns:a16="http://schemas.microsoft.com/office/drawing/2014/main" id="{46CC6386-248D-8C3F-B771-94652E164BA3}"/>
                </a:ext>
              </a:extLst>
            </p:cNvPr>
            <p:cNvSpPr>
              <a:spLocks/>
            </p:cNvSpPr>
            <p:nvPr/>
          </p:nvSpPr>
          <p:spPr bwMode="auto">
            <a:xfrm>
              <a:off x="1455" y="2929"/>
              <a:ext cx="90" cy="60"/>
            </a:xfrm>
            <a:custGeom>
              <a:avLst/>
              <a:gdLst>
                <a:gd name="T0" fmla="*/ 0 w 90"/>
                <a:gd name="T1" fmla="*/ 0 h 60"/>
                <a:gd name="T2" fmla="*/ 90 w 90"/>
                <a:gd name="T3" fmla="*/ 29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29"/>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 name="Freeform 112">
              <a:extLst>
                <a:ext uri="{FF2B5EF4-FFF2-40B4-BE49-F238E27FC236}">
                  <a16:creationId xmlns:a16="http://schemas.microsoft.com/office/drawing/2014/main" id="{F3D6E561-84DF-B046-06A1-F441E0D81F0A}"/>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Line 113">
              <a:extLst>
                <a:ext uri="{FF2B5EF4-FFF2-40B4-BE49-F238E27FC236}">
                  <a16:creationId xmlns:a16="http://schemas.microsoft.com/office/drawing/2014/main" id="{AA24028B-2D3D-EB62-31F3-42F77F9B051F}"/>
                </a:ext>
              </a:extLst>
            </p:cNvPr>
            <p:cNvSpPr>
              <a:spLocks noChangeShapeType="1"/>
            </p:cNvSpPr>
            <p:nvPr/>
          </p:nvSpPr>
          <p:spPr bwMode="auto">
            <a:xfrm>
              <a:off x="1261" y="1071"/>
              <a:ext cx="1" cy="98"/>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 name="Freeform 114">
              <a:extLst>
                <a:ext uri="{FF2B5EF4-FFF2-40B4-BE49-F238E27FC236}">
                  <a16:creationId xmlns:a16="http://schemas.microsoft.com/office/drawing/2014/main" id="{62E79290-A293-C300-1816-6DAA45C4B734}"/>
                </a:ext>
              </a:extLst>
            </p:cNvPr>
            <p:cNvSpPr>
              <a:spLocks/>
            </p:cNvSpPr>
            <p:nvPr/>
          </p:nvSpPr>
          <p:spPr bwMode="auto">
            <a:xfrm>
              <a:off x="1232" y="1162"/>
              <a:ext cx="60" cy="60"/>
            </a:xfrm>
            <a:custGeom>
              <a:avLst/>
              <a:gdLst>
                <a:gd name="T0" fmla="*/ 60 w 60"/>
                <a:gd name="T1" fmla="*/ 0 h 60"/>
                <a:gd name="T2" fmla="*/ 29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29"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Freeform 115">
              <a:extLst>
                <a:ext uri="{FF2B5EF4-FFF2-40B4-BE49-F238E27FC236}">
                  <a16:creationId xmlns:a16="http://schemas.microsoft.com/office/drawing/2014/main" id="{304F5C89-97C0-EEEB-2161-A0D541A0D3C9}"/>
                </a:ext>
              </a:extLst>
            </p:cNvPr>
            <p:cNvSpPr>
              <a:spLocks/>
            </p:cNvSpPr>
            <p:nvPr/>
          </p:nvSpPr>
          <p:spPr bwMode="auto">
            <a:xfrm>
              <a:off x="1261" y="1561"/>
              <a:ext cx="361" cy="119"/>
            </a:xfrm>
            <a:custGeom>
              <a:avLst/>
              <a:gdLst>
                <a:gd name="T0" fmla="*/ 0 w 361"/>
                <a:gd name="T1" fmla="*/ 0 h 119"/>
                <a:gd name="T2" fmla="*/ 0 w 361"/>
                <a:gd name="T3" fmla="*/ 85 h 119"/>
                <a:gd name="T4" fmla="*/ 361 w 361"/>
                <a:gd name="T5" fmla="*/ 85 h 119"/>
                <a:gd name="T6" fmla="*/ 361 w 361"/>
                <a:gd name="T7" fmla="*/ 119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1" h="119">
                  <a:moveTo>
                    <a:pt x="0" y="0"/>
                  </a:moveTo>
                  <a:lnTo>
                    <a:pt x="0" y="85"/>
                  </a:lnTo>
                  <a:lnTo>
                    <a:pt x="361" y="85"/>
                  </a:lnTo>
                  <a:lnTo>
                    <a:pt x="361" y="119"/>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8" name="Freeform 116">
              <a:extLst>
                <a:ext uri="{FF2B5EF4-FFF2-40B4-BE49-F238E27FC236}">
                  <a16:creationId xmlns:a16="http://schemas.microsoft.com/office/drawing/2014/main" id="{33E53524-5CC9-95F5-13BB-718CE363B8D6}"/>
                </a:ext>
              </a:extLst>
            </p:cNvPr>
            <p:cNvSpPr>
              <a:spLocks/>
            </p:cNvSpPr>
            <p:nvPr/>
          </p:nvSpPr>
          <p:spPr bwMode="auto">
            <a:xfrm>
              <a:off x="1592" y="167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Freeform 117">
              <a:extLst>
                <a:ext uri="{FF2B5EF4-FFF2-40B4-BE49-F238E27FC236}">
                  <a16:creationId xmlns:a16="http://schemas.microsoft.com/office/drawing/2014/main" id="{49511136-7655-3A4A-E382-B914AA52F6B4}"/>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solidFill>
              <a:srgbClr val="E8EEF7"/>
            </a:solidFill>
            <a:ln w="0">
              <a:solidFill>
                <a:srgbClr val="000000"/>
              </a:solidFill>
              <a:prstDash val="solid"/>
              <a:round/>
              <a:headEnd/>
              <a:tailEnd/>
            </a:ln>
          </p:spPr>
          <p:txBody>
            <a:bodyPr/>
            <a:lstStyle/>
            <a:p>
              <a:endParaRPr lang="it-IT"/>
            </a:p>
          </p:txBody>
        </p:sp>
        <p:sp>
          <p:nvSpPr>
            <p:cNvPr id="120" name="Freeform 118">
              <a:extLst>
                <a:ext uri="{FF2B5EF4-FFF2-40B4-BE49-F238E27FC236}">
                  <a16:creationId xmlns:a16="http://schemas.microsoft.com/office/drawing/2014/main" id="{26306140-612A-1ADB-31BE-AC8E48C97C30}"/>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1" name="Rectangle 119">
              <a:extLst>
                <a:ext uri="{FF2B5EF4-FFF2-40B4-BE49-F238E27FC236}">
                  <a16:creationId xmlns:a16="http://schemas.microsoft.com/office/drawing/2014/main" id="{74B01757-B5F0-2EA6-A01C-C0A1468F2EA1}"/>
                </a:ext>
              </a:extLst>
            </p:cNvPr>
            <p:cNvSpPr>
              <a:spLocks noChangeArrowheads="1"/>
            </p:cNvSpPr>
            <p:nvPr/>
          </p:nvSpPr>
          <p:spPr bwMode="auto">
            <a:xfrm>
              <a:off x="404" y="3717"/>
              <a:ext cx="190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Emission  evaluation on driving cycles</a:t>
              </a:r>
              <a:endParaRPr lang="it-IT" altLang="it-IT"/>
            </a:p>
          </p:txBody>
        </p:sp>
        <p:sp>
          <p:nvSpPr>
            <p:cNvPr id="122" name="Freeform 120">
              <a:extLst>
                <a:ext uri="{FF2B5EF4-FFF2-40B4-BE49-F238E27FC236}">
                  <a16:creationId xmlns:a16="http://schemas.microsoft.com/office/drawing/2014/main" id="{0DD587B5-E16E-D9EA-8120-1E270F50AD19}"/>
                </a:ext>
              </a:extLst>
            </p:cNvPr>
            <p:cNvSpPr>
              <a:spLocks/>
            </p:cNvSpPr>
            <p:nvPr/>
          </p:nvSpPr>
          <p:spPr bwMode="auto">
            <a:xfrm>
              <a:off x="1341" y="3456"/>
              <a:ext cx="281" cy="145"/>
            </a:xfrm>
            <a:custGeom>
              <a:avLst/>
              <a:gdLst>
                <a:gd name="T0" fmla="*/ 281 w 281"/>
                <a:gd name="T1" fmla="*/ 0 h 145"/>
                <a:gd name="T2" fmla="*/ 281 w 281"/>
                <a:gd name="T3" fmla="*/ 85 h 145"/>
                <a:gd name="T4" fmla="*/ 0 w 281"/>
                <a:gd name="T5" fmla="*/ 85 h 145"/>
                <a:gd name="T6" fmla="*/ 0 w 281"/>
                <a:gd name="T7" fmla="*/ 145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 h="145">
                  <a:moveTo>
                    <a:pt x="281" y="0"/>
                  </a:moveTo>
                  <a:lnTo>
                    <a:pt x="281" y="85"/>
                  </a:lnTo>
                  <a:lnTo>
                    <a:pt x="0" y="85"/>
                  </a:lnTo>
                  <a:lnTo>
                    <a:pt x="0" y="145"/>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 name="Freeform 121">
              <a:extLst>
                <a:ext uri="{FF2B5EF4-FFF2-40B4-BE49-F238E27FC236}">
                  <a16:creationId xmlns:a16="http://schemas.microsoft.com/office/drawing/2014/main" id="{8ABDB37B-7A4F-03E2-3D63-43D0D20A9E27}"/>
                </a:ext>
              </a:extLst>
            </p:cNvPr>
            <p:cNvSpPr>
              <a:spLocks/>
            </p:cNvSpPr>
            <p:nvPr/>
          </p:nvSpPr>
          <p:spPr bwMode="auto">
            <a:xfrm>
              <a:off x="1311" y="3593"/>
              <a:ext cx="60" cy="60"/>
            </a:xfrm>
            <a:custGeom>
              <a:avLst/>
              <a:gdLst>
                <a:gd name="T0" fmla="*/ 60 w 60"/>
                <a:gd name="T1" fmla="*/ 0 h 60"/>
                <a:gd name="T2" fmla="*/ 30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30"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26" name="CasellaDiTesto 125">
            <a:extLst>
              <a:ext uri="{FF2B5EF4-FFF2-40B4-BE49-F238E27FC236}">
                <a16:creationId xmlns:a16="http://schemas.microsoft.com/office/drawing/2014/main" id="{857E62EF-CBAA-081F-3C69-A4756A17A7EF}"/>
              </a:ext>
            </a:extLst>
          </p:cNvPr>
          <p:cNvSpPr txBox="1"/>
          <p:nvPr/>
        </p:nvSpPr>
        <p:spPr>
          <a:xfrm>
            <a:off x="4297997" y="1375714"/>
            <a:ext cx="6891871" cy="4401205"/>
          </a:xfrm>
          <a:prstGeom prst="rect">
            <a:avLst/>
          </a:prstGeom>
          <a:noFill/>
        </p:spPr>
        <p:txBody>
          <a:bodyPr wrap="square">
            <a:spAutoFit/>
          </a:bodyPr>
          <a:lstStyle/>
          <a:p>
            <a:r>
              <a:rPr lang="it-IT" sz="2000" dirty="0"/>
              <a:t>I cicli di guida sono definiti a partire dal cluster di sequenze che vengono successivamente raggruppate in cluster di cicli.</a:t>
            </a:r>
          </a:p>
          <a:p>
            <a:endParaRPr lang="it-IT" sz="2000" dirty="0"/>
          </a:p>
          <a:p>
            <a:r>
              <a:rPr lang="it-IT" sz="2000" dirty="0"/>
              <a:t>I cluster di sequenze ci consentono di costruire una regola per la </a:t>
            </a:r>
            <a:r>
              <a:rPr lang="it-IT" sz="2000" u="sng" dirty="0"/>
              <a:t>divisione del diagramma di velocità in sezioni più ampie</a:t>
            </a:r>
            <a:r>
              <a:rPr lang="it-IT" sz="2000" dirty="0"/>
              <a:t>, ciascuna corrispondente ad un ciclo di guida.</a:t>
            </a:r>
          </a:p>
          <a:p>
            <a:endParaRPr lang="it-IT" sz="2000" dirty="0"/>
          </a:p>
          <a:p>
            <a:r>
              <a:rPr lang="it-IT" sz="2000" dirty="0"/>
              <a:t>La regola utilizzata per definire un ciclo, </a:t>
            </a:r>
            <a:r>
              <a:rPr lang="it-IT" sz="2000" u="sng" dirty="0">
                <a:solidFill>
                  <a:srgbClr val="0070C0"/>
                </a:solidFill>
              </a:rPr>
              <a:t>definito come successione di sequenze omogenee</a:t>
            </a:r>
            <a:r>
              <a:rPr lang="it-IT" sz="2000" dirty="0"/>
              <a:t>, è:</a:t>
            </a:r>
          </a:p>
          <a:p>
            <a:pPr marL="342900" indent="-342900">
              <a:buAutoNum type="arabicPeriod"/>
            </a:pPr>
            <a:r>
              <a:rPr lang="it-IT" sz="2000" dirty="0"/>
              <a:t>Un ciclo inizia con la prima sequenza di un viaggio, o quando c'è un passaggio da un gruppo all'altro, cioè 1-2, 1-3, 2-3 e viceversa.</a:t>
            </a:r>
          </a:p>
          <a:p>
            <a:pPr marL="342900" indent="-342900">
              <a:buAutoNum type="arabicPeriod"/>
            </a:pPr>
            <a:r>
              <a:rPr lang="it-IT" sz="2000" dirty="0"/>
              <a:t>Un ciclo termina con l'ultima sequenza di un viaggio o un passaggio con la sequenza precedente di un altro cluster.</a:t>
            </a:r>
          </a:p>
        </p:txBody>
      </p:sp>
    </p:spTree>
    <p:extLst>
      <p:ext uri="{BB962C8B-B14F-4D97-AF65-F5344CB8AC3E}">
        <p14:creationId xmlns:p14="http://schemas.microsoft.com/office/powerpoint/2010/main" val="2613483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C0A9B8-F8D0-E2D6-57EF-92C6EFFCCBA9}"/>
              </a:ext>
            </a:extLst>
          </p:cNvPr>
          <p:cNvSpPr>
            <a:spLocks noGrp="1"/>
          </p:cNvSpPr>
          <p:nvPr>
            <p:ph type="title"/>
          </p:nvPr>
        </p:nvSpPr>
        <p:spPr>
          <a:xfrm>
            <a:off x="1342073" y="205529"/>
            <a:ext cx="9847796" cy="817564"/>
          </a:xfrm>
        </p:spPr>
        <p:txBody>
          <a:bodyPr>
            <a:normAutofit fontScale="90000"/>
          </a:bodyPr>
          <a:lstStyle/>
          <a:p>
            <a:r>
              <a:rPr lang="it-IT" sz="3600" b="1" dirty="0">
                <a:solidFill>
                  <a:schemeClr val="tx2"/>
                </a:solidFill>
              </a:rPr>
              <a:t>Diagramma di flusso dell'approccio cinematico e statistico</a:t>
            </a:r>
          </a:p>
        </p:txBody>
      </p:sp>
      <p:grpSp>
        <p:nvGrpSpPr>
          <p:cNvPr id="4" name="Group 3">
            <a:extLst>
              <a:ext uri="{FF2B5EF4-FFF2-40B4-BE49-F238E27FC236}">
                <a16:creationId xmlns:a16="http://schemas.microsoft.com/office/drawing/2014/main" id="{E4CE0E2D-2B08-8555-3E90-0F1EAECAB6AC}"/>
              </a:ext>
            </a:extLst>
          </p:cNvPr>
          <p:cNvGrpSpPr>
            <a:grpSpLocks noChangeAspect="1"/>
          </p:cNvGrpSpPr>
          <p:nvPr/>
        </p:nvGrpSpPr>
        <p:grpSpPr bwMode="auto">
          <a:xfrm>
            <a:off x="391160" y="1203008"/>
            <a:ext cx="3686175" cy="5008563"/>
            <a:chOff x="144" y="768"/>
            <a:chExt cx="2322" cy="3155"/>
          </a:xfrm>
        </p:grpSpPr>
        <p:sp>
          <p:nvSpPr>
            <p:cNvPr id="5" name="AutoShape 2">
              <a:extLst>
                <a:ext uri="{FF2B5EF4-FFF2-40B4-BE49-F238E27FC236}">
                  <a16:creationId xmlns:a16="http://schemas.microsoft.com/office/drawing/2014/main" id="{0250ACFA-8BC7-E846-ADAE-C1336FFF1C27}"/>
                </a:ext>
              </a:extLst>
            </p:cNvPr>
            <p:cNvSpPr>
              <a:spLocks noChangeAspect="1" noChangeArrowheads="1" noTextEdit="1"/>
            </p:cNvSpPr>
            <p:nvPr/>
          </p:nvSpPr>
          <p:spPr bwMode="auto">
            <a:xfrm>
              <a:off x="144" y="768"/>
              <a:ext cx="2322" cy="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6" name="Rectangle 4">
              <a:extLst>
                <a:ext uri="{FF2B5EF4-FFF2-40B4-BE49-F238E27FC236}">
                  <a16:creationId xmlns:a16="http://schemas.microsoft.com/office/drawing/2014/main" id="{FCB5FD43-C3FC-F173-B1B2-65757D9BAD92}"/>
                </a:ext>
              </a:extLst>
            </p:cNvPr>
            <p:cNvSpPr>
              <a:spLocks noChangeArrowheads="1"/>
            </p:cNvSpPr>
            <p:nvPr/>
          </p:nvSpPr>
          <p:spPr bwMode="auto">
            <a:xfrm>
              <a:off x="169" y="1666"/>
              <a:ext cx="617" cy="1790"/>
            </a:xfrm>
            <a:prstGeom prst="rect">
              <a:avLst/>
            </a:prstGeom>
            <a:solidFill>
              <a:srgbClr val="9FB0DB"/>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7" name="Rectangle 5">
              <a:extLst>
                <a:ext uri="{FF2B5EF4-FFF2-40B4-BE49-F238E27FC236}">
                  <a16:creationId xmlns:a16="http://schemas.microsoft.com/office/drawing/2014/main" id="{5E2676B2-89BB-D924-6B9E-DF7AF4A3EA39}"/>
                </a:ext>
              </a:extLst>
            </p:cNvPr>
            <p:cNvSpPr>
              <a:spLocks noChangeArrowheads="1"/>
            </p:cNvSpPr>
            <p:nvPr/>
          </p:nvSpPr>
          <p:spPr bwMode="auto">
            <a:xfrm>
              <a:off x="169" y="1666"/>
              <a:ext cx="617" cy="179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8" name="Freeform 6">
              <a:extLst>
                <a:ext uri="{FF2B5EF4-FFF2-40B4-BE49-F238E27FC236}">
                  <a16:creationId xmlns:a16="http://schemas.microsoft.com/office/drawing/2014/main" id="{ADB31295-E76A-E487-0E70-5FA9E037431D}"/>
                </a:ext>
              </a:extLst>
            </p:cNvPr>
            <p:cNvSpPr>
              <a:spLocks noEditPoints="1"/>
            </p:cNvSpPr>
            <p:nvPr/>
          </p:nvSpPr>
          <p:spPr bwMode="auto">
            <a:xfrm>
              <a:off x="169" y="1666"/>
              <a:ext cx="617" cy="1790"/>
            </a:xfrm>
            <a:custGeom>
              <a:avLst/>
              <a:gdLst>
                <a:gd name="T0" fmla="*/ 617 w 617"/>
                <a:gd name="T1" fmla="*/ 1721 h 1790"/>
                <a:gd name="T2" fmla="*/ 0 w 617"/>
                <a:gd name="T3" fmla="*/ 1721 h 1790"/>
                <a:gd name="T4" fmla="*/ 68 w 617"/>
                <a:gd name="T5" fmla="*/ 1790 h 1790"/>
                <a:gd name="T6" fmla="*/ 68 w 617"/>
                <a:gd name="T7" fmla="*/ 0 h 17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1790">
                  <a:moveTo>
                    <a:pt x="617" y="1721"/>
                  </a:moveTo>
                  <a:lnTo>
                    <a:pt x="0" y="1721"/>
                  </a:lnTo>
                  <a:moveTo>
                    <a:pt x="68" y="1790"/>
                  </a:moveTo>
                  <a:lnTo>
                    <a:pt x="68"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 name="Rectangle 7">
              <a:extLst>
                <a:ext uri="{FF2B5EF4-FFF2-40B4-BE49-F238E27FC236}">
                  <a16:creationId xmlns:a16="http://schemas.microsoft.com/office/drawing/2014/main" id="{EB2EA73C-8929-0423-F39B-D532196F27E8}"/>
                </a:ext>
              </a:extLst>
            </p:cNvPr>
            <p:cNvSpPr>
              <a:spLocks noChangeArrowheads="1"/>
            </p:cNvSpPr>
            <p:nvPr/>
          </p:nvSpPr>
          <p:spPr bwMode="auto">
            <a:xfrm rot="-5400000">
              <a:off x="302" y="3201"/>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M</a:t>
              </a:r>
              <a:endParaRPr lang="it-IT" altLang="it-IT"/>
            </a:p>
          </p:txBody>
        </p:sp>
        <p:sp>
          <p:nvSpPr>
            <p:cNvPr id="10" name="Rectangle 8">
              <a:extLst>
                <a:ext uri="{FF2B5EF4-FFF2-40B4-BE49-F238E27FC236}">
                  <a16:creationId xmlns:a16="http://schemas.microsoft.com/office/drawing/2014/main" id="{F1A0A8BC-5CC3-7893-1542-061A46262BA4}"/>
                </a:ext>
              </a:extLst>
            </p:cNvPr>
            <p:cNvSpPr>
              <a:spLocks noChangeArrowheads="1"/>
            </p:cNvSpPr>
            <p:nvPr/>
          </p:nvSpPr>
          <p:spPr bwMode="auto">
            <a:xfrm rot="-5400000">
              <a:off x="317" y="31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11" name="Rectangle 9">
              <a:extLst>
                <a:ext uri="{FF2B5EF4-FFF2-40B4-BE49-F238E27FC236}">
                  <a16:creationId xmlns:a16="http://schemas.microsoft.com/office/drawing/2014/main" id="{8930134F-4554-6094-F39E-EA6ACC470500}"/>
                </a:ext>
              </a:extLst>
            </p:cNvPr>
            <p:cNvSpPr>
              <a:spLocks noChangeArrowheads="1"/>
            </p:cNvSpPr>
            <p:nvPr/>
          </p:nvSpPr>
          <p:spPr bwMode="auto">
            <a:xfrm rot="-5400000">
              <a:off x="336" y="308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12" name="Rectangle 10">
              <a:extLst>
                <a:ext uri="{FF2B5EF4-FFF2-40B4-BE49-F238E27FC236}">
                  <a16:creationId xmlns:a16="http://schemas.microsoft.com/office/drawing/2014/main" id="{AB8AADFD-071E-22EB-F62B-02A663D95C94}"/>
                </a:ext>
              </a:extLst>
            </p:cNvPr>
            <p:cNvSpPr>
              <a:spLocks noChangeArrowheads="1"/>
            </p:cNvSpPr>
            <p:nvPr/>
          </p:nvSpPr>
          <p:spPr bwMode="auto">
            <a:xfrm rot="-5400000">
              <a:off x="333" y="305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13" name="Rectangle 11">
              <a:extLst>
                <a:ext uri="{FF2B5EF4-FFF2-40B4-BE49-F238E27FC236}">
                  <a16:creationId xmlns:a16="http://schemas.microsoft.com/office/drawing/2014/main" id="{0259EA01-2FCD-4A6B-C168-0849F3544AD2}"/>
                </a:ext>
              </a:extLst>
            </p:cNvPr>
            <p:cNvSpPr>
              <a:spLocks noChangeArrowheads="1"/>
            </p:cNvSpPr>
            <p:nvPr/>
          </p:nvSpPr>
          <p:spPr bwMode="auto">
            <a:xfrm rot="-5400000">
              <a:off x="336" y="302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4" name="Rectangle 12">
              <a:extLst>
                <a:ext uri="{FF2B5EF4-FFF2-40B4-BE49-F238E27FC236}">
                  <a16:creationId xmlns:a16="http://schemas.microsoft.com/office/drawing/2014/main" id="{652C0044-0157-72E7-41A5-24187593708B}"/>
                </a:ext>
              </a:extLst>
            </p:cNvPr>
            <p:cNvSpPr>
              <a:spLocks noChangeArrowheads="1"/>
            </p:cNvSpPr>
            <p:nvPr/>
          </p:nvSpPr>
          <p:spPr bwMode="auto">
            <a:xfrm rot="-5400000">
              <a:off x="320" y="2981"/>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v</a:t>
              </a:r>
              <a:endParaRPr lang="it-IT" altLang="it-IT"/>
            </a:p>
          </p:txBody>
        </p:sp>
        <p:sp>
          <p:nvSpPr>
            <p:cNvPr id="15" name="Rectangle 13">
              <a:extLst>
                <a:ext uri="{FF2B5EF4-FFF2-40B4-BE49-F238E27FC236}">
                  <a16:creationId xmlns:a16="http://schemas.microsoft.com/office/drawing/2014/main" id="{033B2484-FA70-4442-4892-1A8881F847B6}"/>
                </a:ext>
              </a:extLst>
            </p:cNvPr>
            <p:cNvSpPr>
              <a:spLocks noChangeArrowheads="1"/>
            </p:cNvSpPr>
            <p:nvPr/>
          </p:nvSpPr>
          <p:spPr bwMode="auto">
            <a:xfrm rot="-5400000">
              <a:off x="317" y="29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6" name="Rectangle 14">
              <a:extLst>
                <a:ext uri="{FF2B5EF4-FFF2-40B4-BE49-F238E27FC236}">
                  <a16:creationId xmlns:a16="http://schemas.microsoft.com/office/drawing/2014/main" id="{06538C2B-3108-1916-040D-977785920258}"/>
                </a:ext>
              </a:extLst>
            </p:cNvPr>
            <p:cNvSpPr>
              <a:spLocks noChangeArrowheads="1"/>
            </p:cNvSpPr>
            <p:nvPr/>
          </p:nvSpPr>
          <p:spPr bwMode="auto">
            <a:xfrm rot="-5400000">
              <a:off x="330" y="2875"/>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17" name="Rectangle 15">
              <a:extLst>
                <a:ext uri="{FF2B5EF4-FFF2-40B4-BE49-F238E27FC236}">
                  <a16:creationId xmlns:a16="http://schemas.microsoft.com/office/drawing/2014/main" id="{B63B3F28-282A-FB38-D548-93C36DEE2621}"/>
                </a:ext>
              </a:extLst>
            </p:cNvPr>
            <p:cNvSpPr>
              <a:spLocks noChangeArrowheads="1"/>
            </p:cNvSpPr>
            <p:nvPr/>
          </p:nvSpPr>
          <p:spPr bwMode="auto">
            <a:xfrm rot="-5400000">
              <a:off x="336" y="2847"/>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8" name="Rectangle 16">
              <a:extLst>
                <a:ext uri="{FF2B5EF4-FFF2-40B4-BE49-F238E27FC236}">
                  <a16:creationId xmlns:a16="http://schemas.microsoft.com/office/drawing/2014/main" id="{420DF6E2-782B-1E40-360B-846EF8B92974}"/>
                </a:ext>
              </a:extLst>
            </p:cNvPr>
            <p:cNvSpPr>
              <a:spLocks noChangeArrowheads="1"/>
            </p:cNvSpPr>
            <p:nvPr/>
          </p:nvSpPr>
          <p:spPr bwMode="auto">
            <a:xfrm rot="-5400000">
              <a:off x="317" y="279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9" name="Rectangle 17">
              <a:extLst>
                <a:ext uri="{FF2B5EF4-FFF2-40B4-BE49-F238E27FC236}">
                  <a16:creationId xmlns:a16="http://schemas.microsoft.com/office/drawing/2014/main" id="{52DB3A8B-0CDC-C506-9567-6036A6864E78}"/>
                </a:ext>
              </a:extLst>
            </p:cNvPr>
            <p:cNvSpPr>
              <a:spLocks noChangeArrowheads="1"/>
            </p:cNvSpPr>
            <p:nvPr/>
          </p:nvSpPr>
          <p:spPr bwMode="auto">
            <a:xfrm rot="-5400000">
              <a:off x="333" y="275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0" name="Rectangle 18">
              <a:extLst>
                <a:ext uri="{FF2B5EF4-FFF2-40B4-BE49-F238E27FC236}">
                  <a16:creationId xmlns:a16="http://schemas.microsoft.com/office/drawing/2014/main" id="{CA5FE27C-1FD4-3667-434B-09BF8A1E2CCC}"/>
                </a:ext>
              </a:extLst>
            </p:cNvPr>
            <p:cNvSpPr>
              <a:spLocks noChangeArrowheads="1"/>
            </p:cNvSpPr>
            <p:nvPr/>
          </p:nvSpPr>
          <p:spPr bwMode="auto">
            <a:xfrm rot="-5400000">
              <a:off x="317" y="27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21" name="Rectangle 19">
              <a:extLst>
                <a:ext uri="{FF2B5EF4-FFF2-40B4-BE49-F238E27FC236}">
                  <a16:creationId xmlns:a16="http://schemas.microsoft.com/office/drawing/2014/main" id="{AA7800C7-F719-0BA9-3D83-9DAC69B2E8AF}"/>
                </a:ext>
              </a:extLst>
            </p:cNvPr>
            <p:cNvSpPr>
              <a:spLocks noChangeArrowheads="1"/>
            </p:cNvSpPr>
            <p:nvPr/>
          </p:nvSpPr>
          <p:spPr bwMode="auto">
            <a:xfrm rot="-5400000">
              <a:off x="333" y="265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22" name="Rectangle 20">
              <a:extLst>
                <a:ext uri="{FF2B5EF4-FFF2-40B4-BE49-F238E27FC236}">
                  <a16:creationId xmlns:a16="http://schemas.microsoft.com/office/drawing/2014/main" id="{0E46EA5D-8847-970B-7122-F4FDF5C198A7}"/>
                </a:ext>
              </a:extLst>
            </p:cNvPr>
            <p:cNvSpPr>
              <a:spLocks noChangeArrowheads="1"/>
            </p:cNvSpPr>
            <p:nvPr/>
          </p:nvSpPr>
          <p:spPr bwMode="auto">
            <a:xfrm rot="-5400000">
              <a:off x="320" y="261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3" name="Rectangle 21">
              <a:extLst>
                <a:ext uri="{FF2B5EF4-FFF2-40B4-BE49-F238E27FC236}">
                  <a16:creationId xmlns:a16="http://schemas.microsoft.com/office/drawing/2014/main" id="{10530F53-DBB0-B4D7-78F5-2B23DF38B17C}"/>
                </a:ext>
              </a:extLst>
            </p:cNvPr>
            <p:cNvSpPr>
              <a:spLocks noChangeArrowheads="1"/>
            </p:cNvSpPr>
            <p:nvPr/>
          </p:nvSpPr>
          <p:spPr bwMode="auto">
            <a:xfrm rot="-5400000">
              <a:off x="333" y="2570"/>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4" name="Rectangle 22">
              <a:extLst>
                <a:ext uri="{FF2B5EF4-FFF2-40B4-BE49-F238E27FC236}">
                  <a16:creationId xmlns:a16="http://schemas.microsoft.com/office/drawing/2014/main" id="{2B75FCAF-7441-C186-88DE-FAEE88742A31}"/>
                </a:ext>
              </a:extLst>
            </p:cNvPr>
            <p:cNvSpPr>
              <a:spLocks noChangeArrowheads="1"/>
            </p:cNvSpPr>
            <p:nvPr/>
          </p:nvSpPr>
          <p:spPr bwMode="auto">
            <a:xfrm rot="-5400000">
              <a:off x="317" y="252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25" name="Rectangle 23">
              <a:extLst>
                <a:ext uri="{FF2B5EF4-FFF2-40B4-BE49-F238E27FC236}">
                  <a16:creationId xmlns:a16="http://schemas.microsoft.com/office/drawing/2014/main" id="{9C1F505F-820C-8A08-CB55-D83BAD87A119}"/>
                </a:ext>
              </a:extLst>
            </p:cNvPr>
            <p:cNvSpPr>
              <a:spLocks noChangeArrowheads="1"/>
            </p:cNvSpPr>
            <p:nvPr/>
          </p:nvSpPr>
          <p:spPr bwMode="auto">
            <a:xfrm rot="-5400000">
              <a:off x="333" y="247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6" name="Rectangle 24">
              <a:extLst>
                <a:ext uri="{FF2B5EF4-FFF2-40B4-BE49-F238E27FC236}">
                  <a16:creationId xmlns:a16="http://schemas.microsoft.com/office/drawing/2014/main" id="{BE3CAC01-4BE3-7C05-21C7-684815461C5E}"/>
                </a:ext>
              </a:extLst>
            </p:cNvPr>
            <p:cNvSpPr>
              <a:spLocks noChangeArrowheads="1"/>
            </p:cNvSpPr>
            <p:nvPr/>
          </p:nvSpPr>
          <p:spPr bwMode="auto">
            <a:xfrm rot="-5400000">
              <a:off x="336" y="244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27" name="Rectangle 25">
              <a:extLst>
                <a:ext uri="{FF2B5EF4-FFF2-40B4-BE49-F238E27FC236}">
                  <a16:creationId xmlns:a16="http://schemas.microsoft.com/office/drawing/2014/main" id="{F602F01C-1B58-0525-0035-988BFAF95018}"/>
                </a:ext>
              </a:extLst>
            </p:cNvPr>
            <p:cNvSpPr>
              <a:spLocks noChangeArrowheads="1"/>
            </p:cNvSpPr>
            <p:nvPr/>
          </p:nvSpPr>
          <p:spPr bwMode="auto">
            <a:xfrm rot="-5400000">
              <a:off x="320" y="240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8" name="Rectangle 26">
              <a:extLst>
                <a:ext uri="{FF2B5EF4-FFF2-40B4-BE49-F238E27FC236}">
                  <a16:creationId xmlns:a16="http://schemas.microsoft.com/office/drawing/2014/main" id="{A0363624-884A-A26E-0BB1-0B5A301AC2FA}"/>
                </a:ext>
              </a:extLst>
            </p:cNvPr>
            <p:cNvSpPr>
              <a:spLocks noChangeArrowheads="1"/>
            </p:cNvSpPr>
            <p:nvPr/>
          </p:nvSpPr>
          <p:spPr bwMode="auto">
            <a:xfrm rot="-5400000">
              <a:off x="333"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9" name="Rectangle 27">
              <a:extLst>
                <a:ext uri="{FF2B5EF4-FFF2-40B4-BE49-F238E27FC236}">
                  <a16:creationId xmlns:a16="http://schemas.microsoft.com/office/drawing/2014/main" id="{A3B5E8F8-A8B9-3C19-23D3-D82999FD14B4}"/>
                </a:ext>
              </a:extLst>
            </p:cNvPr>
            <p:cNvSpPr>
              <a:spLocks noChangeArrowheads="1"/>
            </p:cNvSpPr>
            <p:nvPr/>
          </p:nvSpPr>
          <p:spPr bwMode="auto">
            <a:xfrm rot="-5400000">
              <a:off x="336" y="234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30" name="Rectangle 28">
              <a:extLst>
                <a:ext uri="{FF2B5EF4-FFF2-40B4-BE49-F238E27FC236}">
                  <a16:creationId xmlns:a16="http://schemas.microsoft.com/office/drawing/2014/main" id="{8D8110AE-F4CA-2AEA-4393-5DE1530BFCA4}"/>
                </a:ext>
              </a:extLst>
            </p:cNvPr>
            <p:cNvSpPr>
              <a:spLocks noChangeArrowheads="1"/>
            </p:cNvSpPr>
            <p:nvPr/>
          </p:nvSpPr>
          <p:spPr bwMode="auto">
            <a:xfrm rot="-5400000">
              <a:off x="320" y="229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31" name="Rectangle 29">
              <a:extLst>
                <a:ext uri="{FF2B5EF4-FFF2-40B4-BE49-F238E27FC236}">
                  <a16:creationId xmlns:a16="http://schemas.microsoft.com/office/drawing/2014/main" id="{28ECC2F0-59E3-9AD3-AF67-D9AA5C7860BF}"/>
                </a:ext>
              </a:extLst>
            </p:cNvPr>
            <p:cNvSpPr>
              <a:spLocks noChangeArrowheads="1"/>
            </p:cNvSpPr>
            <p:nvPr/>
          </p:nvSpPr>
          <p:spPr bwMode="auto">
            <a:xfrm rot="-5400000">
              <a:off x="317" y="223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2" name="Rectangle 30">
              <a:extLst>
                <a:ext uri="{FF2B5EF4-FFF2-40B4-BE49-F238E27FC236}">
                  <a16:creationId xmlns:a16="http://schemas.microsoft.com/office/drawing/2014/main" id="{01583BF8-5F1A-51BF-7C89-427F56F3AD7A}"/>
                </a:ext>
              </a:extLst>
            </p:cNvPr>
            <p:cNvSpPr>
              <a:spLocks noChangeArrowheads="1"/>
            </p:cNvSpPr>
            <p:nvPr/>
          </p:nvSpPr>
          <p:spPr bwMode="auto">
            <a:xfrm rot="-5400000">
              <a:off x="336" y="2195"/>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33" name="Rectangle 31">
              <a:extLst>
                <a:ext uri="{FF2B5EF4-FFF2-40B4-BE49-F238E27FC236}">
                  <a16:creationId xmlns:a16="http://schemas.microsoft.com/office/drawing/2014/main" id="{AE7CDF85-3EA5-3525-3165-CAADEC78654B}"/>
                </a:ext>
              </a:extLst>
            </p:cNvPr>
            <p:cNvSpPr>
              <a:spLocks noChangeArrowheads="1"/>
            </p:cNvSpPr>
            <p:nvPr/>
          </p:nvSpPr>
          <p:spPr bwMode="auto">
            <a:xfrm rot="-5400000">
              <a:off x="333" y="2165"/>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34" name="Rectangle 32">
              <a:extLst>
                <a:ext uri="{FF2B5EF4-FFF2-40B4-BE49-F238E27FC236}">
                  <a16:creationId xmlns:a16="http://schemas.microsoft.com/office/drawing/2014/main" id="{93ABCAC9-5504-CC5A-28F5-AA0483203A94}"/>
                </a:ext>
              </a:extLst>
            </p:cNvPr>
            <p:cNvSpPr>
              <a:spLocks noChangeArrowheads="1"/>
            </p:cNvSpPr>
            <p:nvPr/>
          </p:nvSpPr>
          <p:spPr bwMode="auto">
            <a:xfrm rot="-5400000">
              <a:off x="317" y="21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5" name="Rectangle 33">
              <a:extLst>
                <a:ext uri="{FF2B5EF4-FFF2-40B4-BE49-F238E27FC236}">
                  <a16:creationId xmlns:a16="http://schemas.microsoft.com/office/drawing/2014/main" id="{CE5419C8-405D-AA4D-EF3B-38D31E97E068}"/>
                </a:ext>
              </a:extLst>
            </p:cNvPr>
            <p:cNvSpPr>
              <a:spLocks noChangeArrowheads="1"/>
            </p:cNvSpPr>
            <p:nvPr/>
          </p:nvSpPr>
          <p:spPr bwMode="auto">
            <a:xfrm rot="-5400000">
              <a:off x="317" y="205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6" name="Rectangle 34">
              <a:extLst>
                <a:ext uri="{FF2B5EF4-FFF2-40B4-BE49-F238E27FC236}">
                  <a16:creationId xmlns:a16="http://schemas.microsoft.com/office/drawing/2014/main" id="{66E16FCA-AEAB-79D5-2986-CE0960119097}"/>
                </a:ext>
              </a:extLst>
            </p:cNvPr>
            <p:cNvSpPr>
              <a:spLocks noChangeArrowheads="1"/>
            </p:cNvSpPr>
            <p:nvPr/>
          </p:nvSpPr>
          <p:spPr bwMode="auto">
            <a:xfrm rot="-5400000">
              <a:off x="317" y="199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7" name="Rectangle 35">
              <a:extLst>
                <a:ext uri="{FF2B5EF4-FFF2-40B4-BE49-F238E27FC236}">
                  <a16:creationId xmlns:a16="http://schemas.microsoft.com/office/drawing/2014/main" id="{5AD3FB8A-DD1B-49C1-1C9D-3CBBCADDD6E3}"/>
                </a:ext>
              </a:extLst>
            </p:cNvPr>
            <p:cNvSpPr>
              <a:spLocks noChangeArrowheads="1"/>
            </p:cNvSpPr>
            <p:nvPr/>
          </p:nvSpPr>
          <p:spPr bwMode="auto">
            <a:xfrm rot="-5400000">
              <a:off x="330" y="19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38" name="Rectangle 36">
              <a:extLst>
                <a:ext uri="{FF2B5EF4-FFF2-40B4-BE49-F238E27FC236}">
                  <a16:creationId xmlns:a16="http://schemas.microsoft.com/office/drawing/2014/main" id="{E3D4475A-F08D-C311-D8E4-5D0FC9F6A332}"/>
                </a:ext>
              </a:extLst>
            </p:cNvPr>
            <p:cNvSpPr>
              <a:spLocks noChangeArrowheads="1"/>
            </p:cNvSpPr>
            <p:nvPr/>
          </p:nvSpPr>
          <p:spPr bwMode="auto">
            <a:xfrm rot="-5400000">
              <a:off x="317" y="189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o</a:t>
              </a:r>
              <a:endParaRPr lang="it-IT" altLang="it-IT"/>
            </a:p>
          </p:txBody>
        </p:sp>
        <p:sp>
          <p:nvSpPr>
            <p:cNvPr id="39" name="Rectangle 37">
              <a:extLst>
                <a:ext uri="{FF2B5EF4-FFF2-40B4-BE49-F238E27FC236}">
                  <a16:creationId xmlns:a16="http://schemas.microsoft.com/office/drawing/2014/main" id="{EF904D7F-3322-2BCA-1871-8A26D8A663F3}"/>
                </a:ext>
              </a:extLst>
            </p:cNvPr>
            <p:cNvSpPr>
              <a:spLocks noChangeArrowheads="1"/>
            </p:cNvSpPr>
            <p:nvPr/>
          </p:nvSpPr>
          <p:spPr bwMode="auto">
            <a:xfrm rot="-5400000">
              <a:off x="317" y="18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0" name="Rectangle 38">
              <a:extLst>
                <a:ext uri="{FF2B5EF4-FFF2-40B4-BE49-F238E27FC236}">
                  <a16:creationId xmlns:a16="http://schemas.microsoft.com/office/drawing/2014/main" id="{FE8D17B6-E11D-3439-44E0-152B06B9E36A}"/>
                </a:ext>
              </a:extLst>
            </p:cNvPr>
            <p:cNvSpPr>
              <a:spLocks noChangeArrowheads="1"/>
            </p:cNvSpPr>
            <p:nvPr/>
          </p:nvSpPr>
          <p:spPr bwMode="auto">
            <a:xfrm rot="-5400000">
              <a:off x="320" y="17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1" name="Rectangle 39">
              <a:extLst>
                <a:ext uri="{FF2B5EF4-FFF2-40B4-BE49-F238E27FC236}">
                  <a16:creationId xmlns:a16="http://schemas.microsoft.com/office/drawing/2014/main" id="{602C731E-4BBA-A8E3-04B6-33BDCEB32B82}"/>
                </a:ext>
              </a:extLst>
            </p:cNvPr>
            <p:cNvSpPr>
              <a:spLocks noChangeArrowheads="1"/>
            </p:cNvSpPr>
            <p:nvPr/>
          </p:nvSpPr>
          <p:spPr bwMode="auto">
            <a:xfrm rot="-5400000">
              <a:off x="317" y="170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h</a:t>
              </a:r>
              <a:endParaRPr lang="it-IT" altLang="it-IT"/>
            </a:p>
          </p:txBody>
        </p:sp>
        <p:sp>
          <p:nvSpPr>
            <p:cNvPr id="42" name="Rectangle 40">
              <a:extLst>
                <a:ext uri="{FF2B5EF4-FFF2-40B4-BE49-F238E27FC236}">
                  <a16:creationId xmlns:a16="http://schemas.microsoft.com/office/drawing/2014/main" id="{B7C45732-2A51-41AC-2113-843405405A49}"/>
                </a:ext>
              </a:extLst>
            </p:cNvPr>
            <p:cNvSpPr>
              <a:spLocks noChangeArrowheads="1"/>
            </p:cNvSpPr>
            <p:nvPr/>
          </p:nvSpPr>
          <p:spPr bwMode="auto">
            <a:xfrm rot="-5400000">
              <a:off x="450" y="2772"/>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3" name="Rectangle 41">
              <a:extLst>
                <a:ext uri="{FF2B5EF4-FFF2-40B4-BE49-F238E27FC236}">
                  <a16:creationId xmlns:a16="http://schemas.microsoft.com/office/drawing/2014/main" id="{79A8E51E-7E77-9D75-5B0D-0C853CDD4711}"/>
                </a:ext>
              </a:extLst>
            </p:cNvPr>
            <p:cNvSpPr>
              <a:spLocks noChangeArrowheads="1"/>
            </p:cNvSpPr>
            <p:nvPr/>
          </p:nvSpPr>
          <p:spPr bwMode="auto">
            <a:xfrm rot="-5400000">
              <a:off x="447" y="2691"/>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4" name="Rectangle 42">
              <a:extLst>
                <a:ext uri="{FF2B5EF4-FFF2-40B4-BE49-F238E27FC236}">
                  <a16:creationId xmlns:a16="http://schemas.microsoft.com/office/drawing/2014/main" id="{7A4300E2-9D7C-7E6A-749E-49780C8D189B}"/>
                </a:ext>
              </a:extLst>
            </p:cNvPr>
            <p:cNvSpPr>
              <a:spLocks noChangeArrowheads="1"/>
            </p:cNvSpPr>
            <p:nvPr/>
          </p:nvSpPr>
          <p:spPr bwMode="auto">
            <a:xfrm rot="-5400000">
              <a:off x="450" y="2615"/>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45" name="Rectangle 43">
              <a:extLst>
                <a:ext uri="{FF2B5EF4-FFF2-40B4-BE49-F238E27FC236}">
                  <a16:creationId xmlns:a16="http://schemas.microsoft.com/office/drawing/2014/main" id="{5A7C7F54-2CB2-4B3F-67AD-B350B591699F}"/>
                </a:ext>
              </a:extLst>
            </p:cNvPr>
            <p:cNvSpPr>
              <a:spLocks noChangeArrowheads="1"/>
            </p:cNvSpPr>
            <p:nvPr/>
          </p:nvSpPr>
          <p:spPr bwMode="auto">
            <a:xfrm rot="-5400000">
              <a:off x="472" y="2557"/>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46" name="Rectangle 44">
              <a:extLst>
                <a:ext uri="{FF2B5EF4-FFF2-40B4-BE49-F238E27FC236}">
                  <a16:creationId xmlns:a16="http://schemas.microsoft.com/office/drawing/2014/main" id="{1B943703-4BEC-D836-2E68-67327F987813}"/>
                </a:ext>
              </a:extLst>
            </p:cNvPr>
            <p:cNvSpPr>
              <a:spLocks noChangeArrowheads="1"/>
            </p:cNvSpPr>
            <p:nvPr/>
          </p:nvSpPr>
          <p:spPr bwMode="auto">
            <a:xfrm rot="-5400000">
              <a:off x="469" y="2524"/>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t>
              </a:r>
              <a:endParaRPr lang="it-IT" altLang="it-IT"/>
            </a:p>
          </p:txBody>
        </p:sp>
        <p:sp>
          <p:nvSpPr>
            <p:cNvPr id="47" name="Rectangle 45">
              <a:extLst>
                <a:ext uri="{FF2B5EF4-FFF2-40B4-BE49-F238E27FC236}">
                  <a16:creationId xmlns:a16="http://schemas.microsoft.com/office/drawing/2014/main" id="{4C119892-B2DA-6108-CED3-C7CEDFB96321}"/>
                </a:ext>
              </a:extLst>
            </p:cNvPr>
            <p:cNvSpPr>
              <a:spLocks noChangeArrowheads="1"/>
            </p:cNvSpPr>
            <p:nvPr/>
          </p:nvSpPr>
          <p:spPr bwMode="auto">
            <a:xfrm rot="-5400000">
              <a:off x="447" y="2437"/>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8" name="Rectangle 46">
              <a:extLst>
                <a:ext uri="{FF2B5EF4-FFF2-40B4-BE49-F238E27FC236}">
                  <a16:creationId xmlns:a16="http://schemas.microsoft.com/office/drawing/2014/main" id="{A6981C45-76B3-DCB7-BF28-8FA0D902C645}"/>
                </a:ext>
              </a:extLst>
            </p:cNvPr>
            <p:cNvSpPr>
              <a:spLocks noChangeArrowheads="1"/>
            </p:cNvSpPr>
            <p:nvPr/>
          </p:nvSpPr>
          <p:spPr bwMode="auto">
            <a:xfrm rot="-5400000">
              <a:off x="475" y="238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49" name="Rectangle 47">
              <a:extLst>
                <a:ext uri="{FF2B5EF4-FFF2-40B4-BE49-F238E27FC236}">
                  <a16:creationId xmlns:a16="http://schemas.microsoft.com/office/drawing/2014/main" id="{99682C0B-2514-7E1A-02E5-45540D0D2B7E}"/>
                </a:ext>
              </a:extLst>
            </p:cNvPr>
            <p:cNvSpPr>
              <a:spLocks noChangeArrowheads="1"/>
            </p:cNvSpPr>
            <p:nvPr/>
          </p:nvSpPr>
          <p:spPr bwMode="auto">
            <a:xfrm rot="-5400000">
              <a:off x="456" y="233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50" name="Rectangle 48">
              <a:extLst>
                <a:ext uri="{FF2B5EF4-FFF2-40B4-BE49-F238E27FC236}">
                  <a16:creationId xmlns:a16="http://schemas.microsoft.com/office/drawing/2014/main" id="{F29A0AA6-E6D0-B3A4-7C7F-14F8803E18E2}"/>
                </a:ext>
              </a:extLst>
            </p:cNvPr>
            <p:cNvSpPr>
              <a:spLocks noChangeArrowheads="1"/>
            </p:cNvSpPr>
            <p:nvPr/>
          </p:nvSpPr>
          <p:spPr bwMode="auto">
            <a:xfrm rot="-5400000">
              <a:off x="459" y="2280"/>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1" name="Rectangle 49">
              <a:extLst>
                <a:ext uri="{FF2B5EF4-FFF2-40B4-BE49-F238E27FC236}">
                  <a16:creationId xmlns:a16="http://schemas.microsoft.com/office/drawing/2014/main" id="{6070040E-48E6-B704-CF58-FB95C65DC1A0}"/>
                </a:ext>
              </a:extLst>
            </p:cNvPr>
            <p:cNvSpPr>
              <a:spLocks noChangeArrowheads="1"/>
            </p:cNvSpPr>
            <p:nvPr/>
          </p:nvSpPr>
          <p:spPr bwMode="auto">
            <a:xfrm rot="-5400000">
              <a:off x="472" y="223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52" name="Rectangle 50">
              <a:extLst>
                <a:ext uri="{FF2B5EF4-FFF2-40B4-BE49-F238E27FC236}">
                  <a16:creationId xmlns:a16="http://schemas.microsoft.com/office/drawing/2014/main" id="{00DF4C3D-07D9-6CC4-E699-CAA8D329375A}"/>
                </a:ext>
              </a:extLst>
            </p:cNvPr>
            <p:cNvSpPr>
              <a:spLocks noChangeArrowheads="1"/>
            </p:cNvSpPr>
            <p:nvPr/>
          </p:nvSpPr>
          <p:spPr bwMode="auto">
            <a:xfrm rot="-5400000">
              <a:off x="456" y="218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53" name="Rectangle 51">
              <a:extLst>
                <a:ext uri="{FF2B5EF4-FFF2-40B4-BE49-F238E27FC236}">
                  <a16:creationId xmlns:a16="http://schemas.microsoft.com/office/drawing/2014/main" id="{4EFA4D67-CAFE-2926-6C81-919AC68E23E9}"/>
                </a:ext>
              </a:extLst>
            </p:cNvPr>
            <p:cNvSpPr>
              <a:spLocks noChangeArrowheads="1"/>
            </p:cNvSpPr>
            <p:nvPr/>
          </p:nvSpPr>
          <p:spPr bwMode="auto">
            <a:xfrm rot="-5400000">
              <a:off x="469" y="21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4" name="Rectangle 52">
              <a:extLst>
                <a:ext uri="{FF2B5EF4-FFF2-40B4-BE49-F238E27FC236}">
                  <a16:creationId xmlns:a16="http://schemas.microsoft.com/office/drawing/2014/main" id="{303793DE-B8A4-AB80-9B9D-524760A5FD63}"/>
                </a:ext>
              </a:extLst>
            </p:cNvPr>
            <p:cNvSpPr>
              <a:spLocks noChangeArrowheads="1"/>
            </p:cNvSpPr>
            <p:nvPr/>
          </p:nvSpPr>
          <p:spPr bwMode="auto">
            <a:xfrm rot="-5400000">
              <a:off x="580" y="2956"/>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a:t>
              </a:r>
              <a:endParaRPr lang="it-IT" altLang="it-IT"/>
            </a:p>
          </p:txBody>
        </p:sp>
        <p:sp>
          <p:nvSpPr>
            <p:cNvPr id="55" name="Rectangle 53">
              <a:extLst>
                <a:ext uri="{FF2B5EF4-FFF2-40B4-BE49-F238E27FC236}">
                  <a16:creationId xmlns:a16="http://schemas.microsoft.com/office/drawing/2014/main" id="{3C6599CE-7942-AD13-8C16-FBAEF5511C57}"/>
                </a:ext>
              </a:extLst>
            </p:cNvPr>
            <p:cNvSpPr>
              <a:spLocks noChangeArrowheads="1"/>
            </p:cNvSpPr>
            <p:nvPr/>
          </p:nvSpPr>
          <p:spPr bwMode="auto">
            <a:xfrm rot="-5400000">
              <a:off x="608" y="2908"/>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56" name="Rectangle 54">
              <a:extLst>
                <a:ext uri="{FF2B5EF4-FFF2-40B4-BE49-F238E27FC236}">
                  <a16:creationId xmlns:a16="http://schemas.microsoft.com/office/drawing/2014/main" id="{A39FB69C-D7A7-EA43-3123-E77B45D3C0DD}"/>
                </a:ext>
              </a:extLst>
            </p:cNvPr>
            <p:cNvSpPr>
              <a:spLocks noChangeArrowheads="1"/>
            </p:cNvSpPr>
            <p:nvPr/>
          </p:nvSpPr>
          <p:spPr bwMode="auto">
            <a:xfrm rot="-5400000">
              <a:off x="592" y="28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7" name="Rectangle 55">
              <a:extLst>
                <a:ext uri="{FF2B5EF4-FFF2-40B4-BE49-F238E27FC236}">
                  <a16:creationId xmlns:a16="http://schemas.microsoft.com/office/drawing/2014/main" id="{F90867C4-AC2E-C6D5-3D7F-34EB93CB50A2}"/>
                </a:ext>
              </a:extLst>
            </p:cNvPr>
            <p:cNvSpPr>
              <a:spLocks noChangeArrowheads="1"/>
            </p:cNvSpPr>
            <p:nvPr/>
          </p:nvSpPr>
          <p:spPr bwMode="auto">
            <a:xfrm rot="-5400000">
              <a:off x="592" y="2805"/>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58" name="Rectangle 56">
              <a:extLst>
                <a:ext uri="{FF2B5EF4-FFF2-40B4-BE49-F238E27FC236}">
                  <a16:creationId xmlns:a16="http://schemas.microsoft.com/office/drawing/2014/main" id="{0101277A-F246-ACC4-9C5D-6E73D21A60B0}"/>
                </a:ext>
              </a:extLst>
            </p:cNvPr>
            <p:cNvSpPr>
              <a:spLocks noChangeArrowheads="1"/>
            </p:cNvSpPr>
            <p:nvPr/>
          </p:nvSpPr>
          <p:spPr bwMode="auto">
            <a:xfrm rot="-5400000">
              <a:off x="602" y="2760"/>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9" name="Rectangle 57">
              <a:extLst>
                <a:ext uri="{FF2B5EF4-FFF2-40B4-BE49-F238E27FC236}">
                  <a16:creationId xmlns:a16="http://schemas.microsoft.com/office/drawing/2014/main" id="{AA4E39F9-8B64-0211-8874-4DF234BE07E5}"/>
                </a:ext>
              </a:extLst>
            </p:cNvPr>
            <p:cNvSpPr>
              <a:spLocks noChangeArrowheads="1"/>
            </p:cNvSpPr>
            <p:nvPr/>
          </p:nvSpPr>
          <p:spPr bwMode="auto">
            <a:xfrm rot="-5400000">
              <a:off x="608" y="273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0" name="Rectangle 58">
              <a:extLst>
                <a:ext uri="{FF2B5EF4-FFF2-40B4-BE49-F238E27FC236}">
                  <a16:creationId xmlns:a16="http://schemas.microsoft.com/office/drawing/2014/main" id="{03FBFC55-D9AE-A8EB-DCB3-33D7AF8110FC}"/>
                </a:ext>
              </a:extLst>
            </p:cNvPr>
            <p:cNvSpPr>
              <a:spLocks noChangeArrowheads="1"/>
            </p:cNvSpPr>
            <p:nvPr/>
          </p:nvSpPr>
          <p:spPr bwMode="auto">
            <a:xfrm rot="-5400000">
              <a:off x="574" y="2669"/>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m</a:t>
              </a:r>
              <a:endParaRPr lang="it-IT" altLang="it-IT" dirty="0"/>
            </a:p>
          </p:txBody>
        </p:sp>
        <p:sp>
          <p:nvSpPr>
            <p:cNvPr id="61" name="Rectangle 59">
              <a:extLst>
                <a:ext uri="{FF2B5EF4-FFF2-40B4-BE49-F238E27FC236}">
                  <a16:creationId xmlns:a16="http://schemas.microsoft.com/office/drawing/2014/main" id="{DD19BDDE-73F8-78CF-5BF4-BA2D5ECDE31C}"/>
                </a:ext>
              </a:extLst>
            </p:cNvPr>
            <p:cNvSpPr>
              <a:spLocks noChangeArrowheads="1"/>
            </p:cNvSpPr>
            <p:nvPr/>
          </p:nvSpPr>
          <p:spPr bwMode="auto">
            <a:xfrm rot="-5400000">
              <a:off x="608" y="261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2" name="Rectangle 60">
              <a:extLst>
                <a:ext uri="{FF2B5EF4-FFF2-40B4-BE49-F238E27FC236}">
                  <a16:creationId xmlns:a16="http://schemas.microsoft.com/office/drawing/2014/main" id="{368C613B-5924-7735-A803-75B13A5A1178}"/>
                </a:ext>
              </a:extLst>
            </p:cNvPr>
            <p:cNvSpPr>
              <a:spLocks noChangeArrowheads="1"/>
            </p:cNvSpPr>
            <p:nvPr/>
          </p:nvSpPr>
          <p:spPr bwMode="auto">
            <a:xfrm rot="-5400000">
              <a:off x="589" y="256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3" name="Rectangle 61">
              <a:extLst>
                <a:ext uri="{FF2B5EF4-FFF2-40B4-BE49-F238E27FC236}">
                  <a16:creationId xmlns:a16="http://schemas.microsoft.com/office/drawing/2014/main" id="{90674A72-A4EB-2AF5-F48A-4F8B8A05E51C}"/>
                </a:ext>
              </a:extLst>
            </p:cNvPr>
            <p:cNvSpPr>
              <a:spLocks noChangeArrowheads="1"/>
            </p:cNvSpPr>
            <p:nvPr/>
          </p:nvSpPr>
          <p:spPr bwMode="auto">
            <a:xfrm rot="-5400000">
              <a:off x="589" y="25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a</a:t>
              </a:r>
              <a:endParaRPr lang="it-IT" altLang="it-IT" dirty="0"/>
            </a:p>
          </p:txBody>
        </p:sp>
        <p:sp>
          <p:nvSpPr>
            <p:cNvPr id="64" name="Rectangle 62">
              <a:extLst>
                <a:ext uri="{FF2B5EF4-FFF2-40B4-BE49-F238E27FC236}">
                  <a16:creationId xmlns:a16="http://schemas.microsoft.com/office/drawing/2014/main" id="{3040F05B-9F93-21C4-8D9E-1171F9E4C320}"/>
                </a:ext>
              </a:extLst>
            </p:cNvPr>
            <p:cNvSpPr>
              <a:spLocks noChangeArrowheads="1"/>
            </p:cNvSpPr>
            <p:nvPr/>
          </p:nvSpPr>
          <p:spPr bwMode="auto">
            <a:xfrm rot="-5400000">
              <a:off x="589" y="24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5" name="Rectangle 63">
              <a:extLst>
                <a:ext uri="{FF2B5EF4-FFF2-40B4-BE49-F238E27FC236}">
                  <a16:creationId xmlns:a16="http://schemas.microsoft.com/office/drawing/2014/main" id="{585E2894-821C-CB36-AF00-9D98AA1F0B9B}"/>
                </a:ext>
              </a:extLst>
            </p:cNvPr>
            <p:cNvSpPr>
              <a:spLocks noChangeArrowheads="1"/>
            </p:cNvSpPr>
            <p:nvPr/>
          </p:nvSpPr>
          <p:spPr bwMode="auto">
            <a:xfrm rot="-5400000">
              <a:off x="605" y="239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66" name="Rectangle 64">
              <a:extLst>
                <a:ext uri="{FF2B5EF4-FFF2-40B4-BE49-F238E27FC236}">
                  <a16:creationId xmlns:a16="http://schemas.microsoft.com/office/drawing/2014/main" id="{ACBE5EFF-27D7-F382-18EC-93CAA73AE9E0}"/>
                </a:ext>
              </a:extLst>
            </p:cNvPr>
            <p:cNvSpPr>
              <a:spLocks noChangeArrowheads="1"/>
            </p:cNvSpPr>
            <p:nvPr/>
          </p:nvSpPr>
          <p:spPr bwMode="auto">
            <a:xfrm rot="-5400000">
              <a:off x="605"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67" name="Rectangle 65">
              <a:extLst>
                <a:ext uri="{FF2B5EF4-FFF2-40B4-BE49-F238E27FC236}">
                  <a16:creationId xmlns:a16="http://schemas.microsoft.com/office/drawing/2014/main" id="{1BED72C4-2D5E-2680-6B5A-5866C04361CF}"/>
                </a:ext>
              </a:extLst>
            </p:cNvPr>
            <p:cNvSpPr>
              <a:spLocks noChangeArrowheads="1"/>
            </p:cNvSpPr>
            <p:nvPr/>
          </p:nvSpPr>
          <p:spPr bwMode="auto">
            <a:xfrm rot="-5400000">
              <a:off x="583" y="2313"/>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68" name="Rectangle 66">
              <a:extLst>
                <a:ext uri="{FF2B5EF4-FFF2-40B4-BE49-F238E27FC236}">
                  <a16:creationId xmlns:a16="http://schemas.microsoft.com/office/drawing/2014/main" id="{38D510E6-5D54-C3D1-1F72-63FCB74B0F45}"/>
                </a:ext>
              </a:extLst>
            </p:cNvPr>
            <p:cNvSpPr>
              <a:spLocks noChangeArrowheads="1"/>
            </p:cNvSpPr>
            <p:nvPr/>
          </p:nvSpPr>
          <p:spPr bwMode="auto">
            <a:xfrm rot="-5400000">
              <a:off x="589" y="22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9" name="Rectangle 67">
              <a:extLst>
                <a:ext uri="{FF2B5EF4-FFF2-40B4-BE49-F238E27FC236}">
                  <a16:creationId xmlns:a16="http://schemas.microsoft.com/office/drawing/2014/main" id="{BE0A27F9-0740-1F50-6DB8-88AEA6CDAD6C}"/>
                </a:ext>
              </a:extLst>
            </p:cNvPr>
            <p:cNvSpPr>
              <a:spLocks noChangeArrowheads="1"/>
            </p:cNvSpPr>
            <p:nvPr/>
          </p:nvSpPr>
          <p:spPr bwMode="auto">
            <a:xfrm rot="-5400000">
              <a:off x="589" y="218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70" name="Rectangle 68">
              <a:extLst>
                <a:ext uri="{FF2B5EF4-FFF2-40B4-BE49-F238E27FC236}">
                  <a16:creationId xmlns:a16="http://schemas.microsoft.com/office/drawing/2014/main" id="{B22FA72A-D5FF-E95A-3A7B-31180BF38A23}"/>
                </a:ext>
              </a:extLst>
            </p:cNvPr>
            <p:cNvSpPr>
              <a:spLocks noChangeArrowheads="1"/>
            </p:cNvSpPr>
            <p:nvPr/>
          </p:nvSpPr>
          <p:spPr bwMode="auto">
            <a:xfrm rot="-5400000">
              <a:off x="608" y="2134"/>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71" name="Rectangle 69">
              <a:extLst>
                <a:ext uri="{FF2B5EF4-FFF2-40B4-BE49-F238E27FC236}">
                  <a16:creationId xmlns:a16="http://schemas.microsoft.com/office/drawing/2014/main" id="{A850D0EA-3B55-1B9B-A9BA-22475A4DEF42}"/>
                </a:ext>
              </a:extLst>
            </p:cNvPr>
            <p:cNvSpPr>
              <a:spLocks noChangeArrowheads="1"/>
            </p:cNvSpPr>
            <p:nvPr/>
          </p:nvSpPr>
          <p:spPr bwMode="auto">
            <a:xfrm rot="-5400000">
              <a:off x="608" y="211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72" name="Rectangle 70">
              <a:extLst>
                <a:ext uri="{FF2B5EF4-FFF2-40B4-BE49-F238E27FC236}">
                  <a16:creationId xmlns:a16="http://schemas.microsoft.com/office/drawing/2014/main" id="{6F6F5EAC-CB30-A7B7-5207-845AA58EF9C9}"/>
                </a:ext>
              </a:extLst>
            </p:cNvPr>
            <p:cNvSpPr>
              <a:spLocks noChangeArrowheads="1"/>
            </p:cNvSpPr>
            <p:nvPr/>
          </p:nvSpPr>
          <p:spPr bwMode="auto">
            <a:xfrm rot="-5400000">
              <a:off x="592" y="2068"/>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3" name="Rectangle 71">
              <a:extLst>
                <a:ext uri="{FF2B5EF4-FFF2-40B4-BE49-F238E27FC236}">
                  <a16:creationId xmlns:a16="http://schemas.microsoft.com/office/drawing/2014/main" id="{94C4AA29-ABFF-A12D-CB5A-02665418164B}"/>
                </a:ext>
              </a:extLst>
            </p:cNvPr>
            <p:cNvSpPr>
              <a:spLocks noChangeArrowheads="1"/>
            </p:cNvSpPr>
            <p:nvPr/>
          </p:nvSpPr>
          <p:spPr bwMode="auto">
            <a:xfrm rot="-5400000">
              <a:off x="592" y="2014"/>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y</a:t>
              </a:r>
              <a:endParaRPr lang="it-IT" altLang="it-IT"/>
            </a:p>
          </p:txBody>
        </p:sp>
        <p:sp>
          <p:nvSpPr>
            <p:cNvPr id="74" name="Rectangle 72">
              <a:extLst>
                <a:ext uri="{FF2B5EF4-FFF2-40B4-BE49-F238E27FC236}">
                  <a16:creationId xmlns:a16="http://schemas.microsoft.com/office/drawing/2014/main" id="{2C109F83-91F0-0F39-9135-6B55CE3CD689}"/>
                </a:ext>
              </a:extLst>
            </p:cNvPr>
            <p:cNvSpPr>
              <a:spLocks noChangeArrowheads="1"/>
            </p:cNvSpPr>
            <p:nvPr/>
          </p:nvSpPr>
          <p:spPr bwMode="auto">
            <a:xfrm rot="-5400000">
              <a:off x="592" y="1953"/>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5" name="Rectangle 73">
              <a:extLst>
                <a:ext uri="{FF2B5EF4-FFF2-40B4-BE49-F238E27FC236}">
                  <a16:creationId xmlns:a16="http://schemas.microsoft.com/office/drawing/2014/main" id="{1C1E4CD6-5C22-D846-78B8-EDAF09AB2E2D}"/>
                </a:ext>
              </a:extLst>
            </p:cNvPr>
            <p:cNvSpPr>
              <a:spLocks noChangeArrowheads="1"/>
            </p:cNvSpPr>
            <p:nvPr/>
          </p:nvSpPr>
          <p:spPr bwMode="auto">
            <a:xfrm>
              <a:off x="154" y="778"/>
              <a:ext cx="2215" cy="293"/>
            </a:xfrm>
            <a:prstGeom prst="rect">
              <a:avLst/>
            </a:prstGeom>
            <a:solidFill>
              <a:srgbClr val="E8EEF7"/>
            </a:solidFill>
            <a:ln/>
          </p:spPr>
          <p:style>
            <a:lnRef idx="1">
              <a:schemeClr val="accent1"/>
            </a:lnRef>
            <a:fillRef idx="2">
              <a:schemeClr val="accent1"/>
            </a:fillRef>
            <a:effectRef idx="1">
              <a:schemeClr val="accent1"/>
            </a:effectRef>
            <a:fontRef idx="minor">
              <a:schemeClr val="dk1"/>
            </a:fontRef>
          </p:style>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6" name="Rectangle 74">
              <a:extLst>
                <a:ext uri="{FF2B5EF4-FFF2-40B4-BE49-F238E27FC236}">
                  <a16:creationId xmlns:a16="http://schemas.microsoft.com/office/drawing/2014/main" id="{3A995AD1-003C-CABF-5E30-1A75339A5DE3}"/>
                </a:ext>
              </a:extLst>
            </p:cNvPr>
            <p:cNvSpPr>
              <a:spLocks noChangeArrowheads="1"/>
            </p:cNvSpPr>
            <p:nvPr/>
          </p:nvSpPr>
          <p:spPr bwMode="auto">
            <a:xfrm>
              <a:off x="154" y="778"/>
              <a:ext cx="2215" cy="293"/>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7" name="Freeform 75">
              <a:extLst>
                <a:ext uri="{FF2B5EF4-FFF2-40B4-BE49-F238E27FC236}">
                  <a16:creationId xmlns:a16="http://schemas.microsoft.com/office/drawing/2014/main" id="{1F6FE373-524B-F6A6-FE0A-0044F78BCF9F}"/>
                </a:ext>
              </a:extLst>
            </p:cNvPr>
            <p:cNvSpPr>
              <a:spLocks noEditPoints="1"/>
            </p:cNvSpPr>
            <p:nvPr/>
          </p:nvSpPr>
          <p:spPr bwMode="auto">
            <a:xfrm>
              <a:off x="223" y="778"/>
              <a:ext cx="2077" cy="293"/>
            </a:xfrm>
            <a:custGeom>
              <a:avLst/>
              <a:gdLst>
                <a:gd name="T0" fmla="*/ 0 w 2077"/>
                <a:gd name="T1" fmla="*/ 293 h 293"/>
                <a:gd name="T2" fmla="*/ 0 w 2077"/>
                <a:gd name="T3" fmla="*/ 0 h 293"/>
                <a:gd name="T4" fmla="*/ 2077 w 2077"/>
                <a:gd name="T5" fmla="*/ 293 h 293"/>
                <a:gd name="T6" fmla="*/ 2077 w 2077"/>
                <a:gd name="T7" fmla="*/ 0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7" h="293">
                  <a:moveTo>
                    <a:pt x="0" y="293"/>
                  </a:moveTo>
                  <a:lnTo>
                    <a:pt x="0" y="0"/>
                  </a:lnTo>
                  <a:moveTo>
                    <a:pt x="2077" y="293"/>
                  </a:moveTo>
                  <a:lnTo>
                    <a:pt x="2077"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8" name="Rectangle 76">
              <a:extLst>
                <a:ext uri="{FF2B5EF4-FFF2-40B4-BE49-F238E27FC236}">
                  <a16:creationId xmlns:a16="http://schemas.microsoft.com/office/drawing/2014/main" id="{67DE2F07-7700-9992-5B70-670CD57204BA}"/>
                </a:ext>
              </a:extLst>
            </p:cNvPr>
            <p:cNvSpPr>
              <a:spLocks noChangeArrowheads="1"/>
            </p:cNvSpPr>
            <p:nvPr/>
          </p:nvSpPr>
          <p:spPr bwMode="auto">
            <a:xfrm>
              <a:off x="743" y="852"/>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Experimental activity</a:t>
              </a:r>
              <a:endParaRPr lang="it-IT" altLang="it-IT"/>
            </a:p>
          </p:txBody>
        </p:sp>
        <p:sp>
          <p:nvSpPr>
            <p:cNvPr id="79" name="Freeform 77">
              <a:extLst>
                <a:ext uri="{FF2B5EF4-FFF2-40B4-BE49-F238E27FC236}">
                  <a16:creationId xmlns:a16="http://schemas.microsoft.com/office/drawing/2014/main" id="{6767D4BB-C81C-D51C-1085-21E619D2F392}"/>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solidFill>
              <a:srgbClr val="E8EEF7"/>
            </a:solidFill>
            <a:ln>
              <a:headEnd/>
              <a:tailEnd/>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0" name="Freeform 78">
              <a:extLst>
                <a:ext uri="{FF2B5EF4-FFF2-40B4-BE49-F238E27FC236}">
                  <a16:creationId xmlns:a16="http://schemas.microsoft.com/office/drawing/2014/main" id="{495BF8C2-444F-6F4C-7256-07D39700FDA7}"/>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1" name="Rectangle 79">
              <a:extLst>
                <a:ext uri="{FF2B5EF4-FFF2-40B4-BE49-F238E27FC236}">
                  <a16:creationId xmlns:a16="http://schemas.microsoft.com/office/drawing/2014/main" id="{4B2DFB58-A420-AD6C-B0CC-ACF656E7856B}"/>
                </a:ext>
              </a:extLst>
            </p:cNvPr>
            <p:cNvSpPr>
              <a:spLocks noChangeArrowheads="1"/>
            </p:cNvSpPr>
            <p:nvPr/>
          </p:nvSpPr>
          <p:spPr bwMode="auto">
            <a:xfrm>
              <a:off x="1003" y="1245"/>
              <a:ext cx="5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b="1">
                  <a:solidFill>
                    <a:srgbClr val="000000"/>
                  </a:solidFill>
                </a:rPr>
                <a:t>DataBase</a:t>
              </a:r>
              <a:endParaRPr lang="it-IT" altLang="it-IT"/>
            </a:p>
          </p:txBody>
        </p:sp>
        <p:sp>
          <p:nvSpPr>
            <p:cNvPr id="82" name="Rectangle 80">
              <a:extLst>
                <a:ext uri="{FF2B5EF4-FFF2-40B4-BE49-F238E27FC236}">
                  <a16:creationId xmlns:a16="http://schemas.microsoft.com/office/drawing/2014/main" id="{BDE1B4B9-4D79-CDFC-BA86-CCA01C9A73B2}"/>
                </a:ext>
              </a:extLst>
            </p:cNvPr>
            <p:cNvSpPr>
              <a:spLocks noChangeArrowheads="1"/>
            </p:cNvSpPr>
            <p:nvPr/>
          </p:nvSpPr>
          <p:spPr bwMode="auto">
            <a:xfrm>
              <a:off x="368" y="1384"/>
              <a:ext cx="8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driving</a:t>
              </a:r>
              <a:r>
                <a:rPr lang="it-IT" altLang="it-IT" sz="1400" dirty="0">
                  <a:solidFill>
                    <a:srgbClr val="000000"/>
                  </a:solidFill>
                  <a:latin typeface="Calibri" panose="020F0502020204030204" pitchFamily="34" charset="0"/>
                </a:rPr>
                <a:t> </a:t>
              </a:r>
              <a:r>
                <a:rPr lang="it-IT" altLang="it-IT" sz="1400" dirty="0" err="1">
                  <a:solidFill>
                    <a:srgbClr val="000000"/>
                  </a:solidFill>
                  <a:latin typeface="Calibri" panose="020F0502020204030204" pitchFamily="34" charset="0"/>
                </a:rPr>
                <a:t>behaviour</a:t>
              </a:r>
              <a:r>
                <a:rPr lang="it-IT" altLang="it-IT" sz="1400" dirty="0">
                  <a:solidFill>
                    <a:srgbClr val="000000"/>
                  </a:solidFill>
                  <a:latin typeface="Calibri" panose="020F0502020204030204" pitchFamily="34" charset="0"/>
                </a:rPr>
                <a:t> </a:t>
              </a:r>
              <a:endParaRPr lang="it-IT" altLang="it-IT" dirty="0"/>
            </a:p>
          </p:txBody>
        </p:sp>
        <p:sp>
          <p:nvSpPr>
            <p:cNvPr id="83" name="Rectangle 81">
              <a:extLst>
                <a:ext uri="{FF2B5EF4-FFF2-40B4-BE49-F238E27FC236}">
                  <a16:creationId xmlns:a16="http://schemas.microsoft.com/office/drawing/2014/main" id="{0C930EE3-AF2B-6CE6-1FCB-2917F1E8550B}"/>
                </a:ext>
              </a:extLst>
            </p:cNvPr>
            <p:cNvSpPr>
              <a:spLocks noChangeArrowheads="1"/>
            </p:cNvSpPr>
            <p:nvPr/>
          </p:nvSpPr>
          <p:spPr bwMode="auto">
            <a:xfrm>
              <a:off x="1197"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4" name="Rectangle 82">
              <a:extLst>
                <a:ext uri="{FF2B5EF4-FFF2-40B4-BE49-F238E27FC236}">
                  <a16:creationId xmlns:a16="http://schemas.microsoft.com/office/drawing/2014/main" id="{CB0E8547-ED3B-9F6F-7317-570265C4059C}"/>
                </a:ext>
              </a:extLst>
            </p:cNvPr>
            <p:cNvSpPr>
              <a:spLocks noChangeArrowheads="1"/>
            </p:cNvSpPr>
            <p:nvPr/>
          </p:nvSpPr>
          <p:spPr bwMode="auto">
            <a:xfrm>
              <a:off x="1270" y="1384"/>
              <a:ext cx="4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emission </a:t>
              </a:r>
              <a:endParaRPr lang="it-IT" altLang="it-IT"/>
            </a:p>
          </p:txBody>
        </p:sp>
        <p:sp>
          <p:nvSpPr>
            <p:cNvPr id="85" name="Rectangle 83">
              <a:extLst>
                <a:ext uri="{FF2B5EF4-FFF2-40B4-BE49-F238E27FC236}">
                  <a16:creationId xmlns:a16="http://schemas.microsoft.com/office/drawing/2014/main" id="{3F58E3DA-CD2A-58D1-28C5-39A82EFA8E35}"/>
                </a:ext>
              </a:extLst>
            </p:cNvPr>
            <p:cNvSpPr>
              <a:spLocks noChangeArrowheads="1"/>
            </p:cNvSpPr>
            <p:nvPr/>
          </p:nvSpPr>
          <p:spPr bwMode="auto">
            <a:xfrm>
              <a:off x="1700"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6" name="Rectangle 84">
              <a:extLst>
                <a:ext uri="{FF2B5EF4-FFF2-40B4-BE49-F238E27FC236}">
                  <a16:creationId xmlns:a16="http://schemas.microsoft.com/office/drawing/2014/main" id="{415C0966-59A1-2C39-F2F3-60EDFC59DAD1}"/>
                </a:ext>
              </a:extLst>
            </p:cNvPr>
            <p:cNvSpPr>
              <a:spLocks noChangeArrowheads="1"/>
            </p:cNvSpPr>
            <p:nvPr/>
          </p:nvSpPr>
          <p:spPr bwMode="auto">
            <a:xfrm>
              <a:off x="1766" y="1384"/>
              <a:ext cx="38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gps</a:t>
              </a:r>
              <a:r>
                <a:rPr lang="it-IT" altLang="it-IT" sz="1400" dirty="0">
                  <a:solidFill>
                    <a:srgbClr val="000000"/>
                  </a:solidFill>
                  <a:latin typeface="Calibri" panose="020F0502020204030204" pitchFamily="34" charset="0"/>
                </a:rPr>
                <a:t> data</a:t>
              </a:r>
              <a:endParaRPr lang="it-IT" altLang="it-IT" dirty="0"/>
            </a:p>
          </p:txBody>
        </p:sp>
        <p:sp>
          <p:nvSpPr>
            <p:cNvPr id="87" name="Freeform 85">
              <a:extLst>
                <a:ext uri="{FF2B5EF4-FFF2-40B4-BE49-F238E27FC236}">
                  <a16:creationId xmlns:a16="http://schemas.microsoft.com/office/drawing/2014/main" id="{B535A8EA-CC91-F7C5-2B34-D337B167BDA6}"/>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E8EEF7"/>
            </a:solidFill>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8" name="Freeform 86">
              <a:extLst>
                <a:ext uri="{FF2B5EF4-FFF2-40B4-BE49-F238E27FC236}">
                  <a16:creationId xmlns:a16="http://schemas.microsoft.com/office/drawing/2014/main" id="{BCA76FB0-2891-8305-5B0D-891AB8C66877}"/>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E8EEF7"/>
            </a:solidFill>
            <a:ln w="3175" cap="rnd">
              <a:solidFill>
                <a:srgbClr val="000000"/>
              </a:solidFill>
              <a:prstDash val="solid"/>
              <a:round/>
              <a:headEnd/>
              <a:tailEnd/>
            </a:ln>
          </p:spPr>
          <p:txBody>
            <a:bodyPr/>
            <a:lstStyle/>
            <a:p>
              <a:endParaRPr lang="it-IT"/>
            </a:p>
          </p:txBody>
        </p:sp>
        <p:sp>
          <p:nvSpPr>
            <p:cNvPr id="89" name="Rectangle 87">
              <a:extLst>
                <a:ext uri="{FF2B5EF4-FFF2-40B4-BE49-F238E27FC236}">
                  <a16:creationId xmlns:a16="http://schemas.microsoft.com/office/drawing/2014/main" id="{02A7F4A5-0660-D235-AD21-89A4EF7E9A57}"/>
                </a:ext>
              </a:extLst>
            </p:cNvPr>
            <p:cNvSpPr>
              <a:spLocks noChangeArrowheads="1"/>
            </p:cNvSpPr>
            <p:nvPr/>
          </p:nvSpPr>
          <p:spPr bwMode="auto">
            <a:xfrm>
              <a:off x="1118" y="1813"/>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Sequences</a:t>
              </a:r>
              <a:r>
                <a:rPr lang="it-IT" altLang="it-IT" sz="1400" dirty="0">
                  <a:solidFill>
                    <a:srgbClr val="000000"/>
                  </a:solidFill>
                </a:rPr>
                <a:t> </a:t>
              </a:r>
              <a:r>
                <a:rPr lang="it-IT" altLang="it-IT" sz="1400" dirty="0" err="1">
                  <a:solidFill>
                    <a:srgbClr val="000000"/>
                  </a:solidFill>
                </a:rPr>
                <a:t>analysis</a:t>
              </a:r>
              <a:r>
                <a:rPr lang="it-IT" altLang="it-IT" sz="1400" dirty="0">
                  <a:solidFill>
                    <a:srgbClr val="000000"/>
                  </a:solidFill>
                </a:rPr>
                <a:t> </a:t>
              </a:r>
              <a:endParaRPr lang="it-IT" altLang="it-IT" dirty="0"/>
            </a:p>
          </p:txBody>
        </p:sp>
        <p:sp>
          <p:nvSpPr>
            <p:cNvPr id="90" name="Freeform 88">
              <a:extLst>
                <a:ext uri="{FF2B5EF4-FFF2-40B4-BE49-F238E27FC236}">
                  <a16:creationId xmlns:a16="http://schemas.microsoft.com/office/drawing/2014/main" id="{B97A818E-CAC2-AAE1-A58F-AF875A2377B4}"/>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1" name="Freeform 89">
              <a:extLst>
                <a:ext uri="{FF2B5EF4-FFF2-40B4-BE49-F238E27FC236}">
                  <a16:creationId xmlns:a16="http://schemas.microsoft.com/office/drawing/2014/main" id="{1A28417B-BD4E-6253-89E2-C9C2F5B84E28}"/>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2" name="Rectangle 90">
              <a:extLst>
                <a:ext uri="{FF2B5EF4-FFF2-40B4-BE49-F238E27FC236}">
                  <a16:creationId xmlns:a16="http://schemas.microsoft.com/office/drawing/2014/main" id="{D65FFFD9-35D3-9511-7987-75E196985B2E}"/>
                </a:ext>
              </a:extLst>
            </p:cNvPr>
            <p:cNvSpPr>
              <a:spLocks noChangeArrowheads="1"/>
            </p:cNvSpPr>
            <p:nvPr/>
          </p:nvSpPr>
          <p:spPr bwMode="auto">
            <a:xfrm>
              <a:off x="1167" y="2484"/>
              <a:ext cx="94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Driving</a:t>
              </a:r>
              <a:r>
                <a:rPr lang="it-IT" altLang="it-IT" sz="1400" dirty="0">
                  <a:solidFill>
                    <a:srgbClr val="000000"/>
                  </a:solidFill>
                </a:rPr>
                <a:t> </a:t>
              </a:r>
              <a:r>
                <a:rPr lang="it-IT" altLang="it-IT" sz="1400" dirty="0" err="1">
                  <a:solidFill>
                    <a:srgbClr val="000000"/>
                  </a:solidFill>
                </a:rPr>
                <a:t>cycles</a:t>
              </a:r>
              <a:r>
                <a:rPr lang="it-IT" altLang="it-IT" sz="1400" dirty="0">
                  <a:solidFill>
                    <a:srgbClr val="000000"/>
                  </a:solidFill>
                </a:rPr>
                <a:t> rule </a:t>
              </a:r>
              <a:endParaRPr lang="it-IT" altLang="it-IT" dirty="0"/>
            </a:p>
          </p:txBody>
        </p:sp>
        <p:sp>
          <p:nvSpPr>
            <p:cNvPr id="93" name="Rectangle 91">
              <a:extLst>
                <a:ext uri="{FF2B5EF4-FFF2-40B4-BE49-F238E27FC236}">
                  <a16:creationId xmlns:a16="http://schemas.microsoft.com/office/drawing/2014/main" id="{6A9497A2-C149-E510-623A-313796FE754D}"/>
                </a:ext>
              </a:extLst>
            </p:cNvPr>
            <p:cNvSpPr>
              <a:spLocks noChangeArrowheads="1"/>
            </p:cNvSpPr>
            <p:nvPr/>
          </p:nvSpPr>
          <p:spPr bwMode="auto">
            <a:xfrm>
              <a:off x="1282" y="2617"/>
              <a:ext cx="6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determination</a:t>
              </a:r>
              <a:endParaRPr lang="it-IT" altLang="it-IT" dirty="0"/>
            </a:p>
          </p:txBody>
        </p:sp>
        <p:sp>
          <p:nvSpPr>
            <p:cNvPr id="94" name="Freeform 92">
              <a:extLst>
                <a:ext uri="{FF2B5EF4-FFF2-40B4-BE49-F238E27FC236}">
                  <a16:creationId xmlns:a16="http://schemas.microsoft.com/office/drawing/2014/main" id="{7BFB7B66-A35D-0EAA-F091-7610D223296E}"/>
                </a:ext>
              </a:extLst>
            </p:cNvPr>
            <p:cNvSpPr>
              <a:spLocks/>
            </p:cNvSpPr>
            <p:nvPr/>
          </p:nvSpPr>
          <p:spPr bwMode="auto">
            <a:xfrm>
              <a:off x="1545" y="2178"/>
              <a:ext cx="155" cy="154"/>
            </a:xfrm>
            <a:custGeom>
              <a:avLst/>
              <a:gdLst/>
              <a:ahLst/>
              <a:cxnLst>
                <a:cxn ang="0">
                  <a:pos x="0" y="204"/>
                </a:cxn>
                <a:cxn ang="0">
                  <a:pos x="204" y="0"/>
                </a:cxn>
                <a:cxn ang="0">
                  <a:pos x="408" y="204"/>
                </a:cxn>
                <a:cxn ang="0">
                  <a:pos x="408" y="204"/>
                </a:cxn>
                <a:cxn ang="0">
                  <a:pos x="204" y="408"/>
                </a:cxn>
                <a:cxn ang="0">
                  <a:pos x="0" y="204"/>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chemeClr val="accent1">
                <a:lumMod val="40000"/>
                <a:lumOff val="60000"/>
              </a:schemeClr>
            </a:solidFill>
            <a:ln w="0">
              <a:solidFill>
                <a:srgbClr val="000000"/>
              </a:solidFill>
              <a:prstDash val="solid"/>
              <a:round/>
              <a:headEnd/>
              <a:tailEnd/>
            </a:ln>
          </p:spPr>
          <p:txBody>
            <a:bodyPr/>
            <a:lstStyle/>
            <a:p>
              <a:pPr>
                <a:defRPr/>
              </a:pPr>
              <a:endParaRPr lang="it-IT"/>
            </a:p>
          </p:txBody>
        </p:sp>
        <p:sp>
          <p:nvSpPr>
            <p:cNvPr id="95" name="Freeform 93">
              <a:extLst>
                <a:ext uri="{FF2B5EF4-FFF2-40B4-BE49-F238E27FC236}">
                  <a16:creationId xmlns:a16="http://schemas.microsoft.com/office/drawing/2014/main" id="{D7A2E375-E414-D1BC-4A6E-DABC23256ABB}"/>
                </a:ext>
              </a:extLst>
            </p:cNvPr>
            <p:cNvSpPr>
              <a:spLocks/>
            </p:cNvSpPr>
            <p:nvPr/>
          </p:nvSpPr>
          <p:spPr bwMode="auto">
            <a:xfrm>
              <a:off x="1545" y="2178"/>
              <a:ext cx="155" cy="154"/>
            </a:xfrm>
            <a:custGeom>
              <a:avLst/>
              <a:gdLst/>
              <a:ahLst/>
              <a:cxnLst>
                <a:cxn ang="0">
                  <a:pos x="0" y="77"/>
                </a:cxn>
                <a:cxn ang="0">
                  <a:pos x="77" y="0"/>
                </a:cxn>
                <a:cxn ang="0">
                  <a:pos x="155" y="77"/>
                </a:cxn>
                <a:cxn ang="0">
                  <a:pos x="155" y="77"/>
                </a:cxn>
                <a:cxn ang="0">
                  <a:pos x="77" y="154"/>
                </a:cxn>
                <a:cxn ang="0">
                  <a:pos x="0" y="77"/>
                </a:cxn>
              </a:cxnLst>
              <a:rect l="0" t="0" r="r" b="b"/>
              <a:pathLst>
                <a:path w="155" h="154">
                  <a:moveTo>
                    <a:pt x="0" y="77"/>
                  </a:moveTo>
                  <a:cubicBezTo>
                    <a:pt x="0" y="35"/>
                    <a:pt x="35" y="0"/>
                    <a:pt x="77" y="0"/>
                  </a:cubicBezTo>
                  <a:cubicBezTo>
                    <a:pt x="120" y="0"/>
                    <a:pt x="155" y="35"/>
                    <a:pt x="155" y="77"/>
                  </a:cubicBezTo>
                  <a:cubicBezTo>
                    <a:pt x="155" y="77"/>
                    <a:pt x="155" y="77"/>
                    <a:pt x="155" y="77"/>
                  </a:cubicBezTo>
                  <a:cubicBezTo>
                    <a:pt x="155" y="120"/>
                    <a:pt x="120" y="154"/>
                    <a:pt x="77" y="154"/>
                  </a:cubicBezTo>
                  <a:cubicBezTo>
                    <a:pt x="35" y="154"/>
                    <a:pt x="0" y="120"/>
                    <a:pt x="0" y="77"/>
                  </a:cubicBezTo>
                </a:path>
              </a:pathLst>
            </a:custGeom>
            <a:solidFill>
              <a:srgbClr val="E8EEF7"/>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96" name="Freeform 94">
              <a:extLst>
                <a:ext uri="{FF2B5EF4-FFF2-40B4-BE49-F238E27FC236}">
                  <a16:creationId xmlns:a16="http://schemas.microsoft.com/office/drawing/2014/main" id="{DB679957-4AAE-CB58-6B06-2485D3E45880}"/>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solidFill>
              <a:srgbClr val="9FB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 name="Freeform 95">
              <a:extLst>
                <a:ext uri="{FF2B5EF4-FFF2-40B4-BE49-F238E27FC236}">
                  <a16:creationId xmlns:a16="http://schemas.microsoft.com/office/drawing/2014/main" id="{61A42945-0B55-E6B4-6FF3-434AE891F966}"/>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8" name="Rectangle 96">
              <a:extLst>
                <a:ext uri="{FF2B5EF4-FFF2-40B4-BE49-F238E27FC236}">
                  <a16:creationId xmlns:a16="http://schemas.microsoft.com/office/drawing/2014/main" id="{33F9C910-CF9F-10BF-4973-90CA862028D3}"/>
                </a:ext>
              </a:extLst>
            </p:cNvPr>
            <p:cNvSpPr>
              <a:spLocks noChangeArrowheads="1"/>
            </p:cNvSpPr>
            <p:nvPr/>
          </p:nvSpPr>
          <p:spPr bwMode="auto">
            <a:xfrm>
              <a:off x="1233" y="3239"/>
              <a:ext cx="7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Cycles</a:t>
              </a:r>
              <a:r>
                <a:rPr lang="it-IT" altLang="it-IT" sz="1400" dirty="0">
                  <a:solidFill>
                    <a:srgbClr val="000000"/>
                  </a:solidFill>
                </a:rPr>
                <a:t> </a:t>
              </a:r>
              <a:r>
                <a:rPr lang="it-IT" altLang="it-IT" sz="1400" dirty="0" err="1">
                  <a:solidFill>
                    <a:srgbClr val="000000"/>
                  </a:solidFill>
                </a:rPr>
                <a:t>analysis</a:t>
              </a:r>
              <a:endParaRPr lang="it-IT" altLang="it-IT" dirty="0"/>
            </a:p>
          </p:txBody>
        </p:sp>
        <p:sp>
          <p:nvSpPr>
            <p:cNvPr id="99" name="Freeform 97">
              <a:extLst>
                <a:ext uri="{FF2B5EF4-FFF2-40B4-BE49-F238E27FC236}">
                  <a16:creationId xmlns:a16="http://schemas.microsoft.com/office/drawing/2014/main" id="{87B4E6FC-C655-504F-E91B-C7C8A49F3D2F}"/>
                </a:ext>
              </a:extLst>
            </p:cNvPr>
            <p:cNvSpPr>
              <a:spLocks/>
            </p:cNvSpPr>
            <p:nvPr/>
          </p:nvSpPr>
          <p:spPr bwMode="auto">
            <a:xfrm>
              <a:off x="869" y="2255"/>
              <a:ext cx="594" cy="306"/>
            </a:xfrm>
            <a:custGeom>
              <a:avLst/>
              <a:gdLst>
                <a:gd name="T0" fmla="*/ 0 w 594"/>
                <a:gd name="T1" fmla="*/ 306 h 306"/>
                <a:gd name="T2" fmla="*/ 3 w 594"/>
                <a:gd name="T3" fmla="*/ 306 h 306"/>
                <a:gd name="T4" fmla="*/ 3 w 594"/>
                <a:gd name="T5" fmla="*/ 0 h 306"/>
                <a:gd name="T6" fmla="*/ 594 w 594"/>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06">
                  <a:moveTo>
                    <a:pt x="0" y="306"/>
                  </a:moveTo>
                  <a:lnTo>
                    <a:pt x="3" y="306"/>
                  </a:lnTo>
                  <a:lnTo>
                    <a:pt x="3" y="0"/>
                  </a:lnTo>
                  <a:lnTo>
                    <a:pt x="594"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0" name="Freeform 98">
              <a:extLst>
                <a:ext uri="{FF2B5EF4-FFF2-40B4-BE49-F238E27FC236}">
                  <a16:creationId xmlns:a16="http://schemas.microsoft.com/office/drawing/2014/main" id="{BA263A8D-9434-14C2-E0DC-17941865FBA3}"/>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1" name="Freeform 99">
              <a:extLst>
                <a:ext uri="{FF2B5EF4-FFF2-40B4-BE49-F238E27FC236}">
                  <a16:creationId xmlns:a16="http://schemas.microsoft.com/office/drawing/2014/main" id="{FB4E9ED8-B414-9FF0-E68E-B53FE5CFAB3C}"/>
                </a:ext>
              </a:extLst>
            </p:cNvPr>
            <p:cNvSpPr>
              <a:spLocks/>
            </p:cNvSpPr>
            <p:nvPr/>
          </p:nvSpPr>
          <p:spPr bwMode="auto">
            <a:xfrm>
              <a:off x="1455" y="2225"/>
              <a:ext cx="90" cy="60"/>
            </a:xfrm>
            <a:custGeom>
              <a:avLst/>
              <a:gdLst>
                <a:gd name="T0" fmla="*/ 0 w 90"/>
                <a:gd name="T1" fmla="*/ 0 h 60"/>
                <a:gd name="T2" fmla="*/ 90 w 90"/>
                <a:gd name="T3" fmla="*/ 30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30"/>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 name="Line 100">
              <a:extLst>
                <a:ext uri="{FF2B5EF4-FFF2-40B4-BE49-F238E27FC236}">
                  <a16:creationId xmlns:a16="http://schemas.microsoft.com/office/drawing/2014/main" id="{94DB019E-1ACD-0465-39C0-48B9BB88B8DE}"/>
                </a:ext>
              </a:extLst>
            </p:cNvPr>
            <p:cNvSpPr>
              <a:spLocks noChangeShapeType="1"/>
            </p:cNvSpPr>
            <p:nvPr/>
          </p:nvSpPr>
          <p:spPr bwMode="auto">
            <a:xfrm>
              <a:off x="1622" y="3036"/>
              <a:ext cx="1" cy="6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 name="Freeform 101">
              <a:extLst>
                <a:ext uri="{FF2B5EF4-FFF2-40B4-BE49-F238E27FC236}">
                  <a16:creationId xmlns:a16="http://schemas.microsoft.com/office/drawing/2014/main" id="{BA47FD04-AB7E-75BF-95FE-65171F8A199B}"/>
                </a:ext>
              </a:extLst>
            </p:cNvPr>
            <p:cNvSpPr>
              <a:spLocks/>
            </p:cNvSpPr>
            <p:nvPr/>
          </p:nvSpPr>
          <p:spPr bwMode="auto">
            <a:xfrm>
              <a:off x="1592" y="3097"/>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 name="Line 102">
              <a:extLst>
                <a:ext uri="{FF2B5EF4-FFF2-40B4-BE49-F238E27FC236}">
                  <a16:creationId xmlns:a16="http://schemas.microsoft.com/office/drawing/2014/main" id="{9A06BBB9-AF78-936D-5111-D7C5DA8B76BE}"/>
                </a:ext>
              </a:extLst>
            </p:cNvPr>
            <p:cNvSpPr>
              <a:spLocks noChangeShapeType="1"/>
            </p:cNvSpPr>
            <p:nvPr/>
          </p:nvSpPr>
          <p:spPr bwMode="auto">
            <a:xfrm>
              <a:off x="1622" y="2332"/>
              <a:ext cx="1" cy="87"/>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 name="Freeform 103">
              <a:extLst>
                <a:ext uri="{FF2B5EF4-FFF2-40B4-BE49-F238E27FC236}">
                  <a16:creationId xmlns:a16="http://schemas.microsoft.com/office/drawing/2014/main" id="{7735053F-64B2-58D8-F859-FC1FC7B2A209}"/>
                </a:ext>
              </a:extLst>
            </p:cNvPr>
            <p:cNvSpPr>
              <a:spLocks/>
            </p:cNvSpPr>
            <p:nvPr/>
          </p:nvSpPr>
          <p:spPr bwMode="auto">
            <a:xfrm>
              <a:off x="1592" y="241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 name="Line 104">
              <a:extLst>
                <a:ext uri="{FF2B5EF4-FFF2-40B4-BE49-F238E27FC236}">
                  <a16:creationId xmlns:a16="http://schemas.microsoft.com/office/drawing/2014/main" id="{1E9DD826-0C2C-EC0C-B6C8-3B37FF6FCD6A}"/>
                </a:ext>
              </a:extLst>
            </p:cNvPr>
            <p:cNvSpPr>
              <a:spLocks noChangeShapeType="1"/>
            </p:cNvSpPr>
            <p:nvPr/>
          </p:nvSpPr>
          <p:spPr bwMode="auto">
            <a:xfrm flipV="1">
              <a:off x="1622" y="2083"/>
              <a:ext cx="1" cy="95"/>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7" name="Freeform 105">
              <a:extLst>
                <a:ext uri="{FF2B5EF4-FFF2-40B4-BE49-F238E27FC236}">
                  <a16:creationId xmlns:a16="http://schemas.microsoft.com/office/drawing/2014/main" id="{8B020C4F-1165-2C3B-5088-74C368FFDCBE}"/>
                </a:ext>
              </a:extLst>
            </p:cNvPr>
            <p:cNvSpPr>
              <a:spLocks/>
            </p:cNvSpPr>
            <p:nvPr/>
          </p:nvSpPr>
          <p:spPr bwMode="auto">
            <a:xfrm>
              <a:off x="1592" y="2031"/>
              <a:ext cx="61" cy="59"/>
            </a:xfrm>
            <a:custGeom>
              <a:avLst/>
              <a:gdLst>
                <a:gd name="T0" fmla="*/ 0 w 61"/>
                <a:gd name="T1" fmla="*/ 59 h 59"/>
                <a:gd name="T2" fmla="*/ 30 w 61"/>
                <a:gd name="T3" fmla="*/ 0 h 59"/>
                <a:gd name="T4" fmla="*/ 61 w 61"/>
                <a:gd name="T5" fmla="*/ 59 h 59"/>
                <a:gd name="T6" fmla="*/ 0 w 61"/>
                <a:gd name="T7" fmla="*/ 59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0" y="59"/>
                  </a:moveTo>
                  <a:lnTo>
                    <a:pt x="30" y="0"/>
                  </a:lnTo>
                  <a:lnTo>
                    <a:pt x="61" y="59"/>
                  </a:lnTo>
                  <a:lnTo>
                    <a:pt x="0" y="59"/>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 name="Freeform 106">
              <a:extLst>
                <a:ext uri="{FF2B5EF4-FFF2-40B4-BE49-F238E27FC236}">
                  <a16:creationId xmlns:a16="http://schemas.microsoft.com/office/drawing/2014/main" id="{A71E7E64-4FF9-9410-A986-0DBDC66FA240}"/>
                </a:ext>
              </a:extLst>
            </p:cNvPr>
            <p:cNvSpPr>
              <a:spLocks/>
            </p:cNvSpPr>
            <p:nvPr/>
          </p:nvSpPr>
          <p:spPr bwMode="auto">
            <a:xfrm>
              <a:off x="1545" y="2881"/>
              <a:ext cx="155" cy="155"/>
            </a:xfrm>
            <a:custGeom>
              <a:avLst/>
              <a:gdLst>
                <a:gd name="T0" fmla="*/ 0 w 408"/>
                <a:gd name="T1" fmla="*/ 204 h 408"/>
                <a:gd name="T2" fmla="*/ 204 w 408"/>
                <a:gd name="T3" fmla="*/ 0 h 408"/>
                <a:gd name="T4" fmla="*/ 408 w 408"/>
                <a:gd name="T5" fmla="*/ 204 h 408"/>
                <a:gd name="T6" fmla="*/ 408 w 408"/>
                <a:gd name="T7" fmla="*/ 204 h 408"/>
                <a:gd name="T8" fmla="*/ 204 w 408"/>
                <a:gd name="T9" fmla="*/ 408 h 408"/>
                <a:gd name="T10" fmla="*/ 0 w 408"/>
                <a:gd name="T11" fmla="*/ 204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rgbClr val="9FB0DB"/>
            </a:solidFill>
            <a:ln w="0">
              <a:solidFill>
                <a:srgbClr val="000000"/>
              </a:solidFill>
              <a:prstDash val="solid"/>
              <a:round/>
              <a:headEnd/>
              <a:tailEnd/>
            </a:ln>
          </p:spPr>
          <p:txBody>
            <a:bodyPr/>
            <a:lstStyle/>
            <a:p>
              <a:endParaRPr lang="it-IT"/>
            </a:p>
          </p:txBody>
        </p:sp>
        <p:sp>
          <p:nvSpPr>
            <p:cNvPr id="109" name="Freeform 107">
              <a:extLst>
                <a:ext uri="{FF2B5EF4-FFF2-40B4-BE49-F238E27FC236}">
                  <a16:creationId xmlns:a16="http://schemas.microsoft.com/office/drawing/2014/main" id="{D3EB91E2-1274-3478-0A30-825A242157CF}"/>
                </a:ext>
              </a:extLst>
            </p:cNvPr>
            <p:cNvSpPr>
              <a:spLocks/>
            </p:cNvSpPr>
            <p:nvPr/>
          </p:nvSpPr>
          <p:spPr bwMode="auto">
            <a:xfrm>
              <a:off x="1545" y="2881"/>
              <a:ext cx="155" cy="155"/>
            </a:xfrm>
            <a:custGeom>
              <a:avLst/>
              <a:gdLst>
                <a:gd name="T0" fmla="*/ 0 w 155"/>
                <a:gd name="T1" fmla="*/ 77 h 155"/>
                <a:gd name="T2" fmla="*/ 77 w 155"/>
                <a:gd name="T3" fmla="*/ 0 h 155"/>
                <a:gd name="T4" fmla="*/ 155 w 155"/>
                <a:gd name="T5" fmla="*/ 77 h 155"/>
                <a:gd name="T6" fmla="*/ 155 w 155"/>
                <a:gd name="T7" fmla="*/ 77 h 155"/>
                <a:gd name="T8" fmla="*/ 77 w 155"/>
                <a:gd name="T9" fmla="*/ 155 h 155"/>
                <a:gd name="T10" fmla="*/ 0 w 155"/>
                <a:gd name="T11" fmla="*/ 77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155">
                  <a:moveTo>
                    <a:pt x="0" y="77"/>
                  </a:moveTo>
                  <a:cubicBezTo>
                    <a:pt x="0" y="35"/>
                    <a:pt x="35" y="0"/>
                    <a:pt x="77" y="0"/>
                  </a:cubicBezTo>
                  <a:cubicBezTo>
                    <a:pt x="120" y="0"/>
                    <a:pt x="155" y="35"/>
                    <a:pt x="155" y="77"/>
                  </a:cubicBezTo>
                  <a:cubicBezTo>
                    <a:pt x="155" y="77"/>
                    <a:pt x="155" y="77"/>
                    <a:pt x="155" y="77"/>
                  </a:cubicBezTo>
                  <a:cubicBezTo>
                    <a:pt x="155" y="120"/>
                    <a:pt x="120" y="155"/>
                    <a:pt x="77" y="155"/>
                  </a:cubicBezTo>
                  <a:cubicBezTo>
                    <a:pt x="35" y="155"/>
                    <a:pt x="0" y="120"/>
                    <a:pt x="0" y="77"/>
                  </a:cubicBez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 name="Line 108">
              <a:extLst>
                <a:ext uri="{FF2B5EF4-FFF2-40B4-BE49-F238E27FC236}">
                  <a16:creationId xmlns:a16="http://schemas.microsoft.com/office/drawing/2014/main" id="{A18BC9AA-AE65-2A45-209C-752FC19CDEF8}"/>
                </a:ext>
              </a:extLst>
            </p:cNvPr>
            <p:cNvSpPr>
              <a:spLocks noChangeShapeType="1"/>
            </p:cNvSpPr>
            <p:nvPr/>
          </p:nvSpPr>
          <p:spPr bwMode="auto">
            <a:xfrm>
              <a:off x="1622" y="2770"/>
              <a:ext cx="1" cy="5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1" name="Freeform 109">
              <a:extLst>
                <a:ext uri="{FF2B5EF4-FFF2-40B4-BE49-F238E27FC236}">
                  <a16:creationId xmlns:a16="http://schemas.microsoft.com/office/drawing/2014/main" id="{C3181102-2D6C-3327-DFBF-3CE71CB6BDE1}"/>
                </a:ext>
              </a:extLst>
            </p:cNvPr>
            <p:cNvSpPr>
              <a:spLocks/>
            </p:cNvSpPr>
            <p:nvPr/>
          </p:nvSpPr>
          <p:spPr bwMode="auto">
            <a:xfrm>
              <a:off x="1592" y="2822"/>
              <a:ext cx="61" cy="59"/>
            </a:xfrm>
            <a:custGeom>
              <a:avLst/>
              <a:gdLst>
                <a:gd name="T0" fmla="*/ 61 w 61"/>
                <a:gd name="T1" fmla="*/ 0 h 59"/>
                <a:gd name="T2" fmla="*/ 30 w 61"/>
                <a:gd name="T3" fmla="*/ 59 h 59"/>
                <a:gd name="T4" fmla="*/ 0 w 61"/>
                <a:gd name="T5" fmla="*/ 0 h 59"/>
                <a:gd name="T6" fmla="*/ 61 w 6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61" y="0"/>
                  </a:moveTo>
                  <a:lnTo>
                    <a:pt x="30" y="59"/>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 name="Freeform 110">
              <a:extLst>
                <a:ext uri="{FF2B5EF4-FFF2-40B4-BE49-F238E27FC236}">
                  <a16:creationId xmlns:a16="http://schemas.microsoft.com/office/drawing/2014/main" id="{77806FFF-C300-7E83-67A8-4D8BFBAFE6CF}"/>
                </a:ext>
              </a:extLst>
            </p:cNvPr>
            <p:cNvSpPr>
              <a:spLocks/>
            </p:cNvSpPr>
            <p:nvPr/>
          </p:nvSpPr>
          <p:spPr bwMode="auto">
            <a:xfrm>
              <a:off x="869" y="2561"/>
              <a:ext cx="594" cy="397"/>
            </a:xfrm>
            <a:custGeom>
              <a:avLst/>
              <a:gdLst>
                <a:gd name="T0" fmla="*/ 594 w 594"/>
                <a:gd name="T1" fmla="*/ 397 h 397"/>
                <a:gd name="T2" fmla="*/ 3 w 594"/>
                <a:gd name="T3" fmla="*/ 397 h 397"/>
                <a:gd name="T4" fmla="*/ 3 w 594"/>
                <a:gd name="T5" fmla="*/ 0 h 397"/>
                <a:gd name="T6" fmla="*/ 0 w 594"/>
                <a:gd name="T7" fmla="*/ 0 h 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97">
                  <a:moveTo>
                    <a:pt x="594" y="397"/>
                  </a:moveTo>
                  <a:lnTo>
                    <a:pt x="3" y="397"/>
                  </a:lnTo>
                  <a:lnTo>
                    <a:pt x="3" y="0"/>
                  </a:lnTo>
                  <a:lnTo>
                    <a:pt x="0"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 name="Freeform 111">
              <a:extLst>
                <a:ext uri="{FF2B5EF4-FFF2-40B4-BE49-F238E27FC236}">
                  <a16:creationId xmlns:a16="http://schemas.microsoft.com/office/drawing/2014/main" id="{46CC6386-248D-8C3F-B771-94652E164BA3}"/>
                </a:ext>
              </a:extLst>
            </p:cNvPr>
            <p:cNvSpPr>
              <a:spLocks/>
            </p:cNvSpPr>
            <p:nvPr/>
          </p:nvSpPr>
          <p:spPr bwMode="auto">
            <a:xfrm>
              <a:off x="1455" y="2929"/>
              <a:ext cx="90" cy="60"/>
            </a:xfrm>
            <a:custGeom>
              <a:avLst/>
              <a:gdLst>
                <a:gd name="T0" fmla="*/ 0 w 90"/>
                <a:gd name="T1" fmla="*/ 0 h 60"/>
                <a:gd name="T2" fmla="*/ 90 w 90"/>
                <a:gd name="T3" fmla="*/ 29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29"/>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 name="Freeform 112">
              <a:extLst>
                <a:ext uri="{FF2B5EF4-FFF2-40B4-BE49-F238E27FC236}">
                  <a16:creationId xmlns:a16="http://schemas.microsoft.com/office/drawing/2014/main" id="{F3D6E561-84DF-B046-06A1-F441E0D81F0A}"/>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Line 113">
              <a:extLst>
                <a:ext uri="{FF2B5EF4-FFF2-40B4-BE49-F238E27FC236}">
                  <a16:creationId xmlns:a16="http://schemas.microsoft.com/office/drawing/2014/main" id="{AA24028B-2D3D-EB62-31F3-42F77F9B051F}"/>
                </a:ext>
              </a:extLst>
            </p:cNvPr>
            <p:cNvSpPr>
              <a:spLocks noChangeShapeType="1"/>
            </p:cNvSpPr>
            <p:nvPr/>
          </p:nvSpPr>
          <p:spPr bwMode="auto">
            <a:xfrm>
              <a:off x="1261" y="1071"/>
              <a:ext cx="1" cy="98"/>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 name="Freeform 114">
              <a:extLst>
                <a:ext uri="{FF2B5EF4-FFF2-40B4-BE49-F238E27FC236}">
                  <a16:creationId xmlns:a16="http://schemas.microsoft.com/office/drawing/2014/main" id="{62E79290-A293-C300-1816-6DAA45C4B734}"/>
                </a:ext>
              </a:extLst>
            </p:cNvPr>
            <p:cNvSpPr>
              <a:spLocks/>
            </p:cNvSpPr>
            <p:nvPr/>
          </p:nvSpPr>
          <p:spPr bwMode="auto">
            <a:xfrm>
              <a:off x="1232" y="1162"/>
              <a:ext cx="60" cy="60"/>
            </a:xfrm>
            <a:custGeom>
              <a:avLst/>
              <a:gdLst>
                <a:gd name="T0" fmla="*/ 60 w 60"/>
                <a:gd name="T1" fmla="*/ 0 h 60"/>
                <a:gd name="T2" fmla="*/ 29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29"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Freeform 115">
              <a:extLst>
                <a:ext uri="{FF2B5EF4-FFF2-40B4-BE49-F238E27FC236}">
                  <a16:creationId xmlns:a16="http://schemas.microsoft.com/office/drawing/2014/main" id="{304F5C89-97C0-EEEB-2161-A0D541A0D3C9}"/>
                </a:ext>
              </a:extLst>
            </p:cNvPr>
            <p:cNvSpPr>
              <a:spLocks/>
            </p:cNvSpPr>
            <p:nvPr/>
          </p:nvSpPr>
          <p:spPr bwMode="auto">
            <a:xfrm>
              <a:off x="1261" y="1561"/>
              <a:ext cx="361" cy="119"/>
            </a:xfrm>
            <a:custGeom>
              <a:avLst/>
              <a:gdLst>
                <a:gd name="T0" fmla="*/ 0 w 361"/>
                <a:gd name="T1" fmla="*/ 0 h 119"/>
                <a:gd name="T2" fmla="*/ 0 w 361"/>
                <a:gd name="T3" fmla="*/ 85 h 119"/>
                <a:gd name="T4" fmla="*/ 361 w 361"/>
                <a:gd name="T5" fmla="*/ 85 h 119"/>
                <a:gd name="T6" fmla="*/ 361 w 361"/>
                <a:gd name="T7" fmla="*/ 119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1" h="119">
                  <a:moveTo>
                    <a:pt x="0" y="0"/>
                  </a:moveTo>
                  <a:lnTo>
                    <a:pt x="0" y="85"/>
                  </a:lnTo>
                  <a:lnTo>
                    <a:pt x="361" y="85"/>
                  </a:lnTo>
                  <a:lnTo>
                    <a:pt x="361" y="119"/>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8" name="Freeform 116">
              <a:extLst>
                <a:ext uri="{FF2B5EF4-FFF2-40B4-BE49-F238E27FC236}">
                  <a16:creationId xmlns:a16="http://schemas.microsoft.com/office/drawing/2014/main" id="{33E53524-5CC9-95F5-13BB-718CE363B8D6}"/>
                </a:ext>
              </a:extLst>
            </p:cNvPr>
            <p:cNvSpPr>
              <a:spLocks/>
            </p:cNvSpPr>
            <p:nvPr/>
          </p:nvSpPr>
          <p:spPr bwMode="auto">
            <a:xfrm>
              <a:off x="1592" y="167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Freeform 117">
              <a:extLst>
                <a:ext uri="{FF2B5EF4-FFF2-40B4-BE49-F238E27FC236}">
                  <a16:creationId xmlns:a16="http://schemas.microsoft.com/office/drawing/2014/main" id="{49511136-7655-3A4A-E382-B914AA52F6B4}"/>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solidFill>
              <a:srgbClr val="9FB0DB"/>
            </a:solidFill>
            <a:ln w="0">
              <a:solidFill>
                <a:srgbClr val="000000"/>
              </a:solidFill>
              <a:prstDash val="solid"/>
              <a:round/>
              <a:headEnd/>
              <a:tailEnd/>
            </a:ln>
          </p:spPr>
          <p:txBody>
            <a:bodyPr/>
            <a:lstStyle/>
            <a:p>
              <a:endParaRPr lang="it-IT"/>
            </a:p>
          </p:txBody>
        </p:sp>
        <p:sp>
          <p:nvSpPr>
            <p:cNvPr id="120" name="Freeform 118">
              <a:extLst>
                <a:ext uri="{FF2B5EF4-FFF2-40B4-BE49-F238E27FC236}">
                  <a16:creationId xmlns:a16="http://schemas.microsoft.com/office/drawing/2014/main" id="{26306140-612A-1ADB-31BE-AC8E48C97C30}"/>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1" name="Rectangle 119">
              <a:extLst>
                <a:ext uri="{FF2B5EF4-FFF2-40B4-BE49-F238E27FC236}">
                  <a16:creationId xmlns:a16="http://schemas.microsoft.com/office/drawing/2014/main" id="{74B01757-B5F0-2EA6-A01C-C0A1468F2EA1}"/>
                </a:ext>
              </a:extLst>
            </p:cNvPr>
            <p:cNvSpPr>
              <a:spLocks noChangeArrowheads="1"/>
            </p:cNvSpPr>
            <p:nvPr/>
          </p:nvSpPr>
          <p:spPr bwMode="auto">
            <a:xfrm>
              <a:off x="404" y="3717"/>
              <a:ext cx="190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Emission  evaluation on driving cycles</a:t>
              </a:r>
              <a:endParaRPr lang="it-IT" altLang="it-IT"/>
            </a:p>
          </p:txBody>
        </p:sp>
        <p:sp>
          <p:nvSpPr>
            <p:cNvPr id="122" name="Freeform 120">
              <a:extLst>
                <a:ext uri="{FF2B5EF4-FFF2-40B4-BE49-F238E27FC236}">
                  <a16:creationId xmlns:a16="http://schemas.microsoft.com/office/drawing/2014/main" id="{0DD587B5-E16E-D9EA-8120-1E270F50AD19}"/>
                </a:ext>
              </a:extLst>
            </p:cNvPr>
            <p:cNvSpPr>
              <a:spLocks/>
            </p:cNvSpPr>
            <p:nvPr/>
          </p:nvSpPr>
          <p:spPr bwMode="auto">
            <a:xfrm>
              <a:off x="1341" y="3456"/>
              <a:ext cx="281" cy="145"/>
            </a:xfrm>
            <a:custGeom>
              <a:avLst/>
              <a:gdLst>
                <a:gd name="T0" fmla="*/ 281 w 281"/>
                <a:gd name="T1" fmla="*/ 0 h 145"/>
                <a:gd name="T2" fmla="*/ 281 w 281"/>
                <a:gd name="T3" fmla="*/ 85 h 145"/>
                <a:gd name="T4" fmla="*/ 0 w 281"/>
                <a:gd name="T5" fmla="*/ 85 h 145"/>
                <a:gd name="T6" fmla="*/ 0 w 281"/>
                <a:gd name="T7" fmla="*/ 145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 h="145">
                  <a:moveTo>
                    <a:pt x="281" y="0"/>
                  </a:moveTo>
                  <a:lnTo>
                    <a:pt x="281" y="85"/>
                  </a:lnTo>
                  <a:lnTo>
                    <a:pt x="0" y="85"/>
                  </a:lnTo>
                  <a:lnTo>
                    <a:pt x="0" y="145"/>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 name="Freeform 121">
              <a:extLst>
                <a:ext uri="{FF2B5EF4-FFF2-40B4-BE49-F238E27FC236}">
                  <a16:creationId xmlns:a16="http://schemas.microsoft.com/office/drawing/2014/main" id="{8ABDB37B-7A4F-03E2-3D63-43D0D20A9E27}"/>
                </a:ext>
              </a:extLst>
            </p:cNvPr>
            <p:cNvSpPr>
              <a:spLocks/>
            </p:cNvSpPr>
            <p:nvPr/>
          </p:nvSpPr>
          <p:spPr bwMode="auto">
            <a:xfrm>
              <a:off x="1311" y="3593"/>
              <a:ext cx="60" cy="60"/>
            </a:xfrm>
            <a:custGeom>
              <a:avLst/>
              <a:gdLst>
                <a:gd name="T0" fmla="*/ 60 w 60"/>
                <a:gd name="T1" fmla="*/ 0 h 60"/>
                <a:gd name="T2" fmla="*/ 30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30"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26" name="CasellaDiTesto 125">
            <a:extLst>
              <a:ext uri="{FF2B5EF4-FFF2-40B4-BE49-F238E27FC236}">
                <a16:creationId xmlns:a16="http://schemas.microsoft.com/office/drawing/2014/main" id="{857E62EF-CBAA-081F-3C69-A4756A17A7EF}"/>
              </a:ext>
            </a:extLst>
          </p:cNvPr>
          <p:cNvSpPr txBox="1"/>
          <p:nvPr/>
        </p:nvSpPr>
        <p:spPr>
          <a:xfrm>
            <a:off x="4297997" y="1375714"/>
            <a:ext cx="6891871" cy="4093428"/>
          </a:xfrm>
          <a:prstGeom prst="rect">
            <a:avLst/>
          </a:prstGeom>
          <a:noFill/>
        </p:spPr>
        <p:txBody>
          <a:bodyPr wrap="square">
            <a:spAutoFit/>
          </a:bodyPr>
          <a:lstStyle/>
          <a:p>
            <a:r>
              <a:rPr lang="it-IT" sz="2000" dirty="0"/>
              <a:t>Applicando la regola dei cicli,</a:t>
            </a:r>
          </a:p>
          <a:p>
            <a:pPr marL="342900" indent="-342900">
              <a:buFont typeface="Arial" panose="020B0604020202020204" pitchFamily="34" charset="0"/>
              <a:buChar char="•"/>
            </a:pPr>
            <a:r>
              <a:rPr lang="it-IT" sz="2000" dirty="0"/>
              <a:t>per il percorso pianeggiante dalle 1126 sequenze identificate si ottengono 241 cicli di guida. </a:t>
            </a:r>
          </a:p>
          <a:p>
            <a:pPr marL="342900" indent="-342900">
              <a:buFont typeface="Arial" panose="020B0604020202020204" pitchFamily="34" charset="0"/>
              <a:buChar char="•"/>
            </a:pPr>
            <a:r>
              <a:rPr lang="it-IT" sz="2000" dirty="0"/>
              <a:t>per il percorso collinare dalle 182 sequenze identificate si ottengono 81 cicli di guida.</a:t>
            </a:r>
          </a:p>
          <a:p>
            <a:endParaRPr lang="it-IT" sz="2000" dirty="0"/>
          </a:p>
          <a:p>
            <a:r>
              <a:rPr lang="it-IT" sz="2000" dirty="0"/>
              <a:t>La somma dei cicli ottenuti dall'analisi copre tutti i viaggi effettuati durante la fase sperimentale.</a:t>
            </a:r>
          </a:p>
          <a:p>
            <a:endParaRPr lang="it-IT" sz="2000" dirty="0"/>
          </a:p>
          <a:p>
            <a:r>
              <a:rPr lang="it-IT" sz="2000" dirty="0"/>
              <a:t>Successivamente vengono rieseguite le stesse metodologie statistiche per caratterizzare i cicli di guida ed effettuare le valutazioni sulle emissioni.</a:t>
            </a:r>
          </a:p>
          <a:p>
            <a:endParaRPr lang="it-IT" sz="2000" dirty="0"/>
          </a:p>
        </p:txBody>
      </p:sp>
    </p:spTree>
    <p:extLst>
      <p:ext uri="{BB962C8B-B14F-4D97-AF65-F5344CB8AC3E}">
        <p14:creationId xmlns:p14="http://schemas.microsoft.com/office/powerpoint/2010/main" val="4178559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olo 1">
            <a:extLst>
              <a:ext uri="{FF2B5EF4-FFF2-40B4-BE49-F238E27FC236}">
                <a16:creationId xmlns:a16="http://schemas.microsoft.com/office/drawing/2014/main" id="{3E02E02A-291C-ECB5-60A1-9744DE364770}"/>
              </a:ext>
            </a:extLst>
          </p:cNvPr>
          <p:cNvSpPr txBox="1">
            <a:spLocks/>
          </p:cNvSpPr>
          <p:nvPr/>
        </p:nvSpPr>
        <p:spPr>
          <a:xfrm>
            <a:off x="584055" y="90007"/>
            <a:ext cx="10905066" cy="92333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Analisi Statistica</a:t>
            </a:r>
          </a:p>
          <a:p>
            <a:r>
              <a:rPr lang="it-IT" sz="3600" dirty="0"/>
              <a:t>Rappresentazione dei </a:t>
            </a:r>
            <a:r>
              <a:rPr lang="it-IT" sz="3600" dirty="0">
                <a:solidFill>
                  <a:schemeClr val="accent5">
                    <a:lumMod val="75000"/>
                  </a:schemeClr>
                </a:solidFill>
              </a:rPr>
              <a:t>cluster di cicli </a:t>
            </a:r>
            <a:r>
              <a:rPr lang="it-IT" sz="3600" dirty="0"/>
              <a:t>– Percorso pianeggiante</a:t>
            </a:r>
            <a:endParaRPr lang="en-US" sz="3600" dirty="0"/>
          </a:p>
        </p:txBody>
      </p:sp>
      <p:grpSp>
        <p:nvGrpSpPr>
          <p:cNvPr id="47" name="Gruppo 46">
            <a:extLst>
              <a:ext uri="{FF2B5EF4-FFF2-40B4-BE49-F238E27FC236}">
                <a16:creationId xmlns:a16="http://schemas.microsoft.com/office/drawing/2014/main" id="{B564A1DF-CF90-12F4-8E93-2D053C4C7C14}"/>
              </a:ext>
            </a:extLst>
          </p:cNvPr>
          <p:cNvGrpSpPr/>
          <p:nvPr/>
        </p:nvGrpSpPr>
        <p:grpSpPr>
          <a:xfrm>
            <a:off x="4876800" y="1023784"/>
            <a:ext cx="6477000" cy="5377016"/>
            <a:chOff x="4876800" y="1023784"/>
            <a:chExt cx="6477000" cy="5377016"/>
          </a:xfrm>
        </p:grpSpPr>
        <p:grpSp>
          <p:nvGrpSpPr>
            <p:cNvPr id="48" name="Gruppo 47">
              <a:extLst>
                <a:ext uri="{FF2B5EF4-FFF2-40B4-BE49-F238E27FC236}">
                  <a16:creationId xmlns:a16="http://schemas.microsoft.com/office/drawing/2014/main" id="{AA1806FB-24C2-D5E4-B495-18D2EAE85209}"/>
                </a:ext>
              </a:extLst>
            </p:cNvPr>
            <p:cNvGrpSpPr/>
            <p:nvPr/>
          </p:nvGrpSpPr>
          <p:grpSpPr>
            <a:xfrm>
              <a:off x="4876800" y="1050909"/>
              <a:ext cx="6477000" cy="5349891"/>
              <a:chOff x="4876800" y="1050909"/>
              <a:chExt cx="6477000" cy="5349891"/>
            </a:xfrm>
          </p:grpSpPr>
          <p:pic>
            <p:nvPicPr>
              <p:cNvPr id="51" name="Immagine 50" descr="La procedura SGRender">
                <a:extLst>
                  <a:ext uri="{FF2B5EF4-FFF2-40B4-BE49-F238E27FC236}">
                    <a16:creationId xmlns:a16="http://schemas.microsoft.com/office/drawing/2014/main" id="{59DC6590-74F6-6DC8-B31D-D612A8A92E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050909"/>
                <a:ext cx="6477000" cy="2682891"/>
              </a:xfrm>
              <a:prstGeom prst="rect">
                <a:avLst/>
              </a:prstGeom>
            </p:spPr>
          </p:pic>
          <p:pic>
            <p:nvPicPr>
              <p:cNvPr id="52" name="Immagine 51" descr="La procedura SGRender">
                <a:extLst>
                  <a:ext uri="{FF2B5EF4-FFF2-40B4-BE49-F238E27FC236}">
                    <a16:creationId xmlns:a16="http://schemas.microsoft.com/office/drawing/2014/main" id="{26E847FD-F1FE-3B4C-7620-FB77A17033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717909"/>
                <a:ext cx="6477000" cy="2682891"/>
              </a:xfrm>
              <a:prstGeom prst="rect">
                <a:avLst/>
              </a:prstGeom>
            </p:spPr>
          </p:pic>
          <p:cxnSp>
            <p:nvCxnSpPr>
              <p:cNvPr id="53" name="Connettore diritto 52">
                <a:extLst>
                  <a:ext uri="{FF2B5EF4-FFF2-40B4-BE49-F238E27FC236}">
                    <a16:creationId xmlns:a16="http://schemas.microsoft.com/office/drawing/2014/main" id="{DCCAB1A9-A97D-CB3F-97C9-EE1921E6237C}"/>
                  </a:ext>
                </a:extLst>
              </p:cNvPr>
              <p:cNvCxnSpPr/>
              <p:nvPr/>
            </p:nvCxnSpPr>
            <p:spPr>
              <a:xfrm>
                <a:off x="8839200" y="1214113"/>
                <a:ext cx="0" cy="480568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Connettore diritto 53">
                <a:extLst>
                  <a:ext uri="{FF2B5EF4-FFF2-40B4-BE49-F238E27FC236}">
                    <a16:creationId xmlns:a16="http://schemas.microsoft.com/office/drawing/2014/main" id="{6FBB51C1-9EC0-8F7A-9380-3B7F03925F9B}"/>
                  </a:ext>
                </a:extLst>
              </p:cNvPr>
              <p:cNvCxnSpPr/>
              <p:nvPr/>
            </p:nvCxnSpPr>
            <p:spPr>
              <a:xfrm>
                <a:off x="9677400" y="1214113"/>
                <a:ext cx="0" cy="480568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9" name="Rettangolo 48">
              <a:extLst>
                <a:ext uri="{FF2B5EF4-FFF2-40B4-BE49-F238E27FC236}">
                  <a16:creationId xmlns:a16="http://schemas.microsoft.com/office/drawing/2014/main" id="{98B69940-12E6-B3DF-DFBE-4FE30AE752F4}"/>
                </a:ext>
              </a:extLst>
            </p:cNvPr>
            <p:cNvSpPr/>
            <p:nvPr/>
          </p:nvSpPr>
          <p:spPr>
            <a:xfrm>
              <a:off x="5268558" y="1023784"/>
              <a:ext cx="2194768" cy="369332"/>
            </a:xfrm>
            <a:prstGeom prst="rect">
              <a:avLst/>
            </a:prstGeom>
          </p:spPr>
          <p:txBody>
            <a:bodyPr wrap="none">
              <a:spAutoFit/>
            </a:bodyPr>
            <a:lstStyle/>
            <a:p>
              <a:r>
                <a:rPr lang="en-US" sz="18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Typical Driving cycle</a:t>
              </a:r>
              <a:endParaRPr lang="it-IT" dirty="0">
                <a:effectLst>
                  <a:outerShdw blurRad="38100" dist="38100" dir="2700000" algn="tl">
                    <a:srgbClr val="000000">
                      <a:alpha val="43137"/>
                    </a:srgbClr>
                  </a:outerShdw>
                </a:effectLst>
              </a:endParaRPr>
            </a:p>
          </p:txBody>
        </p:sp>
        <p:sp>
          <p:nvSpPr>
            <p:cNvPr id="50" name="Rettangolo 49">
              <a:extLst>
                <a:ext uri="{FF2B5EF4-FFF2-40B4-BE49-F238E27FC236}">
                  <a16:creationId xmlns:a16="http://schemas.microsoft.com/office/drawing/2014/main" id="{28E8D8DE-1F2D-EDF9-0F59-68F50985CB5D}"/>
                </a:ext>
              </a:extLst>
            </p:cNvPr>
            <p:cNvSpPr/>
            <p:nvPr/>
          </p:nvSpPr>
          <p:spPr>
            <a:xfrm>
              <a:off x="5268558" y="3717909"/>
              <a:ext cx="2191626" cy="369332"/>
            </a:xfrm>
            <a:prstGeom prst="rect">
              <a:avLst/>
            </a:prstGeom>
          </p:spPr>
          <p:txBody>
            <a:bodyPr wrap="none">
              <a:spAutoFit/>
            </a:bodyPr>
            <a:lstStyle/>
            <a:p>
              <a:r>
                <a:rPr lang="en-US" sz="18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CO</a:t>
              </a:r>
              <a:r>
                <a:rPr lang="en-US" sz="1800" baseline="-250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a:t>
              </a:r>
              <a:r>
                <a:rPr lang="en-US" sz="18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emission profile </a:t>
              </a:r>
              <a:endParaRPr lang="it-IT" dirty="0">
                <a:effectLst>
                  <a:outerShdw blurRad="38100" dist="38100" dir="2700000" algn="tl">
                    <a:srgbClr val="000000">
                      <a:alpha val="43137"/>
                    </a:srgbClr>
                  </a:outerShdw>
                </a:effectLst>
              </a:endParaRPr>
            </a:p>
          </p:txBody>
        </p:sp>
      </p:grpSp>
      <p:grpSp>
        <p:nvGrpSpPr>
          <p:cNvPr id="55" name="Gruppo 54">
            <a:extLst>
              <a:ext uri="{FF2B5EF4-FFF2-40B4-BE49-F238E27FC236}">
                <a16:creationId xmlns:a16="http://schemas.microsoft.com/office/drawing/2014/main" id="{D1346B28-908D-0D0B-29AD-7625EC1EC260}"/>
              </a:ext>
            </a:extLst>
          </p:cNvPr>
          <p:cNvGrpSpPr/>
          <p:nvPr/>
        </p:nvGrpSpPr>
        <p:grpSpPr>
          <a:xfrm>
            <a:off x="177366" y="1069011"/>
            <a:ext cx="4467452" cy="3350589"/>
            <a:chOff x="177366" y="1099664"/>
            <a:chExt cx="4467452" cy="3350589"/>
          </a:xfrm>
        </p:grpSpPr>
        <p:pic>
          <p:nvPicPr>
            <p:cNvPr id="56" name="Immagine 55">
              <a:extLst>
                <a:ext uri="{FF2B5EF4-FFF2-40B4-BE49-F238E27FC236}">
                  <a16:creationId xmlns:a16="http://schemas.microsoft.com/office/drawing/2014/main" id="{4AECB6E2-CB04-1578-5F91-2E215CF57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366" y="1099664"/>
              <a:ext cx="4467452" cy="3350589"/>
            </a:xfrm>
            <a:prstGeom prst="rect">
              <a:avLst/>
            </a:prstGeom>
          </p:spPr>
        </p:pic>
        <p:sp>
          <p:nvSpPr>
            <p:cNvPr id="57" name="Rettangolo 56">
              <a:extLst>
                <a:ext uri="{FF2B5EF4-FFF2-40B4-BE49-F238E27FC236}">
                  <a16:creationId xmlns:a16="http://schemas.microsoft.com/office/drawing/2014/main" id="{0A7B0D0E-AB78-5A1B-6CE2-3FAA2FC30BD3}"/>
                </a:ext>
              </a:extLst>
            </p:cNvPr>
            <p:cNvSpPr/>
            <p:nvPr/>
          </p:nvSpPr>
          <p:spPr>
            <a:xfrm>
              <a:off x="4425949" y="1441450"/>
              <a:ext cx="76201" cy="9875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600" dirty="0">
                  <a:ln w="0"/>
                  <a:solidFill>
                    <a:schemeClr val="tx1"/>
                  </a:solidFill>
                  <a:effectLst>
                    <a:outerShdw blurRad="38100" dist="19050" dir="2700000" algn="tl" rotWithShape="0">
                      <a:schemeClr val="dk1">
                        <a:alpha val="40000"/>
                      </a:schemeClr>
                    </a:outerShdw>
                  </a:effectLst>
                </a:rPr>
                <a:t>R</a:t>
              </a:r>
            </a:p>
          </p:txBody>
        </p:sp>
      </p:grpSp>
      <p:cxnSp>
        <p:nvCxnSpPr>
          <p:cNvPr id="59" name="Connettore 2 58">
            <a:extLst>
              <a:ext uri="{FF2B5EF4-FFF2-40B4-BE49-F238E27FC236}">
                <a16:creationId xmlns:a16="http://schemas.microsoft.com/office/drawing/2014/main" id="{DBF5D35D-9EC8-F09A-6971-FB949D527F52}"/>
              </a:ext>
            </a:extLst>
          </p:cNvPr>
          <p:cNvCxnSpPr>
            <a:cxnSpLocks/>
          </p:cNvCxnSpPr>
          <p:nvPr/>
        </p:nvCxnSpPr>
        <p:spPr bwMode="auto">
          <a:xfrm flipV="1">
            <a:off x="2166025" y="2685101"/>
            <a:ext cx="3548975" cy="820099"/>
          </a:xfrm>
          <a:prstGeom prst="straightConnector1">
            <a:avLst/>
          </a:prstGeom>
          <a:ln>
            <a:solidFill>
              <a:srgbClr val="0070C0"/>
            </a:solidFill>
            <a:headEnd type="none" w="med" len="med"/>
            <a:tailEnd type="arrow"/>
          </a:ln>
        </p:spPr>
        <p:style>
          <a:lnRef idx="3">
            <a:schemeClr val="accent5"/>
          </a:lnRef>
          <a:fillRef idx="0">
            <a:schemeClr val="accent5"/>
          </a:fillRef>
          <a:effectRef idx="2">
            <a:schemeClr val="accent5"/>
          </a:effectRef>
          <a:fontRef idx="minor">
            <a:schemeClr val="tx1"/>
          </a:fontRef>
        </p:style>
      </p:cxnSp>
      <p:cxnSp>
        <p:nvCxnSpPr>
          <p:cNvPr id="60" name="Connettore 2 59">
            <a:extLst>
              <a:ext uri="{FF2B5EF4-FFF2-40B4-BE49-F238E27FC236}">
                <a16:creationId xmlns:a16="http://schemas.microsoft.com/office/drawing/2014/main" id="{91FFC406-CDF5-2ACF-8E97-B0292CB75964}"/>
              </a:ext>
            </a:extLst>
          </p:cNvPr>
          <p:cNvCxnSpPr>
            <a:cxnSpLocks/>
          </p:cNvCxnSpPr>
          <p:nvPr/>
        </p:nvCxnSpPr>
        <p:spPr bwMode="auto">
          <a:xfrm>
            <a:off x="2552700" y="3144528"/>
            <a:ext cx="6667500" cy="7231"/>
          </a:xfrm>
          <a:prstGeom prst="straightConnector1">
            <a:avLst/>
          </a:prstGeom>
          <a:ln>
            <a:solidFill>
              <a:schemeClr val="accent6">
                <a:lumMod val="75000"/>
              </a:schemeClr>
            </a:solidFill>
            <a:prstDash val="dashDot"/>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1" name="Connettore 2 60">
            <a:extLst>
              <a:ext uri="{FF2B5EF4-FFF2-40B4-BE49-F238E27FC236}">
                <a16:creationId xmlns:a16="http://schemas.microsoft.com/office/drawing/2014/main" id="{DD66FB87-DC5C-2B3B-397C-B4A2DAC9C588}"/>
              </a:ext>
            </a:extLst>
          </p:cNvPr>
          <p:cNvCxnSpPr>
            <a:cxnSpLocks/>
          </p:cNvCxnSpPr>
          <p:nvPr/>
        </p:nvCxnSpPr>
        <p:spPr bwMode="auto">
          <a:xfrm>
            <a:off x="3314700" y="3505200"/>
            <a:ext cx="7353300" cy="0"/>
          </a:xfrm>
          <a:prstGeom prst="straightConnector1">
            <a:avLst/>
          </a:prstGeom>
          <a:ln>
            <a:solidFill>
              <a:srgbClr val="00B050"/>
            </a:solidFill>
            <a:prstDash val="sysDash"/>
            <a:headEnd type="none" w="med" len="med"/>
            <a:tailEnd type="arrow"/>
          </a:ln>
        </p:spPr>
        <p:style>
          <a:lnRef idx="3">
            <a:schemeClr val="accent6"/>
          </a:lnRef>
          <a:fillRef idx="0">
            <a:schemeClr val="accent6"/>
          </a:fillRef>
          <a:effectRef idx="2">
            <a:schemeClr val="accent6"/>
          </a:effectRef>
          <a:fontRef idx="minor">
            <a:schemeClr val="tx1"/>
          </a:fontRef>
        </p:style>
      </p:cxnSp>
      <p:pic>
        <p:nvPicPr>
          <p:cNvPr id="62" name="Immagine 61">
            <a:extLst>
              <a:ext uri="{FF2B5EF4-FFF2-40B4-BE49-F238E27FC236}">
                <a16:creationId xmlns:a16="http://schemas.microsoft.com/office/drawing/2014/main" id="{A59E73A7-A48A-161B-2F1A-AA11801C39BF}"/>
              </a:ext>
            </a:extLst>
          </p:cNvPr>
          <p:cNvPicPr>
            <a:picLocks noChangeAspect="1"/>
          </p:cNvPicPr>
          <p:nvPr/>
        </p:nvPicPr>
        <p:blipFill>
          <a:blip r:embed="rId6"/>
          <a:stretch>
            <a:fillRect/>
          </a:stretch>
        </p:blipFill>
        <p:spPr>
          <a:xfrm>
            <a:off x="483063" y="4351755"/>
            <a:ext cx="4049952" cy="1744245"/>
          </a:xfrm>
          <a:prstGeom prst="rect">
            <a:avLst/>
          </a:prstGeom>
          <a:solidFill>
            <a:schemeClr val="bg1"/>
          </a:solidFill>
        </p:spPr>
      </p:pic>
      <p:graphicFrame>
        <p:nvGraphicFramePr>
          <p:cNvPr id="63" name="Tabella 62">
            <a:extLst>
              <a:ext uri="{FF2B5EF4-FFF2-40B4-BE49-F238E27FC236}">
                <a16:creationId xmlns:a16="http://schemas.microsoft.com/office/drawing/2014/main" id="{EC112A9C-7A6D-39D3-AEAB-DFDF23CE287E}"/>
              </a:ext>
            </a:extLst>
          </p:cNvPr>
          <p:cNvGraphicFramePr>
            <a:graphicFrameLocks noGrp="1"/>
          </p:cNvGraphicFramePr>
          <p:nvPr>
            <p:extLst>
              <p:ext uri="{D42A27DB-BD31-4B8C-83A1-F6EECF244321}">
                <p14:modId xmlns:p14="http://schemas.microsoft.com/office/powerpoint/2010/main" val="3661659154"/>
              </p:ext>
            </p:extLst>
          </p:nvPr>
        </p:nvGraphicFramePr>
        <p:xfrm>
          <a:off x="1820916" y="1576147"/>
          <a:ext cx="2370085" cy="1012116"/>
        </p:xfrm>
        <a:graphic>
          <a:graphicData uri="http://schemas.openxmlformats.org/drawingml/2006/table">
            <a:tbl>
              <a:tblPr firstRow="1" bandRow="1">
                <a:tableStyleId>{3B4B98B0-60AC-42C2-AFA5-B58CD77FA1E5}</a:tableStyleId>
              </a:tblPr>
              <a:tblGrid>
                <a:gridCol w="1002643">
                  <a:extLst>
                    <a:ext uri="{9D8B030D-6E8A-4147-A177-3AD203B41FA5}">
                      <a16:colId xmlns:a16="http://schemas.microsoft.com/office/drawing/2014/main" val="325388552"/>
                    </a:ext>
                  </a:extLst>
                </a:gridCol>
                <a:gridCol w="683721">
                  <a:extLst>
                    <a:ext uri="{9D8B030D-6E8A-4147-A177-3AD203B41FA5}">
                      <a16:colId xmlns:a16="http://schemas.microsoft.com/office/drawing/2014/main" val="1089008043"/>
                    </a:ext>
                  </a:extLst>
                </a:gridCol>
                <a:gridCol w="683721">
                  <a:extLst>
                    <a:ext uri="{9D8B030D-6E8A-4147-A177-3AD203B41FA5}">
                      <a16:colId xmlns:a16="http://schemas.microsoft.com/office/drawing/2014/main" val="2444899422"/>
                    </a:ext>
                  </a:extLst>
                </a:gridCol>
              </a:tblGrid>
              <a:tr h="253029">
                <a:tc>
                  <a:txBody>
                    <a:bodyPr/>
                    <a:lstStyle/>
                    <a:p>
                      <a:pPr algn="ctr" fontAlgn="t"/>
                      <a:r>
                        <a:rPr lang="it-IT" sz="1050" u="none" strike="noStrike">
                          <a:effectLst/>
                        </a:rPr>
                        <a:t>Variabie</a:t>
                      </a:r>
                      <a:endParaRPr lang="it-IT" sz="105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it-IT" sz="1050" u="none" strike="noStrike">
                          <a:effectLst/>
                        </a:rPr>
                        <a:t>Can1</a:t>
                      </a:r>
                      <a:endParaRPr lang="it-IT" sz="105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it-IT" sz="1050" u="none" strike="noStrike">
                          <a:effectLst/>
                        </a:rPr>
                        <a:t>Can2</a:t>
                      </a:r>
                      <a:endParaRPr lang="it-IT" sz="1050" b="1"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3547346242"/>
                  </a:ext>
                </a:extLst>
              </a:tr>
              <a:tr h="253029">
                <a:tc>
                  <a:txBody>
                    <a:bodyPr/>
                    <a:lstStyle/>
                    <a:p>
                      <a:pPr algn="ctr" fontAlgn="t"/>
                      <a:r>
                        <a:rPr lang="it-IT" sz="1050" u="none" strike="noStrike" dirty="0">
                          <a:effectLst/>
                        </a:rPr>
                        <a:t>Factor1 (mv)</a:t>
                      </a:r>
                      <a:endParaRPr lang="it-IT" sz="105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050" u="none" strike="noStrike" dirty="0">
                          <a:effectLst/>
                        </a:rPr>
                        <a:t>0.517</a:t>
                      </a:r>
                      <a:endParaRPr lang="it-IT" sz="105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050" b="1" u="none" strike="noStrike" dirty="0">
                          <a:effectLst/>
                        </a:rPr>
                        <a:t>0.714</a:t>
                      </a:r>
                      <a:endParaRPr lang="it-IT" sz="1050" b="1" i="0" u="none" strike="noStrike" dirty="0">
                        <a:solidFill>
                          <a:srgbClr val="FF0000"/>
                        </a:solidFill>
                        <a:effectLst/>
                        <a:latin typeface="Arial" panose="020B0604020202020204" pitchFamily="34" charset="0"/>
                      </a:endParaRPr>
                    </a:p>
                  </a:txBody>
                  <a:tcPr marL="9525" marR="9525" marT="9525" marB="0"/>
                </a:tc>
                <a:extLst>
                  <a:ext uri="{0D108BD9-81ED-4DB2-BD59-A6C34878D82A}">
                    <a16:rowId xmlns:a16="http://schemas.microsoft.com/office/drawing/2014/main" val="442084905"/>
                  </a:ext>
                </a:extLst>
              </a:tr>
              <a:tr h="253029">
                <a:tc>
                  <a:txBody>
                    <a:bodyPr/>
                    <a:lstStyle/>
                    <a:p>
                      <a:pPr algn="ctr" fontAlgn="t"/>
                      <a:r>
                        <a:rPr lang="it-IT" sz="1050" u="none" strike="noStrike">
                          <a:effectLst/>
                        </a:rPr>
                        <a:t>Factor2 (V80)</a:t>
                      </a:r>
                      <a:endParaRPr lang="it-IT" sz="1050" b="1" i="0" u="none" strike="noStrike">
                        <a:solidFill>
                          <a:srgbClr val="000000"/>
                        </a:solidFill>
                        <a:effectLst/>
                        <a:latin typeface="Arial" panose="020B0604020202020204" pitchFamily="34" charset="0"/>
                      </a:endParaRPr>
                    </a:p>
                  </a:txBody>
                  <a:tcPr marL="9525" marR="9525" marT="9525" marB="0"/>
                </a:tc>
                <a:tc>
                  <a:txBody>
                    <a:bodyPr/>
                    <a:lstStyle/>
                    <a:p>
                      <a:pPr algn="l" fontAlgn="t"/>
                      <a:r>
                        <a:rPr lang="it-IT" sz="1050" u="none" strike="noStrike" dirty="0">
                          <a:effectLst/>
                        </a:rPr>
                        <a:t>-0.200</a:t>
                      </a:r>
                      <a:endParaRPr lang="it-IT" sz="105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050" b="1" u="none" strike="noStrike" dirty="0">
                          <a:effectLst/>
                        </a:rPr>
                        <a:t>0.901</a:t>
                      </a:r>
                      <a:endParaRPr lang="it-IT" sz="1050" b="1" i="0" u="none" strike="noStrike" dirty="0">
                        <a:solidFill>
                          <a:srgbClr val="FF0000"/>
                        </a:solidFill>
                        <a:effectLst/>
                        <a:latin typeface="Arial" panose="020B0604020202020204" pitchFamily="34" charset="0"/>
                      </a:endParaRPr>
                    </a:p>
                  </a:txBody>
                  <a:tcPr marL="9525" marR="9525" marT="9525" marB="0"/>
                </a:tc>
                <a:extLst>
                  <a:ext uri="{0D108BD9-81ED-4DB2-BD59-A6C34878D82A}">
                    <a16:rowId xmlns:a16="http://schemas.microsoft.com/office/drawing/2014/main" val="753588440"/>
                  </a:ext>
                </a:extLst>
              </a:tr>
              <a:tr h="253029">
                <a:tc>
                  <a:txBody>
                    <a:bodyPr/>
                    <a:lstStyle/>
                    <a:p>
                      <a:pPr algn="ctr" fontAlgn="t"/>
                      <a:r>
                        <a:rPr lang="it-IT" sz="1050" u="none" strike="noStrike" dirty="0">
                          <a:effectLst/>
                        </a:rPr>
                        <a:t>Factor3 (</a:t>
                      </a:r>
                      <a:r>
                        <a:rPr lang="it-IT" sz="1050" u="none" strike="noStrike" dirty="0" err="1">
                          <a:effectLst/>
                        </a:rPr>
                        <a:t>tral</a:t>
                      </a:r>
                      <a:r>
                        <a:rPr lang="it-IT" sz="1050" u="none" strike="noStrike" dirty="0">
                          <a:effectLst/>
                        </a:rPr>
                        <a:t>)</a:t>
                      </a:r>
                      <a:endParaRPr lang="it-IT" sz="105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050" b="1" u="none" strike="noStrike" dirty="0">
                          <a:effectLst/>
                        </a:rPr>
                        <a:t>0.794</a:t>
                      </a:r>
                      <a:endParaRPr lang="it-IT" sz="1050" b="1" i="0" u="none" strike="noStrike" dirty="0">
                        <a:solidFill>
                          <a:srgbClr val="FF0000"/>
                        </a:solidFill>
                        <a:effectLst/>
                        <a:latin typeface="Arial" panose="020B0604020202020204" pitchFamily="34" charset="0"/>
                      </a:endParaRPr>
                    </a:p>
                  </a:txBody>
                  <a:tcPr marL="9525" marR="9525" marT="9525" marB="0"/>
                </a:tc>
                <a:tc>
                  <a:txBody>
                    <a:bodyPr/>
                    <a:lstStyle/>
                    <a:p>
                      <a:pPr algn="l" fontAlgn="t"/>
                      <a:r>
                        <a:rPr lang="it-IT" sz="1050" u="none" strike="noStrike" dirty="0">
                          <a:effectLst/>
                        </a:rPr>
                        <a:t>-0.256</a:t>
                      </a:r>
                      <a:endParaRPr lang="it-IT" sz="105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198400206"/>
                  </a:ext>
                </a:extLst>
              </a:tr>
            </a:tbl>
          </a:graphicData>
        </a:graphic>
      </p:graphicFrame>
      <p:sp>
        <p:nvSpPr>
          <p:cNvPr id="64" name="Rettangolo 63">
            <a:extLst>
              <a:ext uri="{FF2B5EF4-FFF2-40B4-BE49-F238E27FC236}">
                <a16:creationId xmlns:a16="http://schemas.microsoft.com/office/drawing/2014/main" id="{DCA22558-3986-CB26-DE04-045E7D4E2F31}"/>
              </a:ext>
            </a:extLst>
          </p:cNvPr>
          <p:cNvSpPr/>
          <p:nvPr/>
        </p:nvSpPr>
        <p:spPr>
          <a:xfrm>
            <a:off x="298401" y="6115149"/>
            <a:ext cx="4343400" cy="307777"/>
          </a:xfrm>
          <a:prstGeom prst="rect">
            <a:avLst/>
          </a:prstGeom>
        </p:spPr>
        <p:txBody>
          <a:bodyPr wrap="square">
            <a:spAutoFit/>
          </a:bodyPr>
          <a:lstStyle/>
          <a:p>
            <a:r>
              <a:rPr lang="en-GB" sz="1400" b="1" i="1" dirty="0">
                <a:latin typeface="+mn-lt"/>
              </a:rPr>
              <a:t>Cluster mean values of cycle kinematic variables</a:t>
            </a:r>
            <a:endParaRPr lang="it-IT" sz="1400" dirty="0">
              <a:latin typeface="+mn-lt"/>
            </a:endParaRPr>
          </a:p>
        </p:txBody>
      </p:sp>
      <p:pic>
        <p:nvPicPr>
          <p:cNvPr id="66" name="Immagine 65">
            <a:extLst>
              <a:ext uri="{FF2B5EF4-FFF2-40B4-BE49-F238E27FC236}">
                <a16:creationId xmlns:a16="http://schemas.microsoft.com/office/drawing/2014/main" id="{F2DC8855-7202-7CB7-69D4-F3A59ABA6389}"/>
              </a:ext>
            </a:extLst>
          </p:cNvPr>
          <p:cNvPicPr>
            <a:picLocks noChangeAspect="1"/>
          </p:cNvPicPr>
          <p:nvPr/>
        </p:nvPicPr>
        <p:blipFill>
          <a:blip r:embed="rId7"/>
          <a:stretch>
            <a:fillRect/>
          </a:stretch>
        </p:blipFill>
        <p:spPr>
          <a:xfrm>
            <a:off x="8272635" y="3800119"/>
            <a:ext cx="3424950" cy="1315600"/>
          </a:xfrm>
          <a:prstGeom prst="rect">
            <a:avLst/>
          </a:prstGeom>
          <a:solidFill>
            <a:schemeClr val="bg1">
              <a:alpha val="50000"/>
            </a:schemeClr>
          </a:solidFill>
        </p:spPr>
      </p:pic>
      <p:grpSp>
        <p:nvGrpSpPr>
          <p:cNvPr id="67" name="Gruppo 66">
            <a:extLst>
              <a:ext uri="{FF2B5EF4-FFF2-40B4-BE49-F238E27FC236}">
                <a16:creationId xmlns:a16="http://schemas.microsoft.com/office/drawing/2014/main" id="{ED1FF6B4-5D10-65C0-5BCA-BC59A8FE319D}"/>
              </a:ext>
            </a:extLst>
          </p:cNvPr>
          <p:cNvGrpSpPr/>
          <p:nvPr/>
        </p:nvGrpSpPr>
        <p:grpSpPr>
          <a:xfrm>
            <a:off x="2337251" y="4826423"/>
            <a:ext cx="2260915" cy="1025154"/>
            <a:chOff x="2337251" y="4826423"/>
            <a:chExt cx="2260915" cy="1025154"/>
          </a:xfrm>
        </p:grpSpPr>
        <p:sp>
          <p:nvSpPr>
            <p:cNvPr id="68" name="Rettangolo arrotondato 24">
              <a:extLst>
                <a:ext uri="{FF2B5EF4-FFF2-40B4-BE49-F238E27FC236}">
                  <a16:creationId xmlns:a16="http://schemas.microsoft.com/office/drawing/2014/main" id="{4B1F79EF-4AA4-8FCD-BD96-73FF0C34A454}"/>
                </a:ext>
              </a:extLst>
            </p:cNvPr>
            <p:cNvSpPr/>
            <p:nvPr/>
          </p:nvSpPr>
          <p:spPr>
            <a:xfrm>
              <a:off x="2337251" y="5300842"/>
              <a:ext cx="638301" cy="269545"/>
            </a:xfrm>
            <a:prstGeom prst="roundRect">
              <a:avLst/>
            </a:prstGeom>
            <a:solidFill>
              <a:schemeClr val="accent3">
                <a:lumMod val="20000"/>
                <a:lumOff val="80000"/>
                <a:alpha val="10000"/>
              </a:schemeClr>
            </a:solidFill>
            <a:ln w="19050">
              <a:solidFill>
                <a:schemeClr val="accent2"/>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69" name="Rettangolo arrotondato 25">
              <a:extLst>
                <a:ext uri="{FF2B5EF4-FFF2-40B4-BE49-F238E27FC236}">
                  <a16:creationId xmlns:a16="http://schemas.microsoft.com/office/drawing/2014/main" id="{65A5ED21-BDD2-2E7C-4FC8-B34ED1EF325E}"/>
                </a:ext>
              </a:extLst>
            </p:cNvPr>
            <p:cNvSpPr/>
            <p:nvPr/>
          </p:nvSpPr>
          <p:spPr>
            <a:xfrm>
              <a:off x="3886201" y="4826423"/>
              <a:ext cx="711965" cy="255751"/>
            </a:xfrm>
            <a:prstGeom prst="roundRect">
              <a:avLst/>
            </a:prstGeom>
            <a:solidFill>
              <a:schemeClr val="accent3">
                <a:lumMod val="20000"/>
                <a:lumOff val="80000"/>
                <a:alpha val="10000"/>
              </a:schemeClr>
            </a:solidFill>
            <a:ln w="19050">
              <a:solidFill>
                <a:schemeClr val="accent2"/>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70" name="Rettangolo arrotondato 30">
              <a:extLst>
                <a:ext uri="{FF2B5EF4-FFF2-40B4-BE49-F238E27FC236}">
                  <a16:creationId xmlns:a16="http://schemas.microsoft.com/office/drawing/2014/main" id="{C2DAF564-57B9-3DC0-FEFD-1E28A2FCA70D}"/>
                </a:ext>
              </a:extLst>
            </p:cNvPr>
            <p:cNvSpPr/>
            <p:nvPr/>
          </p:nvSpPr>
          <p:spPr>
            <a:xfrm>
              <a:off x="2940110" y="5582032"/>
              <a:ext cx="793690" cy="269545"/>
            </a:xfrm>
            <a:prstGeom prst="roundRect">
              <a:avLst/>
            </a:prstGeom>
            <a:solidFill>
              <a:schemeClr val="accent3">
                <a:lumMod val="20000"/>
                <a:lumOff val="80000"/>
                <a:alpha val="10000"/>
              </a:schemeClr>
            </a:solidFill>
            <a:ln w="19050">
              <a:solidFill>
                <a:schemeClr val="accent2"/>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grpSp>
    </p:spTree>
    <p:extLst>
      <p:ext uri="{BB962C8B-B14F-4D97-AF65-F5344CB8AC3E}">
        <p14:creationId xmlns:p14="http://schemas.microsoft.com/office/powerpoint/2010/main" val="15897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anim calcmode="lin" valueType="num">
                                      <p:cBhvr>
                                        <p:cTn id="13" dur="1000" fill="hold"/>
                                        <p:tgtEl>
                                          <p:spTgt spid="67"/>
                                        </p:tgtEl>
                                        <p:attrNameLst>
                                          <p:attrName>ppt_x</p:attrName>
                                        </p:attrNameLst>
                                      </p:cBhvr>
                                      <p:tavLst>
                                        <p:tav tm="0">
                                          <p:val>
                                            <p:strVal val="#ppt_x"/>
                                          </p:val>
                                        </p:tav>
                                        <p:tav tm="100000">
                                          <p:val>
                                            <p:strVal val="#ppt_x"/>
                                          </p:val>
                                        </p:tav>
                                      </p:tavLst>
                                    </p:anim>
                                    <p:anim calcmode="lin" valueType="num">
                                      <p:cBhvr>
                                        <p:cTn id="1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22" presetClass="entr" presetSubtype="8"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1000"/>
                                        <p:tgtEl>
                                          <p:spTgt spid="66"/>
                                        </p:tgtEl>
                                      </p:cBhvr>
                                    </p:animEffect>
                                    <p:anim calcmode="lin" valueType="num">
                                      <p:cBhvr>
                                        <p:cTn id="36" dur="1000" fill="hold"/>
                                        <p:tgtEl>
                                          <p:spTgt spid="66"/>
                                        </p:tgtEl>
                                        <p:attrNameLst>
                                          <p:attrName>ppt_x</p:attrName>
                                        </p:attrNameLst>
                                      </p:cBhvr>
                                      <p:tavLst>
                                        <p:tav tm="0">
                                          <p:val>
                                            <p:strVal val="#ppt_x"/>
                                          </p:val>
                                        </p:tav>
                                        <p:tav tm="100000">
                                          <p:val>
                                            <p:strVal val="#ppt_x"/>
                                          </p:val>
                                        </p:tav>
                                      </p:tavLst>
                                    </p:anim>
                                    <p:anim calcmode="lin" valueType="num">
                                      <p:cBhvr>
                                        <p:cTn id="3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olo 1">
            <a:extLst>
              <a:ext uri="{FF2B5EF4-FFF2-40B4-BE49-F238E27FC236}">
                <a16:creationId xmlns:a16="http://schemas.microsoft.com/office/drawing/2014/main" id="{3E02E02A-291C-ECB5-60A1-9744DE364770}"/>
              </a:ext>
            </a:extLst>
          </p:cNvPr>
          <p:cNvSpPr txBox="1">
            <a:spLocks/>
          </p:cNvSpPr>
          <p:nvPr/>
        </p:nvSpPr>
        <p:spPr>
          <a:xfrm>
            <a:off x="584055" y="90007"/>
            <a:ext cx="10905066" cy="92333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Analisi Statistica</a:t>
            </a:r>
          </a:p>
          <a:p>
            <a:r>
              <a:rPr lang="it-IT" sz="3600" dirty="0"/>
              <a:t>Rappresentazione dei </a:t>
            </a:r>
            <a:r>
              <a:rPr lang="it-IT" sz="3600" dirty="0">
                <a:solidFill>
                  <a:schemeClr val="accent5">
                    <a:lumMod val="75000"/>
                  </a:schemeClr>
                </a:solidFill>
              </a:rPr>
              <a:t>cluster di cicli </a:t>
            </a:r>
            <a:r>
              <a:rPr lang="it-IT" sz="3600" dirty="0"/>
              <a:t>– Percorso collinare</a:t>
            </a:r>
            <a:endParaRPr lang="en-US" sz="3600" dirty="0"/>
          </a:p>
        </p:txBody>
      </p:sp>
      <p:grpSp>
        <p:nvGrpSpPr>
          <p:cNvPr id="32" name="Gruppo 31">
            <a:extLst>
              <a:ext uri="{FF2B5EF4-FFF2-40B4-BE49-F238E27FC236}">
                <a16:creationId xmlns:a16="http://schemas.microsoft.com/office/drawing/2014/main" id="{007A727E-9678-C7AE-CDFA-D54153E50637}"/>
              </a:ext>
            </a:extLst>
          </p:cNvPr>
          <p:cNvGrpSpPr/>
          <p:nvPr/>
        </p:nvGrpSpPr>
        <p:grpSpPr>
          <a:xfrm>
            <a:off x="5105400" y="1051234"/>
            <a:ext cx="6542442" cy="5425766"/>
            <a:chOff x="5105400" y="1051234"/>
            <a:chExt cx="6542442" cy="5425766"/>
          </a:xfrm>
        </p:grpSpPr>
        <p:pic>
          <p:nvPicPr>
            <p:cNvPr id="33" name="Immagine 32" descr="La procedura SGRender">
              <a:extLst>
                <a:ext uri="{FF2B5EF4-FFF2-40B4-BE49-F238E27FC236}">
                  <a16:creationId xmlns:a16="http://schemas.microsoft.com/office/drawing/2014/main" id="{1398F3E1-5D2D-7AA7-AB5C-687BD66D66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098997"/>
              <a:ext cx="6539444" cy="2711003"/>
            </a:xfrm>
            <a:prstGeom prst="rect">
              <a:avLst/>
            </a:prstGeom>
            <a:noFill/>
            <a:ln>
              <a:noFill/>
            </a:ln>
          </p:spPr>
        </p:pic>
        <p:pic>
          <p:nvPicPr>
            <p:cNvPr id="34" name="Immagine 33" descr="La procedura SGRender">
              <a:extLst>
                <a:ext uri="{FF2B5EF4-FFF2-40B4-BE49-F238E27FC236}">
                  <a16:creationId xmlns:a16="http://schemas.microsoft.com/office/drawing/2014/main" id="{D834DB7C-1F2D-98AF-73E4-D1EFA254E2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398" y="3765997"/>
              <a:ext cx="6539444" cy="2711003"/>
            </a:xfrm>
            <a:prstGeom prst="rect">
              <a:avLst/>
            </a:prstGeom>
            <a:noFill/>
            <a:ln>
              <a:noFill/>
            </a:ln>
          </p:spPr>
        </p:pic>
        <p:cxnSp>
          <p:nvCxnSpPr>
            <p:cNvPr id="35" name="Connettore diritto 34">
              <a:extLst>
                <a:ext uri="{FF2B5EF4-FFF2-40B4-BE49-F238E27FC236}">
                  <a16:creationId xmlns:a16="http://schemas.microsoft.com/office/drawing/2014/main" id="{A82A81D9-71AE-0C52-FD94-94D14A9868BB}"/>
                </a:ext>
              </a:extLst>
            </p:cNvPr>
            <p:cNvCxnSpPr/>
            <p:nvPr/>
          </p:nvCxnSpPr>
          <p:spPr>
            <a:xfrm>
              <a:off x="8638160" y="1222559"/>
              <a:ext cx="0" cy="480568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Connettore diritto 35">
              <a:extLst>
                <a:ext uri="{FF2B5EF4-FFF2-40B4-BE49-F238E27FC236}">
                  <a16:creationId xmlns:a16="http://schemas.microsoft.com/office/drawing/2014/main" id="{84762633-CD70-C0CA-668D-4C4FE94AF570}"/>
                </a:ext>
              </a:extLst>
            </p:cNvPr>
            <p:cNvCxnSpPr/>
            <p:nvPr/>
          </p:nvCxnSpPr>
          <p:spPr>
            <a:xfrm>
              <a:off x="9330440" y="1222559"/>
              <a:ext cx="0" cy="480568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7" name="Rettangolo 36">
              <a:extLst>
                <a:ext uri="{FF2B5EF4-FFF2-40B4-BE49-F238E27FC236}">
                  <a16:creationId xmlns:a16="http://schemas.microsoft.com/office/drawing/2014/main" id="{B564BAA3-81C1-5923-7AF2-19997D6A7E04}"/>
                </a:ext>
              </a:extLst>
            </p:cNvPr>
            <p:cNvSpPr/>
            <p:nvPr/>
          </p:nvSpPr>
          <p:spPr>
            <a:xfrm>
              <a:off x="5562600" y="1051234"/>
              <a:ext cx="2194768" cy="369332"/>
            </a:xfrm>
            <a:prstGeom prst="rect">
              <a:avLst/>
            </a:prstGeom>
          </p:spPr>
          <p:txBody>
            <a:bodyPr wrap="none">
              <a:spAutoFit/>
            </a:bodyPr>
            <a:lstStyle/>
            <a:p>
              <a:r>
                <a:rPr lang="en-US" sz="18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Typical Driving cycle</a:t>
              </a:r>
              <a:endParaRPr lang="it-IT" dirty="0">
                <a:effectLst>
                  <a:outerShdw blurRad="38100" dist="38100" dir="2700000" algn="tl">
                    <a:srgbClr val="000000">
                      <a:alpha val="43137"/>
                    </a:srgbClr>
                  </a:outerShdw>
                </a:effectLst>
              </a:endParaRPr>
            </a:p>
          </p:txBody>
        </p:sp>
        <p:sp>
          <p:nvSpPr>
            <p:cNvPr id="38" name="Rettangolo 37">
              <a:extLst>
                <a:ext uri="{FF2B5EF4-FFF2-40B4-BE49-F238E27FC236}">
                  <a16:creationId xmlns:a16="http://schemas.microsoft.com/office/drawing/2014/main" id="{DEAD489E-75B8-F0AD-1833-04C8886A689B}"/>
                </a:ext>
              </a:extLst>
            </p:cNvPr>
            <p:cNvSpPr/>
            <p:nvPr/>
          </p:nvSpPr>
          <p:spPr>
            <a:xfrm>
              <a:off x="5562600" y="3745359"/>
              <a:ext cx="2191626" cy="369332"/>
            </a:xfrm>
            <a:prstGeom prst="rect">
              <a:avLst/>
            </a:prstGeom>
          </p:spPr>
          <p:txBody>
            <a:bodyPr wrap="none">
              <a:spAutoFit/>
            </a:bodyPr>
            <a:lstStyle/>
            <a:p>
              <a:r>
                <a:rPr lang="en-US" sz="18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CO</a:t>
              </a:r>
              <a:r>
                <a:rPr lang="en-US" sz="1800" baseline="-250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a:t>
              </a:r>
              <a:r>
                <a:rPr lang="en-US" sz="18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emission profile </a:t>
              </a:r>
              <a:endParaRPr lang="it-IT" dirty="0">
                <a:effectLst>
                  <a:outerShdw blurRad="38100" dist="38100" dir="2700000" algn="tl">
                    <a:srgbClr val="000000">
                      <a:alpha val="43137"/>
                    </a:srgbClr>
                  </a:outerShdw>
                </a:effectLst>
              </a:endParaRPr>
            </a:p>
          </p:txBody>
        </p:sp>
      </p:grpSp>
      <p:grpSp>
        <p:nvGrpSpPr>
          <p:cNvPr id="39" name="Gruppo 38">
            <a:extLst>
              <a:ext uri="{FF2B5EF4-FFF2-40B4-BE49-F238E27FC236}">
                <a16:creationId xmlns:a16="http://schemas.microsoft.com/office/drawing/2014/main" id="{3DD5FA23-BB38-7157-AA4B-2C78DA34E2B9}"/>
              </a:ext>
            </a:extLst>
          </p:cNvPr>
          <p:cNvGrpSpPr/>
          <p:nvPr/>
        </p:nvGrpSpPr>
        <p:grpSpPr>
          <a:xfrm>
            <a:off x="183665" y="1066800"/>
            <a:ext cx="4735295" cy="3551471"/>
            <a:chOff x="183665" y="1120680"/>
            <a:chExt cx="4735295" cy="3551471"/>
          </a:xfrm>
        </p:grpSpPr>
        <p:pic>
          <p:nvPicPr>
            <p:cNvPr id="40" name="Immagine 39">
              <a:extLst>
                <a:ext uri="{FF2B5EF4-FFF2-40B4-BE49-F238E27FC236}">
                  <a16:creationId xmlns:a16="http://schemas.microsoft.com/office/drawing/2014/main" id="{A338C0DD-FD3A-9618-F018-62C99E754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65" y="1120680"/>
              <a:ext cx="4735295" cy="3551471"/>
            </a:xfrm>
            <a:prstGeom prst="rect">
              <a:avLst/>
            </a:prstGeom>
          </p:spPr>
        </p:pic>
        <p:sp>
          <p:nvSpPr>
            <p:cNvPr id="41" name="Rettangolo 40">
              <a:extLst>
                <a:ext uri="{FF2B5EF4-FFF2-40B4-BE49-F238E27FC236}">
                  <a16:creationId xmlns:a16="http://schemas.microsoft.com/office/drawing/2014/main" id="{C1A81954-2BBD-83ED-BAC0-0E60A1ECEC6E}"/>
                </a:ext>
              </a:extLst>
            </p:cNvPr>
            <p:cNvSpPr/>
            <p:nvPr/>
          </p:nvSpPr>
          <p:spPr>
            <a:xfrm>
              <a:off x="4687821" y="1479077"/>
              <a:ext cx="76201" cy="9875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sz="600" dirty="0">
                  <a:ln w="0"/>
                  <a:solidFill>
                    <a:schemeClr val="tx1"/>
                  </a:solidFill>
                  <a:effectLst>
                    <a:outerShdw blurRad="38100" dist="19050" dir="2700000" algn="tl" rotWithShape="0">
                      <a:schemeClr val="dk1">
                        <a:alpha val="40000"/>
                      </a:schemeClr>
                    </a:outerShdw>
                  </a:effectLst>
                </a:rPr>
                <a:t>R</a:t>
              </a:r>
            </a:p>
          </p:txBody>
        </p:sp>
      </p:grpSp>
      <p:cxnSp>
        <p:nvCxnSpPr>
          <p:cNvPr id="43" name="Connettore 2 42">
            <a:extLst>
              <a:ext uri="{FF2B5EF4-FFF2-40B4-BE49-F238E27FC236}">
                <a16:creationId xmlns:a16="http://schemas.microsoft.com/office/drawing/2014/main" id="{608D2C68-473E-F019-E407-F94CF0E614EA}"/>
              </a:ext>
            </a:extLst>
          </p:cNvPr>
          <p:cNvCxnSpPr>
            <a:cxnSpLocks/>
          </p:cNvCxnSpPr>
          <p:nvPr/>
        </p:nvCxnSpPr>
        <p:spPr bwMode="auto">
          <a:xfrm>
            <a:off x="1600200" y="2743200"/>
            <a:ext cx="5334000" cy="0"/>
          </a:xfrm>
          <a:prstGeom prst="straightConnector1">
            <a:avLst/>
          </a:prstGeom>
          <a:ln>
            <a:solidFill>
              <a:srgbClr val="0070C0"/>
            </a:solidFill>
            <a:headEnd type="none" w="med" len="med"/>
            <a:tailEnd type="arrow"/>
          </a:ln>
        </p:spPr>
        <p:style>
          <a:lnRef idx="3">
            <a:schemeClr val="accent5"/>
          </a:lnRef>
          <a:fillRef idx="0">
            <a:schemeClr val="accent5"/>
          </a:fillRef>
          <a:effectRef idx="2">
            <a:schemeClr val="accent5"/>
          </a:effectRef>
          <a:fontRef idx="minor">
            <a:schemeClr val="tx1"/>
          </a:fontRef>
        </p:style>
      </p:cxnSp>
      <p:cxnSp>
        <p:nvCxnSpPr>
          <p:cNvPr id="44" name="Connettore 2 43">
            <a:extLst>
              <a:ext uri="{FF2B5EF4-FFF2-40B4-BE49-F238E27FC236}">
                <a16:creationId xmlns:a16="http://schemas.microsoft.com/office/drawing/2014/main" id="{28E2B38A-F94E-9143-5C53-4960D3537977}"/>
              </a:ext>
            </a:extLst>
          </p:cNvPr>
          <p:cNvCxnSpPr>
            <a:cxnSpLocks/>
          </p:cNvCxnSpPr>
          <p:nvPr/>
        </p:nvCxnSpPr>
        <p:spPr bwMode="auto">
          <a:xfrm>
            <a:off x="3962400" y="3124200"/>
            <a:ext cx="4953000" cy="7448"/>
          </a:xfrm>
          <a:prstGeom prst="straightConnector1">
            <a:avLst/>
          </a:prstGeom>
          <a:ln>
            <a:solidFill>
              <a:schemeClr val="accent6">
                <a:lumMod val="75000"/>
              </a:schemeClr>
            </a:solidFill>
            <a:prstDash val="dashDot"/>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45" name="Connettore 2 44">
            <a:extLst>
              <a:ext uri="{FF2B5EF4-FFF2-40B4-BE49-F238E27FC236}">
                <a16:creationId xmlns:a16="http://schemas.microsoft.com/office/drawing/2014/main" id="{DA4C329A-52EE-4FC3-947D-06D1D3490386}"/>
              </a:ext>
            </a:extLst>
          </p:cNvPr>
          <p:cNvCxnSpPr>
            <a:cxnSpLocks/>
          </p:cNvCxnSpPr>
          <p:nvPr/>
        </p:nvCxnSpPr>
        <p:spPr bwMode="auto">
          <a:xfrm>
            <a:off x="1905000" y="3581400"/>
            <a:ext cx="8382000" cy="0"/>
          </a:xfrm>
          <a:prstGeom prst="straightConnector1">
            <a:avLst/>
          </a:prstGeom>
          <a:ln>
            <a:solidFill>
              <a:srgbClr val="00B050"/>
            </a:solidFill>
            <a:prstDash val="sysDash"/>
            <a:headEnd type="none" w="med" len="med"/>
            <a:tailEnd type="arrow"/>
          </a:ln>
        </p:spPr>
        <p:style>
          <a:lnRef idx="3">
            <a:schemeClr val="accent6"/>
          </a:lnRef>
          <a:fillRef idx="0">
            <a:schemeClr val="accent6"/>
          </a:fillRef>
          <a:effectRef idx="2">
            <a:schemeClr val="accent6"/>
          </a:effectRef>
          <a:fontRef idx="minor">
            <a:schemeClr val="tx1"/>
          </a:fontRef>
        </p:style>
      </p:cxnSp>
      <p:pic>
        <p:nvPicPr>
          <p:cNvPr id="46" name="Immagine 45">
            <a:extLst>
              <a:ext uri="{FF2B5EF4-FFF2-40B4-BE49-F238E27FC236}">
                <a16:creationId xmlns:a16="http://schemas.microsoft.com/office/drawing/2014/main" id="{C3315D84-BCDC-DBC5-3409-964AADA0A728}"/>
              </a:ext>
            </a:extLst>
          </p:cNvPr>
          <p:cNvPicPr>
            <a:picLocks noChangeAspect="1"/>
          </p:cNvPicPr>
          <p:nvPr/>
        </p:nvPicPr>
        <p:blipFill>
          <a:blip r:embed="rId6"/>
          <a:stretch>
            <a:fillRect/>
          </a:stretch>
        </p:blipFill>
        <p:spPr>
          <a:xfrm>
            <a:off x="380999" y="4580711"/>
            <a:ext cx="4396029" cy="1591489"/>
          </a:xfrm>
          <a:prstGeom prst="rect">
            <a:avLst/>
          </a:prstGeom>
          <a:solidFill>
            <a:schemeClr val="bg1"/>
          </a:solidFill>
        </p:spPr>
      </p:pic>
      <p:graphicFrame>
        <p:nvGraphicFramePr>
          <p:cNvPr id="58" name="Tabella 57">
            <a:extLst>
              <a:ext uri="{FF2B5EF4-FFF2-40B4-BE49-F238E27FC236}">
                <a16:creationId xmlns:a16="http://schemas.microsoft.com/office/drawing/2014/main" id="{5BAED971-FA1B-EB16-E342-13FE464C1D2C}"/>
              </a:ext>
            </a:extLst>
          </p:cNvPr>
          <p:cNvGraphicFramePr>
            <a:graphicFrameLocks noGrp="1"/>
          </p:cNvGraphicFramePr>
          <p:nvPr>
            <p:extLst>
              <p:ext uri="{D42A27DB-BD31-4B8C-83A1-F6EECF244321}">
                <p14:modId xmlns:p14="http://schemas.microsoft.com/office/powerpoint/2010/main" val="2260269712"/>
              </p:ext>
            </p:extLst>
          </p:nvPr>
        </p:nvGraphicFramePr>
        <p:xfrm>
          <a:off x="1867904" y="1704135"/>
          <a:ext cx="2791162" cy="767715"/>
        </p:xfrm>
        <a:graphic>
          <a:graphicData uri="http://schemas.openxmlformats.org/drawingml/2006/table">
            <a:tbl>
              <a:tblPr firstRow="1" bandRow="1">
                <a:tableStyleId>{3B4B98B0-60AC-42C2-AFA5-B58CD77FA1E5}</a:tableStyleId>
              </a:tblPr>
              <a:tblGrid>
                <a:gridCol w="1289050">
                  <a:extLst>
                    <a:ext uri="{9D8B030D-6E8A-4147-A177-3AD203B41FA5}">
                      <a16:colId xmlns:a16="http://schemas.microsoft.com/office/drawing/2014/main" val="727196422"/>
                    </a:ext>
                  </a:extLst>
                </a:gridCol>
                <a:gridCol w="751056">
                  <a:extLst>
                    <a:ext uri="{9D8B030D-6E8A-4147-A177-3AD203B41FA5}">
                      <a16:colId xmlns:a16="http://schemas.microsoft.com/office/drawing/2014/main" val="91125365"/>
                    </a:ext>
                  </a:extLst>
                </a:gridCol>
                <a:gridCol w="751056">
                  <a:extLst>
                    <a:ext uri="{9D8B030D-6E8A-4147-A177-3AD203B41FA5}">
                      <a16:colId xmlns:a16="http://schemas.microsoft.com/office/drawing/2014/main" val="887336982"/>
                    </a:ext>
                  </a:extLst>
                </a:gridCol>
              </a:tblGrid>
              <a:tr h="190500">
                <a:tc>
                  <a:txBody>
                    <a:bodyPr/>
                    <a:lstStyle/>
                    <a:p>
                      <a:pPr algn="ctr" fontAlgn="t"/>
                      <a:r>
                        <a:rPr lang="it-IT" sz="1100" u="none" strike="noStrike">
                          <a:effectLst/>
                        </a:rPr>
                        <a:t>Variabile</a:t>
                      </a:r>
                      <a:endParaRPr lang="it-IT" sz="11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it-IT" sz="1100" u="none" strike="noStrike">
                          <a:effectLst/>
                        </a:rPr>
                        <a:t>Can1</a:t>
                      </a:r>
                      <a:endParaRPr lang="it-IT" sz="1100" b="1"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it-IT" sz="1100" u="none" strike="noStrike">
                          <a:effectLst/>
                        </a:rPr>
                        <a:t>Can2</a:t>
                      </a:r>
                      <a:endParaRPr lang="it-IT" sz="1100" b="1"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845155499"/>
                  </a:ext>
                </a:extLst>
              </a:tr>
              <a:tr h="190500">
                <a:tc>
                  <a:txBody>
                    <a:bodyPr/>
                    <a:lstStyle/>
                    <a:p>
                      <a:pPr algn="ctr" fontAlgn="t"/>
                      <a:r>
                        <a:rPr lang="it-IT" sz="1200" u="none" strike="noStrike" dirty="0">
                          <a:effectLst/>
                        </a:rPr>
                        <a:t>Factor1 (mv)</a:t>
                      </a:r>
                      <a:endParaRPr lang="it-IT" sz="12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100" u="none" strike="noStrike" dirty="0">
                          <a:effectLst/>
                        </a:rPr>
                        <a:t>-0.191</a:t>
                      </a:r>
                      <a:endParaRPr lang="it-IT" sz="11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100" b="1" u="none" strike="noStrike" dirty="0">
                          <a:effectLst/>
                        </a:rPr>
                        <a:t>0.844</a:t>
                      </a:r>
                      <a:endParaRPr lang="it-IT" sz="1100" b="1"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557861484"/>
                  </a:ext>
                </a:extLst>
              </a:tr>
              <a:tr h="190500">
                <a:tc>
                  <a:txBody>
                    <a:bodyPr/>
                    <a:lstStyle/>
                    <a:p>
                      <a:pPr algn="ctr" fontAlgn="t"/>
                      <a:r>
                        <a:rPr lang="it-IT" sz="1200" u="none" strike="noStrike" dirty="0">
                          <a:effectLst/>
                        </a:rPr>
                        <a:t>Factor2 </a:t>
                      </a:r>
                      <a:endParaRPr lang="it-IT" sz="12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100" u="none" strike="noStrike" dirty="0">
                          <a:effectLst/>
                        </a:rPr>
                        <a:t>0.502</a:t>
                      </a:r>
                      <a:endParaRPr lang="it-IT" sz="1100" b="0"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100" u="none" strike="noStrike" dirty="0">
                          <a:effectLst/>
                        </a:rPr>
                        <a:t>0.692</a:t>
                      </a:r>
                      <a:endParaRPr lang="it-IT" sz="11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4105395787"/>
                  </a:ext>
                </a:extLst>
              </a:tr>
              <a:tr h="190500">
                <a:tc>
                  <a:txBody>
                    <a:bodyPr/>
                    <a:lstStyle/>
                    <a:p>
                      <a:pPr algn="ctr" fontAlgn="t"/>
                      <a:r>
                        <a:rPr lang="it-IT" sz="1200" u="none" strike="noStrike" dirty="0">
                          <a:effectLst/>
                        </a:rPr>
                        <a:t>Factor3 (</a:t>
                      </a:r>
                      <a:r>
                        <a:rPr lang="it-IT" sz="1200" u="none" strike="noStrike" dirty="0" err="1">
                          <a:effectLst/>
                        </a:rPr>
                        <a:t>tral</a:t>
                      </a:r>
                      <a:r>
                        <a:rPr lang="it-IT" sz="1200" u="none" strike="noStrike" dirty="0">
                          <a:effectLst/>
                        </a:rPr>
                        <a:t>)</a:t>
                      </a:r>
                      <a:endParaRPr lang="it-IT" sz="12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100" b="1" u="none" strike="noStrike" dirty="0">
                          <a:effectLst/>
                        </a:rPr>
                        <a:t>0.909</a:t>
                      </a:r>
                      <a:endParaRPr lang="it-IT" sz="1100" b="1" i="0" u="none" strike="noStrike" dirty="0">
                        <a:solidFill>
                          <a:srgbClr val="000000"/>
                        </a:solidFill>
                        <a:effectLst/>
                        <a:latin typeface="Arial" panose="020B0604020202020204" pitchFamily="34" charset="0"/>
                      </a:endParaRPr>
                    </a:p>
                  </a:txBody>
                  <a:tcPr marL="9525" marR="9525" marT="9525" marB="0"/>
                </a:tc>
                <a:tc>
                  <a:txBody>
                    <a:bodyPr/>
                    <a:lstStyle/>
                    <a:p>
                      <a:pPr algn="l" fontAlgn="t"/>
                      <a:r>
                        <a:rPr lang="it-IT" sz="1100" u="none" strike="noStrike" dirty="0">
                          <a:effectLst/>
                        </a:rPr>
                        <a:t>-0.267</a:t>
                      </a:r>
                      <a:endParaRPr lang="it-IT" sz="11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50754583"/>
                  </a:ext>
                </a:extLst>
              </a:tr>
            </a:tbl>
          </a:graphicData>
        </a:graphic>
      </p:graphicFrame>
      <p:sp>
        <p:nvSpPr>
          <p:cNvPr id="65" name="Rettangolo 64">
            <a:extLst>
              <a:ext uri="{FF2B5EF4-FFF2-40B4-BE49-F238E27FC236}">
                <a16:creationId xmlns:a16="http://schemas.microsoft.com/office/drawing/2014/main" id="{83DECC2C-90C1-5906-AFD4-74AC4D2EED1E}"/>
              </a:ext>
            </a:extLst>
          </p:cNvPr>
          <p:cNvSpPr/>
          <p:nvPr/>
        </p:nvSpPr>
        <p:spPr>
          <a:xfrm>
            <a:off x="381000" y="6172200"/>
            <a:ext cx="4343400" cy="307777"/>
          </a:xfrm>
          <a:prstGeom prst="rect">
            <a:avLst/>
          </a:prstGeom>
        </p:spPr>
        <p:txBody>
          <a:bodyPr wrap="square">
            <a:spAutoFit/>
          </a:bodyPr>
          <a:lstStyle/>
          <a:p>
            <a:r>
              <a:rPr lang="en-GB" sz="1400" b="1" i="1" dirty="0">
                <a:latin typeface="+mn-lt"/>
              </a:rPr>
              <a:t>Cluster mean values of cycle kinematic variables</a:t>
            </a:r>
            <a:endParaRPr lang="it-IT" sz="1400" dirty="0">
              <a:latin typeface="+mn-lt"/>
            </a:endParaRPr>
          </a:p>
        </p:txBody>
      </p:sp>
      <p:pic>
        <p:nvPicPr>
          <p:cNvPr id="72" name="Immagine 71">
            <a:extLst>
              <a:ext uri="{FF2B5EF4-FFF2-40B4-BE49-F238E27FC236}">
                <a16:creationId xmlns:a16="http://schemas.microsoft.com/office/drawing/2014/main" id="{EABADC80-EF7E-4BFE-A4FB-8DE4DDD927A1}"/>
              </a:ext>
            </a:extLst>
          </p:cNvPr>
          <p:cNvPicPr>
            <a:picLocks noChangeAspect="1"/>
          </p:cNvPicPr>
          <p:nvPr/>
        </p:nvPicPr>
        <p:blipFill>
          <a:blip r:embed="rId7"/>
          <a:stretch>
            <a:fillRect/>
          </a:stretch>
        </p:blipFill>
        <p:spPr>
          <a:xfrm>
            <a:off x="7909135" y="3969847"/>
            <a:ext cx="4101975" cy="1305633"/>
          </a:xfrm>
          <a:prstGeom prst="rect">
            <a:avLst/>
          </a:prstGeom>
          <a:solidFill>
            <a:schemeClr val="bg1">
              <a:alpha val="50000"/>
            </a:schemeClr>
          </a:solidFill>
        </p:spPr>
      </p:pic>
      <p:grpSp>
        <p:nvGrpSpPr>
          <p:cNvPr id="73" name="Gruppo 72">
            <a:extLst>
              <a:ext uri="{FF2B5EF4-FFF2-40B4-BE49-F238E27FC236}">
                <a16:creationId xmlns:a16="http://schemas.microsoft.com/office/drawing/2014/main" id="{D79379AF-D472-EFE5-0FC7-45B33C24C6CF}"/>
              </a:ext>
            </a:extLst>
          </p:cNvPr>
          <p:cNvGrpSpPr/>
          <p:nvPr/>
        </p:nvGrpSpPr>
        <p:grpSpPr>
          <a:xfrm>
            <a:off x="2244094" y="4993065"/>
            <a:ext cx="2614368" cy="716242"/>
            <a:chOff x="2244094" y="4993065"/>
            <a:chExt cx="2614368" cy="716242"/>
          </a:xfrm>
        </p:grpSpPr>
        <p:sp>
          <p:nvSpPr>
            <p:cNvPr id="74" name="Rettangolo arrotondato 23">
              <a:extLst>
                <a:ext uri="{FF2B5EF4-FFF2-40B4-BE49-F238E27FC236}">
                  <a16:creationId xmlns:a16="http://schemas.microsoft.com/office/drawing/2014/main" id="{B50D9707-06E6-5317-9DB7-9E88D3CF0C0B}"/>
                </a:ext>
              </a:extLst>
            </p:cNvPr>
            <p:cNvSpPr/>
            <p:nvPr/>
          </p:nvSpPr>
          <p:spPr>
            <a:xfrm>
              <a:off x="3329187" y="5225604"/>
              <a:ext cx="638301" cy="269545"/>
            </a:xfrm>
            <a:prstGeom prst="roundRect">
              <a:avLst/>
            </a:prstGeom>
            <a:solidFill>
              <a:schemeClr val="accent3">
                <a:lumMod val="20000"/>
                <a:lumOff val="80000"/>
                <a:alpha val="10000"/>
              </a:schemeClr>
            </a:solidFill>
            <a:ln w="19050">
              <a:solidFill>
                <a:schemeClr val="accent2"/>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75" name="Rettangolo arrotondato 24">
              <a:extLst>
                <a:ext uri="{FF2B5EF4-FFF2-40B4-BE49-F238E27FC236}">
                  <a16:creationId xmlns:a16="http://schemas.microsoft.com/office/drawing/2014/main" id="{A5CB7412-700A-F866-EE79-B94F152BD27A}"/>
                </a:ext>
              </a:extLst>
            </p:cNvPr>
            <p:cNvSpPr/>
            <p:nvPr/>
          </p:nvSpPr>
          <p:spPr>
            <a:xfrm>
              <a:off x="2244094" y="4993065"/>
              <a:ext cx="711965" cy="246825"/>
            </a:xfrm>
            <a:prstGeom prst="roundRect">
              <a:avLst/>
            </a:prstGeom>
            <a:solidFill>
              <a:schemeClr val="accent3">
                <a:lumMod val="20000"/>
                <a:lumOff val="80000"/>
                <a:alpha val="10000"/>
              </a:schemeClr>
            </a:solidFill>
            <a:ln w="19050">
              <a:solidFill>
                <a:schemeClr val="accent2"/>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sp>
          <p:nvSpPr>
            <p:cNvPr id="76" name="Rettangolo arrotondato 26">
              <a:extLst>
                <a:ext uri="{FF2B5EF4-FFF2-40B4-BE49-F238E27FC236}">
                  <a16:creationId xmlns:a16="http://schemas.microsoft.com/office/drawing/2014/main" id="{96438C23-0625-C638-70CE-85C5357E0507}"/>
                </a:ext>
              </a:extLst>
            </p:cNvPr>
            <p:cNvSpPr/>
            <p:nvPr/>
          </p:nvSpPr>
          <p:spPr>
            <a:xfrm>
              <a:off x="4064772" y="5439762"/>
              <a:ext cx="793690" cy="269545"/>
            </a:xfrm>
            <a:prstGeom prst="roundRect">
              <a:avLst/>
            </a:prstGeom>
            <a:solidFill>
              <a:schemeClr val="accent3">
                <a:lumMod val="20000"/>
                <a:lumOff val="80000"/>
                <a:alpha val="10000"/>
              </a:schemeClr>
            </a:solidFill>
            <a:ln w="19050">
              <a:solidFill>
                <a:schemeClr val="accent2"/>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it-IT"/>
            </a:p>
          </p:txBody>
        </p:sp>
      </p:grpSp>
    </p:spTree>
    <p:extLst>
      <p:ext uri="{BB962C8B-B14F-4D97-AF65-F5344CB8AC3E}">
        <p14:creationId xmlns:p14="http://schemas.microsoft.com/office/powerpoint/2010/main" val="296213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22" presetClass="entr" presetSubtype="8"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1000"/>
                                        <p:tgtEl>
                                          <p:spTgt spid="72"/>
                                        </p:tgtEl>
                                      </p:cBhvr>
                                    </p:animEffect>
                                    <p:anim calcmode="lin" valueType="num">
                                      <p:cBhvr>
                                        <p:cTn id="36" dur="1000" fill="hold"/>
                                        <p:tgtEl>
                                          <p:spTgt spid="72"/>
                                        </p:tgtEl>
                                        <p:attrNameLst>
                                          <p:attrName>ppt_x</p:attrName>
                                        </p:attrNameLst>
                                      </p:cBhvr>
                                      <p:tavLst>
                                        <p:tav tm="0">
                                          <p:val>
                                            <p:strVal val="#ppt_x"/>
                                          </p:val>
                                        </p:tav>
                                        <p:tav tm="100000">
                                          <p:val>
                                            <p:strVal val="#ppt_x"/>
                                          </p:val>
                                        </p:tav>
                                      </p:tavLst>
                                    </p:anim>
                                    <p:anim calcmode="lin" valueType="num">
                                      <p:cBhvr>
                                        <p:cTn id="37"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Freeform: Shape 41">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C49850E-34C0-9FCB-1842-9125A9FA64AE}"/>
              </a:ext>
            </a:extLst>
          </p:cNvPr>
          <p:cNvSpPr>
            <a:spLocks noGrp="1"/>
          </p:cNvSpPr>
          <p:nvPr>
            <p:ph type="title"/>
          </p:nvPr>
        </p:nvSpPr>
        <p:spPr>
          <a:xfrm>
            <a:off x="438913" y="859536"/>
            <a:ext cx="4832802" cy="1243584"/>
          </a:xfrm>
        </p:spPr>
        <p:txBody>
          <a:bodyPr>
            <a:normAutofit/>
          </a:bodyPr>
          <a:lstStyle/>
          <a:p>
            <a:r>
              <a:rPr lang="it-IT" sz="3400"/>
              <a:t>Livelli di emissioni e consumo lungo il percorso</a:t>
            </a:r>
            <a:endParaRPr lang="it-IT" sz="3400" dirty="0"/>
          </a:p>
        </p:txBody>
      </p:sp>
      <p:sp>
        <p:nvSpPr>
          <p:cNvPr id="46" name="Rectangle 4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7">
            <a:extLst>
              <a:ext uri="{FF2B5EF4-FFF2-40B4-BE49-F238E27FC236}">
                <a16:creationId xmlns:a16="http://schemas.microsoft.com/office/drawing/2014/main" id="{0748A64D-9EE1-833E-5E4C-5FC0A8704628}"/>
              </a:ext>
            </a:extLst>
          </p:cNvPr>
          <p:cNvSpPr>
            <a:spLocks noGrp="1"/>
          </p:cNvSpPr>
          <p:nvPr>
            <p:ph idx="1"/>
          </p:nvPr>
        </p:nvSpPr>
        <p:spPr>
          <a:xfrm>
            <a:off x="438912" y="2512611"/>
            <a:ext cx="4832803" cy="3664351"/>
          </a:xfrm>
        </p:spPr>
        <p:txBody>
          <a:bodyPr>
            <a:normAutofit/>
          </a:bodyPr>
          <a:lstStyle/>
          <a:p>
            <a:r>
              <a:rPr lang="it-IT" sz="1800" dirty="0"/>
              <a:t>Le aree rosse corrispondono al livello di concentrazione di emissione di CO</a:t>
            </a:r>
            <a:r>
              <a:rPr lang="it-IT" sz="1800" baseline="-25000" dirty="0"/>
              <a:t>2</a:t>
            </a:r>
            <a:r>
              <a:rPr lang="it-IT" sz="1800" dirty="0"/>
              <a:t> (g/s) più elevato durante il percorso</a:t>
            </a:r>
          </a:p>
          <a:p>
            <a:r>
              <a:rPr lang="it-IT" sz="1800" dirty="0"/>
              <a:t>Queste coincidono con le zone a maggior congestione, in prossimità dei semafori e nei percorsi in salita</a:t>
            </a:r>
            <a:endParaRPr lang="en-US" sz="1800" dirty="0"/>
          </a:p>
        </p:txBody>
      </p:sp>
      <p:pic>
        <p:nvPicPr>
          <p:cNvPr id="5" name="Immagine 4">
            <a:extLst>
              <a:ext uri="{FF2B5EF4-FFF2-40B4-BE49-F238E27FC236}">
                <a16:creationId xmlns:a16="http://schemas.microsoft.com/office/drawing/2014/main" id="{27D0FF27-0E6A-D31F-12AD-115D7C5F3667}"/>
              </a:ext>
            </a:extLst>
          </p:cNvPr>
          <p:cNvPicPr>
            <a:picLocks noChangeAspect="1"/>
          </p:cNvPicPr>
          <p:nvPr/>
        </p:nvPicPr>
        <p:blipFill>
          <a:blip r:embed="rId2"/>
          <a:stretch>
            <a:fillRect/>
          </a:stretch>
        </p:blipFill>
        <p:spPr>
          <a:xfrm>
            <a:off x="6004070" y="538087"/>
            <a:ext cx="5749018" cy="3024919"/>
          </a:xfrm>
          <a:prstGeom prst="rect">
            <a:avLst/>
          </a:prstGeom>
        </p:spPr>
      </p:pic>
      <p:pic>
        <p:nvPicPr>
          <p:cNvPr id="4" name="Segnaposto contenuto 3">
            <a:extLst>
              <a:ext uri="{FF2B5EF4-FFF2-40B4-BE49-F238E27FC236}">
                <a16:creationId xmlns:a16="http://schemas.microsoft.com/office/drawing/2014/main" id="{0A0D18FF-8FB8-B1A3-AA52-9CB700DB9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044966" y="4101093"/>
            <a:ext cx="6708122" cy="2448461"/>
          </a:xfrm>
          <a:prstGeom prst="rect">
            <a:avLst/>
          </a:prstGeom>
          <a:noFill/>
        </p:spPr>
      </p:pic>
    </p:spTree>
    <p:extLst>
      <p:ext uri="{BB962C8B-B14F-4D97-AF65-F5344CB8AC3E}">
        <p14:creationId xmlns:p14="http://schemas.microsoft.com/office/powerpoint/2010/main" val="3464266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olo 1">
            <a:extLst>
              <a:ext uri="{FF2B5EF4-FFF2-40B4-BE49-F238E27FC236}">
                <a16:creationId xmlns:a16="http://schemas.microsoft.com/office/drawing/2014/main" id="{CC5C4920-B931-3ACE-D217-6889420B7751}"/>
              </a:ext>
            </a:extLst>
          </p:cNvPr>
          <p:cNvSpPr txBox="1">
            <a:spLocks/>
          </p:cNvSpPr>
          <p:nvPr/>
        </p:nvSpPr>
        <p:spPr>
          <a:xfrm>
            <a:off x="1670670" y="74641"/>
            <a:ext cx="8913024"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dirty="0"/>
              <a:t>Sistema di acquisizione dei fattori di emissione</a:t>
            </a:r>
            <a:endParaRPr lang="en-US" sz="3600" dirty="0"/>
          </a:p>
        </p:txBody>
      </p:sp>
      <p:pic>
        <p:nvPicPr>
          <p:cNvPr id="26" name="Picture 2" descr="https://www.im.cnr.it/wp-content/uploads/2017/05/A3.jpg">
            <a:extLst>
              <a:ext uri="{FF2B5EF4-FFF2-40B4-BE49-F238E27FC236}">
                <a16:creationId xmlns:a16="http://schemas.microsoft.com/office/drawing/2014/main" id="{3453851F-6F6F-5CBC-0F41-6E9C454D3D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785" y="3192261"/>
            <a:ext cx="4174016" cy="2777752"/>
          </a:xfrm>
          <a:prstGeom prst="rect">
            <a:avLst/>
          </a:prstGeom>
          <a:noFill/>
          <a:extLst>
            <a:ext uri="{909E8E84-426E-40DD-AFC4-6F175D3DCCD1}">
              <a14:hiddenFill xmlns:a14="http://schemas.microsoft.com/office/drawing/2010/main">
                <a:solidFill>
                  <a:srgbClr val="FFFFFF"/>
                </a:solidFill>
              </a14:hiddenFill>
            </a:ext>
          </a:extLst>
        </p:spPr>
      </p:pic>
      <p:sp>
        <p:nvSpPr>
          <p:cNvPr id="40" name="Rettangolo 39">
            <a:extLst>
              <a:ext uri="{FF2B5EF4-FFF2-40B4-BE49-F238E27FC236}">
                <a16:creationId xmlns:a16="http://schemas.microsoft.com/office/drawing/2014/main" id="{121668D1-7ABB-0CC9-404D-9181E0B8234B}"/>
              </a:ext>
            </a:extLst>
          </p:cNvPr>
          <p:cNvSpPr/>
          <p:nvPr/>
        </p:nvSpPr>
        <p:spPr>
          <a:xfrm>
            <a:off x="4057318" y="1279414"/>
            <a:ext cx="2194768" cy="369332"/>
          </a:xfrm>
          <a:prstGeom prst="rect">
            <a:avLst/>
          </a:prstGeom>
        </p:spPr>
        <p:txBody>
          <a:bodyPr wrap="none">
            <a:spAutoFit/>
          </a:bodyPr>
          <a:lstStyle/>
          <a:p>
            <a:r>
              <a:rPr lang="en-US" sz="1800" dirty="0">
                <a:solidFill>
                  <a:srgbClr val="01A0E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Typical Driving cycle</a:t>
            </a:r>
            <a:endParaRPr lang="it-IT" dirty="0">
              <a:effectLst>
                <a:outerShdw blurRad="38100" dist="38100" dir="2700000" algn="tl">
                  <a:srgbClr val="000000">
                    <a:alpha val="43137"/>
                  </a:srgbClr>
                </a:outerShdw>
              </a:effectLst>
            </a:endParaRPr>
          </a:p>
        </p:txBody>
      </p:sp>
      <p:pic>
        <p:nvPicPr>
          <p:cNvPr id="46" name="Picture 2" descr="Risultati immagini per chassis dynamometer layout">
            <a:extLst>
              <a:ext uri="{FF2B5EF4-FFF2-40B4-BE49-F238E27FC236}">
                <a16:creationId xmlns:a16="http://schemas.microsoft.com/office/drawing/2014/main" id="{36B4EA74-EB9F-B9EC-D2E1-34B14711F096}"/>
              </a:ext>
            </a:extLst>
          </p:cNvPr>
          <p:cNvPicPr>
            <a:picLocks noChangeAspect="1" noChangeArrowheads="1"/>
          </p:cNvPicPr>
          <p:nvPr/>
        </p:nvPicPr>
        <p:blipFill>
          <a:blip r:embed="rId4" cstate="print"/>
          <a:srcRect/>
          <a:stretch>
            <a:fillRect/>
          </a:stretch>
        </p:blipFill>
        <p:spPr bwMode="auto">
          <a:xfrm>
            <a:off x="116199" y="2343807"/>
            <a:ext cx="7898047" cy="4304623"/>
          </a:xfrm>
          <a:prstGeom prst="rect">
            <a:avLst/>
          </a:prstGeom>
          <a:noFill/>
          <a:ln>
            <a:solidFill>
              <a:schemeClr val="accent1"/>
            </a:solidFill>
          </a:ln>
        </p:spPr>
      </p:pic>
      <p:pic>
        <p:nvPicPr>
          <p:cNvPr id="36" name="Picture 11" descr="cluster4a">
            <a:extLst>
              <a:ext uri="{FF2B5EF4-FFF2-40B4-BE49-F238E27FC236}">
                <a16:creationId xmlns:a16="http://schemas.microsoft.com/office/drawing/2014/main" id="{9051145A-74BD-41D2-BE71-A17FC0094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7" y="4840635"/>
            <a:ext cx="504680" cy="37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magine 41" descr="La procedura SGRender">
            <a:extLst>
              <a:ext uri="{FF2B5EF4-FFF2-40B4-BE49-F238E27FC236}">
                <a16:creationId xmlns:a16="http://schemas.microsoft.com/office/drawing/2014/main" id="{51C6181E-6A07-CA85-3ADA-AC7DF724827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8587" y="785065"/>
            <a:ext cx="3540791" cy="146666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7" name="Immagine 46" descr="La procedura SGRender">
            <a:extLst>
              <a:ext uri="{FF2B5EF4-FFF2-40B4-BE49-F238E27FC236}">
                <a16:creationId xmlns:a16="http://schemas.microsoft.com/office/drawing/2014/main" id="{5694AB0A-3952-1AA8-CCC8-B6DAA88792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3296" y="1417076"/>
            <a:ext cx="3619653" cy="150057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CasellaDiTesto 1">
            <a:extLst>
              <a:ext uri="{FF2B5EF4-FFF2-40B4-BE49-F238E27FC236}">
                <a16:creationId xmlns:a16="http://schemas.microsoft.com/office/drawing/2014/main" id="{F2393C39-9409-5FB2-9C04-D58638B5C186}"/>
              </a:ext>
            </a:extLst>
          </p:cNvPr>
          <p:cNvSpPr txBox="1"/>
          <p:nvPr/>
        </p:nvSpPr>
        <p:spPr>
          <a:xfrm>
            <a:off x="9435751" y="5930835"/>
            <a:ext cx="1147943" cy="369332"/>
          </a:xfrm>
          <a:prstGeom prst="rect">
            <a:avLst/>
          </a:prstGeom>
          <a:noFill/>
        </p:spPr>
        <p:txBody>
          <a:bodyPr wrap="none" rtlCol="0">
            <a:spAutoFit/>
          </a:bodyPr>
          <a:lstStyle/>
          <a:p>
            <a:r>
              <a:rPr lang="it-IT" dirty="0"/>
              <a:t>Sala prova</a:t>
            </a:r>
          </a:p>
        </p:txBody>
      </p:sp>
    </p:spTree>
    <p:extLst>
      <p:ext uri="{BB962C8B-B14F-4D97-AF65-F5344CB8AC3E}">
        <p14:creationId xmlns:p14="http://schemas.microsoft.com/office/powerpoint/2010/main" val="45265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AAA93B6-5992-2A53-944B-D43C0B49BE5C}"/>
              </a:ext>
            </a:extLst>
          </p:cNvPr>
          <p:cNvSpPr>
            <a:spLocks noGrp="1"/>
          </p:cNvSpPr>
          <p:nvPr>
            <p:ph type="title"/>
          </p:nvPr>
        </p:nvSpPr>
        <p:spPr>
          <a:xfrm>
            <a:off x="617438" y="488243"/>
            <a:ext cx="5630694" cy="668496"/>
          </a:xfrm>
        </p:spPr>
        <p:txBody>
          <a:bodyPr vert="horz" lIns="91440" tIns="45720" rIns="91440" bIns="45720" rtlCol="0" anchor="ctr">
            <a:normAutofit fontScale="90000"/>
          </a:bodyPr>
          <a:lstStyle/>
          <a:p>
            <a:r>
              <a:rPr lang="en-US" sz="5200"/>
              <a:t>Robot Driver</a:t>
            </a:r>
            <a:endParaRPr lang="en-US" sz="5200" dirty="0"/>
          </a:p>
        </p:txBody>
      </p:sp>
      <p:sp>
        <p:nvSpPr>
          <p:cNvPr id="11" name="CasellaDiTesto 10">
            <a:extLst>
              <a:ext uri="{FF2B5EF4-FFF2-40B4-BE49-F238E27FC236}">
                <a16:creationId xmlns:a16="http://schemas.microsoft.com/office/drawing/2014/main" id="{12431053-E70E-E2E2-EA3C-06D99659D62B}"/>
              </a:ext>
            </a:extLst>
          </p:cNvPr>
          <p:cNvSpPr txBox="1"/>
          <p:nvPr/>
        </p:nvSpPr>
        <p:spPr>
          <a:xfrm>
            <a:off x="1718657" y="1379093"/>
            <a:ext cx="8480527" cy="461665"/>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it-IT" sz="2400"/>
              <a:t>Utilizzo di un robot driver per la ripetizione dei cicli su banco a rulli</a:t>
            </a:r>
            <a:endParaRPr lang="it-IT" sz="2400" dirty="0"/>
          </a:p>
        </p:txBody>
      </p:sp>
      <p:pic>
        <p:nvPicPr>
          <p:cNvPr id="18" name="Immagine 17" descr="Immagine che contiene pavimento, interni, pannello di controllo&#10;&#10;Descrizione generata automaticamente">
            <a:extLst>
              <a:ext uri="{FF2B5EF4-FFF2-40B4-BE49-F238E27FC236}">
                <a16:creationId xmlns:a16="http://schemas.microsoft.com/office/drawing/2014/main" id="{05B6B375-3780-D702-2473-EB11D039CCF1}"/>
              </a:ext>
            </a:extLst>
          </p:cNvPr>
          <p:cNvPicPr>
            <a:picLocks noChangeAspect="1"/>
          </p:cNvPicPr>
          <p:nvPr/>
        </p:nvPicPr>
        <p:blipFill>
          <a:blip r:embed="rId2"/>
          <a:stretch>
            <a:fillRect/>
          </a:stretch>
        </p:blipFill>
        <p:spPr>
          <a:xfrm>
            <a:off x="552682" y="2098169"/>
            <a:ext cx="5695450" cy="4271588"/>
          </a:xfrm>
          <a:prstGeom prst="rect">
            <a:avLst/>
          </a:prstGeom>
        </p:spPr>
      </p:pic>
      <p:pic>
        <p:nvPicPr>
          <p:cNvPr id="22" name="Immagine 21">
            <a:extLst>
              <a:ext uri="{FF2B5EF4-FFF2-40B4-BE49-F238E27FC236}">
                <a16:creationId xmlns:a16="http://schemas.microsoft.com/office/drawing/2014/main" id="{5A67662A-9AC2-C201-EDCE-12A5D825C7DC}"/>
              </a:ext>
            </a:extLst>
          </p:cNvPr>
          <p:cNvPicPr>
            <a:picLocks noChangeAspect="1"/>
          </p:cNvPicPr>
          <p:nvPr/>
        </p:nvPicPr>
        <p:blipFill rotWithShape="1">
          <a:blip r:embed="rId3"/>
          <a:srcRect l="14248"/>
          <a:stretch/>
        </p:blipFill>
        <p:spPr>
          <a:xfrm>
            <a:off x="6776562" y="2098169"/>
            <a:ext cx="4883960" cy="4271588"/>
          </a:xfrm>
          <a:prstGeom prst="rect">
            <a:avLst/>
          </a:prstGeom>
        </p:spPr>
      </p:pic>
    </p:spTree>
    <p:extLst>
      <p:ext uri="{BB962C8B-B14F-4D97-AF65-F5344CB8AC3E}">
        <p14:creationId xmlns:p14="http://schemas.microsoft.com/office/powerpoint/2010/main" val="343425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AA93B6-5992-2A53-944B-D43C0B49BE5C}"/>
              </a:ext>
            </a:extLst>
          </p:cNvPr>
          <p:cNvSpPr>
            <a:spLocks noGrp="1"/>
          </p:cNvSpPr>
          <p:nvPr>
            <p:ph type="title"/>
          </p:nvPr>
        </p:nvSpPr>
        <p:spPr>
          <a:xfrm>
            <a:off x="617438" y="488243"/>
            <a:ext cx="5630694" cy="668496"/>
          </a:xfrm>
        </p:spPr>
        <p:txBody>
          <a:bodyPr vert="horz" lIns="91440" tIns="45720" rIns="91440" bIns="45720" rtlCol="0" anchor="ctr">
            <a:normAutofit fontScale="90000"/>
          </a:bodyPr>
          <a:lstStyle/>
          <a:p>
            <a:r>
              <a:rPr lang="en-US" sz="5200" dirty="0"/>
              <a:t>Robot Driver</a:t>
            </a:r>
          </a:p>
        </p:txBody>
      </p:sp>
      <p:pic>
        <p:nvPicPr>
          <p:cNvPr id="6" name="Robot Driver">
            <a:hlinkClick r:id="" action="ppaction://media"/>
            <a:extLst>
              <a:ext uri="{FF2B5EF4-FFF2-40B4-BE49-F238E27FC236}">
                <a16:creationId xmlns:a16="http://schemas.microsoft.com/office/drawing/2014/main" id="{F67D3D55-9AF0-C43A-F480-025ADE5778D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6480" y="2241648"/>
            <a:ext cx="5058481" cy="3793861"/>
          </a:xfrm>
          <a:prstGeom prst="rect">
            <a:avLst/>
          </a:prstGeom>
        </p:spPr>
      </p:pic>
      <p:pic>
        <p:nvPicPr>
          <p:cNvPr id="7" name="RobotDriverAutomatic">
            <a:hlinkClick r:id="" action="ppaction://media"/>
            <a:extLst>
              <a:ext uri="{FF2B5EF4-FFF2-40B4-BE49-F238E27FC236}">
                <a16:creationId xmlns:a16="http://schemas.microsoft.com/office/drawing/2014/main" id="{A7D8DE8A-750F-3882-F957-1AF7C27005F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70530" y="2241648"/>
            <a:ext cx="5058482" cy="3793861"/>
          </a:xfrm>
          <a:prstGeom prst="rect">
            <a:avLst/>
          </a:prstGeom>
        </p:spPr>
      </p:pic>
      <p:sp>
        <p:nvSpPr>
          <p:cNvPr id="9" name="CasellaDiTesto 8">
            <a:extLst>
              <a:ext uri="{FF2B5EF4-FFF2-40B4-BE49-F238E27FC236}">
                <a16:creationId xmlns:a16="http://schemas.microsoft.com/office/drawing/2014/main" id="{E26CECA9-5E7D-7B8C-C2C0-D8C72FC3473D}"/>
              </a:ext>
            </a:extLst>
          </p:cNvPr>
          <p:cNvSpPr txBox="1"/>
          <p:nvPr/>
        </p:nvSpPr>
        <p:spPr>
          <a:xfrm>
            <a:off x="1850200" y="6077422"/>
            <a:ext cx="2471831" cy="369332"/>
          </a:xfrm>
          <a:prstGeom prst="rect">
            <a:avLst/>
          </a:prstGeom>
          <a:noFill/>
        </p:spPr>
        <p:txBody>
          <a:bodyPr wrap="none" rtlCol="0">
            <a:spAutoFit/>
          </a:bodyPr>
          <a:lstStyle/>
          <a:p>
            <a:r>
              <a:rPr lang="it-IT" dirty="0"/>
              <a:t>Guida - cambio manuale</a:t>
            </a:r>
          </a:p>
        </p:txBody>
      </p:sp>
      <p:sp>
        <p:nvSpPr>
          <p:cNvPr id="30" name="CasellaDiTesto 29">
            <a:extLst>
              <a:ext uri="{FF2B5EF4-FFF2-40B4-BE49-F238E27FC236}">
                <a16:creationId xmlns:a16="http://schemas.microsoft.com/office/drawing/2014/main" id="{53B560B2-2007-0D78-8B16-BF918A39244D}"/>
              </a:ext>
            </a:extLst>
          </p:cNvPr>
          <p:cNvSpPr txBox="1"/>
          <p:nvPr/>
        </p:nvSpPr>
        <p:spPr>
          <a:xfrm>
            <a:off x="7618169" y="6077422"/>
            <a:ext cx="2723631" cy="369332"/>
          </a:xfrm>
          <a:prstGeom prst="rect">
            <a:avLst/>
          </a:prstGeom>
          <a:noFill/>
        </p:spPr>
        <p:txBody>
          <a:bodyPr wrap="none" rtlCol="0">
            <a:spAutoFit/>
          </a:bodyPr>
          <a:lstStyle/>
          <a:p>
            <a:r>
              <a:rPr lang="it-IT" dirty="0"/>
              <a:t>Guida - cambio automatico</a:t>
            </a:r>
          </a:p>
        </p:txBody>
      </p:sp>
      <p:sp>
        <p:nvSpPr>
          <p:cNvPr id="11" name="CasellaDiTesto 10">
            <a:extLst>
              <a:ext uri="{FF2B5EF4-FFF2-40B4-BE49-F238E27FC236}">
                <a16:creationId xmlns:a16="http://schemas.microsoft.com/office/drawing/2014/main" id="{12431053-E70E-E2E2-EA3C-06D99659D62B}"/>
              </a:ext>
            </a:extLst>
          </p:cNvPr>
          <p:cNvSpPr txBox="1"/>
          <p:nvPr/>
        </p:nvSpPr>
        <p:spPr>
          <a:xfrm>
            <a:off x="499457" y="1374438"/>
            <a:ext cx="8480527" cy="461665"/>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it-IT" sz="2400" dirty="0"/>
              <a:t>Utilizzo di un robot driver per la ripetizione dei cicli su banco a rulli</a:t>
            </a:r>
          </a:p>
        </p:txBody>
      </p:sp>
      <p:grpSp>
        <p:nvGrpSpPr>
          <p:cNvPr id="13" name="Gruppo 12">
            <a:extLst>
              <a:ext uri="{FF2B5EF4-FFF2-40B4-BE49-F238E27FC236}">
                <a16:creationId xmlns:a16="http://schemas.microsoft.com/office/drawing/2014/main" id="{BCFDE0AB-D267-03ED-780A-887348B3CAF3}"/>
              </a:ext>
            </a:extLst>
          </p:cNvPr>
          <p:cNvGrpSpPr/>
          <p:nvPr/>
        </p:nvGrpSpPr>
        <p:grpSpPr>
          <a:xfrm>
            <a:off x="9479441" y="283322"/>
            <a:ext cx="2285896" cy="1746834"/>
            <a:chOff x="9406647" y="283322"/>
            <a:chExt cx="2285896" cy="1746834"/>
          </a:xfrm>
        </p:grpSpPr>
        <p:pic>
          <p:nvPicPr>
            <p:cNvPr id="32" name="Immagine 31">
              <a:extLst>
                <a:ext uri="{FF2B5EF4-FFF2-40B4-BE49-F238E27FC236}">
                  <a16:creationId xmlns:a16="http://schemas.microsoft.com/office/drawing/2014/main" id="{12CEB539-092B-E34F-70BE-F7AC4C383D24}"/>
                </a:ext>
              </a:extLst>
            </p:cNvPr>
            <p:cNvPicPr>
              <a:picLocks noChangeAspect="1"/>
            </p:cNvPicPr>
            <p:nvPr/>
          </p:nvPicPr>
          <p:blipFill>
            <a:blip r:embed="rId9"/>
            <a:stretch>
              <a:fillRect/>
            </a:stretch>
          </p:blipFill>
          <p:spPr>
            <a:xfrm>
              <a:off x="9406647" y="283322"/>
              <a:ext cx="2285896" cy="1746834"/>
            </a:xfrm>
            <a:prstGeom prst="rect">
              <a:avLst/>
            </a:prstGeom>
          </p:spPr>
        </p:pic>
        <p:grpSp>
          <p:nvGrpSpPr>
            <p:cNvPr id="34" name="Gruppo 33">
              <a:extLst>
                <a:ext uri="{FF2B5EF4-FFF2-40B4-BE49-F238E27FC236}">
                  <a16:creationId xmlns:a16="http://schemas.microsoft.com/office/drawing/2014/main" id="{00A0CD49-AB25-42A4-9E87-F6D7EE2AC3C9}"/>
                </a:ext>
              </a:extLst>
            </p:cNvPr>
            <p:cNvGrpSpPr/>
            <p:nvPr/>
          </p:nvGrpSpPr>
          <p:grpSpPr>
            <a:xfrm>
              <a:off x="10877550" y="398834"/>
              <a:ext cx="495300" cy="1147864"/>
              <a:chOff x="7891463" y="4413250"/>
              <a:chExt cx="495300" cy="1536700"/>
            </a:xfrm>
          </p:grpSpPr>
          <p:sp>
            <p:nvSpPr>
              <p:cNvPr id="36" name="Line 8">
                <a:extLst>
                  <a:ext uri="{FF2B5EF4-FFF2-40B4-BE49-F238E27FC236}">
                    <a16:creationId xmlns:a16="http://schemas.microsoft.com/office/drawing/2014/main" id="{DDF879DB-D6B8-472F-B8F0-F973CA474DA5}"/>
                  </a:ext>
                </a:extLst>
              </p:cNvPr>
              <p:cNvSpPr>
                <a:spLocks noChangeShapeType="1"/>
              </p:cNvSpPr>
              <p:nvPr/>
            </p:nvSpPr>
            <p:spPr bwMode="gray">
              <a:xfrm flipV="1">
                <a:off x="7891463" y="5435600"/>
                <a:ext cx="165100" cy="234950"/>
              </a:xfrm>
              <a:prstGeom prst="line">
                <a:avLst/>
              </a:prstGeom>
              <a:noFill/>
              <a:ln w="12700">
                <a:solidFill>
                  <a:srgbClr val="FF3300"/>
                </a:solidFill>
                <a:prstDash val="sysDot"/>
                <a:round/>
                <a:headEnd/>
                <a:tailEnd/>
              </a:ln>
              <a:effectLst/>
            </p:spPr>
            <p:txBody>
              <a:bodyPr anchor="ctr"/>
              <a:lstStyle>
                <a:defPPr>
                  <a:defRPr lang="it-IT"/>
                </a:defPPr>
                <a:lvl1pPr algn="ctr" rtl="0" fontAlgn="base">
                  <a:spcBef>
                    <a:spcPct val="0"/>
                  </a:spcBef>
                  <a:spcAft>
                    <a:spcPct val="0"/>
                  </a:spcAft>
                  <a:defRPr sz="1600" b="1"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600" b="1"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600" b="1"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600" b="1"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a:lstStyle>
              <a:p>
                <a:pPr>
                  <a:defRPr/>
                </a:pPr>
                <a:endParaRPr lang="it-IT">
                  <a:effectLst>
                    <a:outerShdw blurRad="38100" dist="38100" dir="2700000" algn="tl">
                      <a:srgbClr val="000000">
                        <a:alpha val="43137"/>
                      </a:srgbClr>
                    </a:outerShdw>
                  </a:effectLst>
                </a:endParaRPr>
              </a:p>
            </p:txBody>
          </p:sp>
          <p:sp>
            <p:nvSpPr>
              <p:cNvPr id="38" name="Line 12">
                <a:extLst>
                  <a:ext uri="{FF2B5EF4-FFF2-40B4-BE49-F238E27FC236}">
                    <a16:creationId xmlns:a16="http://schemas.microsoft.com/office/drawing/2014/main" id="{5BECABE3-DC60-41FB-9354-65F715088266}"/>
                  </a:ext>
                </a:extLst>
              </p:cNvPr>
              <p:cNvSpPr>
                <a:spLocks noChangeShapeType="1"/>
              </p:cNvSpPr>
              <p:nvPr/>
            </p:nvSpPr>
            <p:spPr bwMode="gray">
              <a:xfrm flipV="1">
                <a:off x="7894638" y="5661025"/>
                <a:ext cx="0" cy="288925"/>
              </a:xfrm>
              <a:prstGeom prst="line">
                <a:avLst/>
              </a:prstGeom>
              <a:noFill/>
              <a:ln w="12700">
                <a:solidFill>
                  <a:srgbClr val="FF3300"/>
                </a:solidFill>
                <a:prstDash val="sysDot"/>
                <a:round/>
                <a:headEnd/>
                <a:tailEnd/>
              </a:ln>
              <a:effectLst/>
            </p:spPr>
            <p:txBody>
              <a:bodyPr anchor="ctr"/>
              <a:lstStyle>
                <a:defPPr>
                  <a:defRPr lang="it-IT"/>
                </a:defPPr>
                <a:lvl1pPr algn="ctr" rtl="0" fontAlgn="base">
                  <a:spcBef>
                    <a:spcPct val="0"/>
                  </a:spcBef>
                  <a:spcAft>
                    <a:spcPct val="0"/>
                  </a:spcAft>
                  <a:defRPr sz="1600" b="1"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600" b="1"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600" b="1"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600" b="1"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a:lstStyle>
              <a:p>
                <a:pPr>
                  <a:defRPr/>
                </a:pPr>
                <a:endParaRPr lang="it-IT">
                  <a:effectLst>
                    <a:outerShdw blurRad="38100" dist="38100" dir="2700000" algn="tl">
                      <a:srgbClr val="000000">
                        <a:alpha val="43137"/>
                      </a:srgbClr>
                    </a:outerShdw>
                  </a:effectLst>
                </a:endParaRPr>
              </a:p>
            </p:txBody>
          </p:sp>
          <p:sp>
            <p:nvSpPr>
              <p:cNvPr id="40" name="Line 13">
                <a:extLst>
                  <a:ext uri="{FF2B5EF4-FFF2-40B4-BE49-F238E27FC236}">
                    <a16:creationId xmlns:a16="http://schemas.microsoft.com/office/drawing/2014/main" id="{4657C9B9-BF61-4813-970B-B1FE85FDB17A}"/>
                  </a:ext>
                </a:extLst>
              </p:cNvPr>
              <p:cNvSpPr>
                <a:spLocks noChangeShapeType="1"/>
              </p:cNvSpPr>
              <p:nvPr/>
            </p:nvSpPr>
            <p:spPr bwMode="gray">
              <a:xfrm flipV="1">
                <a:off x="8056563" y="5140325"/>
                <a:ext cx="58737" cy="293688"/>
              </a:xfrm>
              <a:prstGeom prst="line">
                <a:avLst/>
              </a:prstGeom>
              <a:noFill/>
              <a:ln w="12700">
                <a:solidFill>
                  <a:srgbClr val="FF3300"/>
                </a:solidFill>
                <a:prstDash val="sysDot"/>
                <a:round/>
                <a:headEnd/>
                <a:tailEnd/>
              </a:ln>
              <a:effectLst/>
            </p:spPr>
            <p:txBody>
              <a:bodyPr anchor="ctr"/>
              <a:lstStyle>
                <a:defPPr>
                  <a:defRPr lang="it-IT"/>
                </a:defPPr>
                <a:lvl1pPr algn="ctr" rtl="0" fontAlgn="base">
                  <a:spcBef>
                    <a:spcPct val="0"/>
                  </a:spcBef>
                  <a:spcAft>
                    <a:spcPct val="0"/>
                  </a:spcAft>
                  <a:defRPr sz="1600" b="1"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600" b="1"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600" b="1"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600" b="1"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a:lstStyle>
              <a:p>
                <a:pPr>
                  <a:defRPr/>
                </a:pPr>
                <a:endParaRPr lang="it-IT">
                  <a:effectLst>
                    <a:outerShdw blurRad="38100" dist="38100" dir="2700000" algn="tl">
                      <a:srgbClr val="000000">
                        <a:alpha val="43137"/>
                      </a:srgbClr>
                    </a:outerShdw>
                  </a:effectLst>
                </a:endParaRPr>
              </a:p>
            </p:txBody>
          </p:sp>
          <p:sp>
            <p:nvSpPr>
              <p:cNvPr id="42" name="Line 14">
                <a:extLst>
                  <a:ext uri="{FF2B5EF4-FFF2-40B4-BE49-F238E27FC236}">
                    <a16:creationId xmlns:a16="http://schemas.microsoft.com/office/drawing/2014/main" id="{383DEA29-2D0F-4286-9E8B-AAD54042B35E}"/>
                  </a:ext>
                </a:extLst>
              </p:cNvPr>
              <p:cNvSpPr>
                <a:spLocks noChangeShapeType="1"/>
              </p:cNvSpPr>
              <p:nvPr/>
            </p:nvSpPr>
            <p:spPr bwMode="gray">
              <a:xfrm flipV="1">
                <a:off x="8115300" y="4881563"/>
                <a:ext cx="117475" cy="268287"/>
              </a:xfrm>
              <a:prstGeom prst="line">
                <a:avLst/>
              </a:prstGeom>
              <a:noFill/>
              <a:ln w="12700">
                <a:solidFill>
                  <a:srgbClr val="FF3300"/>
                </a:solidFill>
                <a:prstDash val="sysDot"/>
                <a:round/>
                <a:headEnd/>
                <a:tailEnd/>
              </a:ln>
              <a:effectLst/>
            </p:spPr>
            <p:txBody>
              <a:bodyPr anchor="ctr"/>
              <a:lstStyle>
                <a:defPPr>
                  <a:defRPr lang="it-IT"/>
                </a:defPPr>
                <a:lvl1pPr algn="ctr" rtl="0" fontAlgn="base">
                  <a:spcBef>
                    <a:spcPct val="0"/>
                  </a:spcBef>
                  <a:spcAft>
                    <a:spcPct val="0"/>
                  </a:spcAft>
                  <a:defRPr sz="1600" b="1"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600" b="1"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600" b="1"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600" b="1"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a:lstStyle>
              <a:p>
                <a:pPr>
                  <a:defRPr/>
                </a:pPr>
                <a:endParaRPr lang="it-IT">
                  <a:effectLst>
                    <a:outerShdw blurRad="38100" dist="38100" dir="2700000" algn="tl">
                      <a:srgbClr val="000000">
                        <a:alpha val="43137"/>
                      </a:srgbClr>
                    </a:outerShdw>
                  </a:effectLst>
                </a:endParaRPr>
              </a:p>
            </p:txBody>
          </p:sp>
          <p:sp>
            <p:nvSpPr>
              <p:cNvPr id="44" name="Line 15">
                <a:extLst>
                  <a:ext uri="{FF2B5EF4-FFF2-40B4-BE49-F238E27FC236}">
                    <a16:creationId xmlns:a16="http://schemas.microsoft.com/office/drawing/2014/main" id="{367522EC-D1CD-4208-80EC-B06B37465812}"/>
                  </a:ext>
                </a:extLst>
              </p:cNvPr>
              <p:cNvSpPr>
                <a:spLocks noChangeShapeType="1"/>
              </p:cNvSpPr>
              <p:nvPr/>
            </p:nvSpPr>
            <p:spPr bwMode="gray">
              <a:xfrm flipH="1" flipV="1">
                <a:off x="8194675" y="4598988"/>
                <a:ext cx="34925" cy="280987"/>
              </a:xfrm>
              <a:prstGeom prst="line">
                <a:avLst/>
              </a:prstGeom>
              <a:noFill/>
              <a:ln w="12700">
                <a:solidFill>
                  <a:srgbClr val="FF3300"/>
                </a:solidFill>
                <a:prstDash val="sysDot"/>
                <a:round/>
                <a:headEnd/>
                <a:tailEnd/>
              </a:ln>
              <a:effectLst/>
            </p:spPr>
            <p:txBody>
              <a:bodyPr anchor="ctr"/>
              <a:lstStyle>
                <a:defPPr>
                  <a:defRPr lang="it-IT"/>
                </a:defPPr>
                <a:lvl1pPr algn="ctr" rtl="0" fontAlgn="base">
                  <a:spcBef>
                    <a:spcPct val="0"/>
                  </a:spcBef>
                  <a:spcAft>
                    <a:spcPct val="0"/>
                  </a:spcAft>
                  <a:defRPr sz="1600" b="1"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600" b="1"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600" b="1"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600" b="1"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a:lstStyle>
              <a:p>
                <a:pPr>
                  <a:defRPr/>
                </a:pPr>
                <a:endParaRPr lang="it-IT">
                  <a:effectLst>
                    <a:outerShdw blurRad="38100" dist="38100" dir="2700000" algn="tl">
                      <a:srgbClr val="000000">
                        <a:alpha val="43137"/>
                      </a:srgbClr>
                    </a:outerShdw>
                  </a:effectLst>
                </a:endParaRPr>
              </a:p>
            </p:txBody>
          </p:sp>
          <p:sp>
            <p:nvSpPr>
              <p:cNvPr id="47" name="Line 16">
                <a:extLst>
                  <a:ext uri="{FF2B5EF4-FFF2-40B4-BE49-F238E27FC236}">
                    <a16:creationId xmlns:a16="http://schemas.microsoft.com/office/drawing/2014/main" id="{ECF2CF1E-3912-4388-95E5-C8CEBEB081FD}"/>
                  </a:ext>
                </a:extLst>
              </p:cNvPr>
              <p:cNvSpPr>
                <a:spLocks noChangeShapeType="1"/>
              </p:cNvSpPr>
              <p:nvPr/>
            </p:nvSpPr>
            <p:spPr bwMode="gray">
              <a:xfrm flipV="1">
                <a:off x="8196263" y="4413250"/>
                <a:ext cx="190500" cy="188913"/>
              </a:xfrm>
              <a:prstGeom prst="line">
                <a:avLst/>
              </a:prstGeom>
              <a:noFill/>
              <a:ln w="12700">
                <a:solidFill>
                  <a:srgbClr val="FF3300"/>
                </a:solidFill>
                <a:prstDash val="sysDot"/>
                <a:round/>
                <a:headEnd/>
                <a:tailEnd/>
              </a:ln>
              <a:effectLst/>
            </p:spPr>
            <p:txBody>
              <a:bodyPr anchor="ctr"/>
              <a:lstStyle>
                <a:defPPr>
                  <a:defRPr lang="it-IT"/>
                </a:defPPr>
                <a:lvl1pPr algn="ctr" rtl="0" fontAlgn="base">
                  <a:spcBef>
                    <a:spcPct val="0"/>
                  </a:spcBef>
                  <a:spcAft>
                    <a:spcPct val="0"/>
                  </a:spcAft>
                  <a:defRPr sz="1600" b="1"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600" b="1"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600" b="1"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600" b="1"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a:lstStyle>
              <a:p>
                <a:pPr>
                  <a:defRPr/>
                </a:pPr>
                <a:endParaRPr lang="it-IT">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75472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4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818">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21212">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5AD82B86-9266-C4A0-B9C4-B9A39F74CAA9}"/>
              </a:ext>
            </a:extLst>
          </p:cNvPr>
          <p:cNvSpPr>
            <a:spLocks noGrp="1"/>
          </p:cNvSpPr>
          <p:nvPr>
            <p:ph type="title"/>
          </p:nvPr>
        </p:nvSpPr>
        <p:spPr>
          <a:xfrm>
            <a:off x="838200" y="365125"/>
            <a:ext cx="10515600" cy="1325563"/>
          </a:xfrm>
        </p:spPr>
        <p:txBody>
          <a:bodyPr>
            <a:normAutofit/>
          </a:bodyPr>
          <a:lstStyle/>
          <a:p>
            <a:r>
              <a:rPr lang="it-IT" b="1" dirty="0"/>
              <a:t>Obiettivi</a:t>
            </a:r>
          </a:p>
        </p:txBody>
      </p:sp>
      <p:sp>
        <p:nvSpPr>
          <p:cNvPr id="25" name="Arc 2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Segnaposto contenuto 2">
            <a:extLst>
              <a:ext uri="{FF2B5EF4-FFF2-40B4-BE49-F238E27FC236}">
                <a16:creationId xmlns:a16="http://schemas.microsoft.com/office/drawing/2014/main" id="{CE32E401-6EDC-AA4F-ED9B-6F08D111F0BD}"/>
              </a:ext>
            </a:extLst>
          </p:cNvPr>
          <p:cNvSpPr>
            <a:spLocks noGrp="1"/>
          </p:cNvSpPr>
          <p:nvPr>
            <p:ph idx="1"/>
          </p:nvPr>
        </p:nvSpPr>
        <p:spPr>
          <a:xfrm>
            <a:off x="838200" y="1825625"/>
            <a:ext cx="10515600" cy="4351338"/>
          </a:xfrm>
        </p:spPr>
        <p:txBody>
          <a:bodyPr>
            <a:normAutofit/>
          </a:bodyPr>
          <a:lstStyle/>
          <a:p>
            <a:r>
              <a:rPr lang="it-IT" sz="2600" dirty="0"/>
              <a:t>Per valutare il contributo del traffico veicolare alle emissioni inquinanti sono necessarie delle campagne sperimentali su strada per ottenere cicli di guida statisticamente rappresentativi del comportamento di guida.</a:t>
            </a:r>
          </a:p>
          <a:p>
            <a:r>
              <a:rPr lang="it-IT" sz="2600" dirty="0"/>
              <a:t>La caratterizzazione delle emissioni allo scarico per i veicoli su strada durante il loro uso reale è un approccio che consente </a:t>
            </a:r>
            <a:r>
              <a:rPr lang="it-IT" sz="2600" u="sng" dirty="0"/>
              <a:t>la raccolta di dati cinematici ed emissivi </a:t>
            </a:r>
            <a:r>
              <a:rPr lang="it-IT" sz="2600" dirty="0"/>
              <a:t>in qualsiasi momento e luogo, risultando così più rappresentativi rispetto all'uso del banco dinamometrico e alle normative di riferimento.</a:t>
            </a:r>
          </a:p>
          <a:p>
            <a:r>
              <a:rPr lang="it-IT" sz="2600" dirty="0"/>
              <a:t>Diventa quindi fondamentale utilizzare una metodologia che consenta il confronto delle emissioni dei veicoli su strada statisticamente significativa.</a:t>
            </a:r>
          </a:p>
        </p:txBody>
      </p:sp>
      <p:sp>
        <p:nvSpPr>
          <p:cNvPr id="7" name="CasellaDiTesto 6">
            <a:extLst>
              <a:ext uri="{FF2B5EF4-FFF2-40B4-BE49-F238E27FC236}">
                <a16:creationId xmlns:a16="http://schemas.microsoft.com/office/drawing/2014/main" id="{BFCE2D9C-F936-A1AC-8EC5-9F03ED557D1C}"/>
              </a:ext>
            </a:extLst>
          </p:cNvPr>
          <p:cNvSpPr txBox="1"/>
          <p:nvPr/>
        </p:nvSpPr>
        <p:spPr>
          <a:xfrm>
            <a:off x="3044898" y="6136604"/>
            <a:ext cx="2347866" cy="323165"/>
          </a:xfrm>
          <a:prstGeom prst="rect">
            <a:avLst/>
          </a:prstGeom>
          <a:noFill/>
        </p:spPr>
        <p:txBody>
          <a:bodyPr wrap="square" rtlCol="0">
            <a:spAutoFit/>
          </a:bodyPr>
          <a:lstStyle/>
          <a:p>
            <a:r>
              <a:rPr lang="it-IT" sz="1500" b="1" dirty="0"/>
              <a:t>veicoli</a:t>
            </a:r>
            <a:r>
              <a:rPr lang="en-GB" sz="1500" b="1" dirty="0"/>
              <a:t> a 2 – 4 </a:t>
            </a:r>
            <a:r>
              <a:rPr lang="it-IT" sz="1500" b="1" dirty="0"/>
              <a:t>ruote</a:t>
            </a:r>
          </a:p>
        </p:txBody>
      </p:sp>
      <p:pic>
        <p:nvPicPr>
          <p:cNvPr id="8" name="Elemento grafico 7" descr="Scooter">
            <a:extLst>
              <a:ext uri="{FF2B5EF4-FFF2-40B4-BE49-F238E27FC236}">
                <a16:creationId xmlns:a16="http://schemas.microsoft.com/office/drawing/2014/main" id="{EC3F0D86-0E0F-0DD5-F1F9-FE24E6E62E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3322" y="5985901"/>
            <a:ext cx="624567" cy="624567"/>
          </a:xfrm>
          <a:prstGeom prst="rect">
            <a:avLst/>
          </a:prstGeom>
        </p:spPr>
      </p:pic>
      <p:pic>
        <p:nvPicPr>
          <p:cNvPr id="9" name="Elemento grafico 8" descr="Automobile">
            <a:extLst>
              <a:ext uri="{FF2B5EF4-FFF2-40B4-BE49-F238E27FC236}">
                <a16:creationId xmlns:a16="http://schemas.microsoft.com/office/drawing/2014/main" id="{639EBD7F-3E99-3C58-A69C-4E0E54595D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7491" y="5790897"/>
            <a:ext cx="924886" cy="924886"/>
          </a:xfrm>
          <a:prstGeom prst="rect">
            <a:avLst/>
          </a:prstGeom>
        </p:spPr>
      </p:pic>
      <p:pic>
        <p:nvPicPr>
          <p:cNvPr id="10" name="Elemento grafico 9" descr="Camion">
            <a:extLst>
              <a:ext uri="{FF2B5EF4-FFF2-40B4-BE49-F238E27FC236}">
                <a16:creationId xmlns:a16="http://schemas.microsoft.com/office/drawing/2014/main" id="{9DB0C7F6-B61E-56A6-C577-C35DA1067D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53894" y="5616634"/>
            <a:ext cx="1138806" cy="1138806"/>
          </a:xfrm>
          <a:prstGeom prst="rect">
            <a:avLst/>
          </a:prstGeom>
        </p:spPr>
      </p:pic>
    </p:spTree>
    <p:extLst>
      <p:ext uri="{BB962C8B-B14F-4D97-AF65-F5344CB8AC3E}">
        <p14:creationId xmlns:p14="http://schemas.microsoft.com/office/powerpoint/2010/main" val="442434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olo 1">
            <a:extLst>
              <a:ext uri="{FF2B5EF4-FFF2-40B4-BE49-F238E27FC236}">
                <a16:creationId xmlns:a16="http://schemas.microsoft.com/office/drawing/2014/main" id="{CC5C4920-B931-3ACE-D217-6889420B7751}"/>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it-IT" sz="5400" kern="1200" dirty="0">
                <a:solidFill>
                  <a:schemeClr val="tx1"/>
                </a:solidFill>
                <a:latin typeface="+mj-lt"/>
                <a:ea typeface="+mj-ea"/>
                <a:cs typeface="+mj-cs"/>
              </a:rPr>
              <a:t>Conclusioni / Considerazioni</a:t>
            </a:r>
          </a:p>
        </p:txBody>
      </p:sp>
      <p:sp>
        <p:nvSpPr>
          <p:cNvPr id="4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asellaDiTesto 21">
            <a:extLst>
              <a:ext uri="{FF2B5EF4-FFF2-40B4-BE49-F238E27FC236}">
                <a16:creationId xmlns:a16="http://schemas.microsoft.com/office/drawing/2014/main" id="{E6B5BE07-D178-0F32-2AD2-2530A2E5BD14}"/>
              </a:ext>
            </a:extLst>
          </p:cNvPr>
          <p:cNvSpPr txBox="1"/>
          <p:nvPr/>
        </p:nvSpPr>
        <p:spPr>
          <a:xfrm>
            <a:off x="838200" y="1929384"/>
            <a:ext cx="10515600" cy="425196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it-IT" sz="2000" dirty="0"/>
              <a:t>Le normative si sono notevolmente avvicinate ad una valutazione più realistica dei cicli di guida, costringendo le case automobilistiche a sviluppare tecnologie di riduzione delle emissioni e dei consumi. Tuttavia non consentono una valutazione dell’uso reale dei veicoli e del loro impatto ambientale.</a:t>
            </a:r>
          </a:p>
          <a:p>
            <a:pPr indent="-228600">
              <a:lnSpc>
                <a:spcPct val="90000"/>
              </a:lnSpc>
              <a:spcAft>
                <a:spcPts val="600"/>
              </a:spcAft>
              <a:buFont typeface="Arial" panose="020B0604020202020204" pitchFamily="34" charset="0"/>
              <a:buChar char="•"/>
            </a:pPr>
            <a:endParaRPr lang="it-IT" sz="2000" dirty="0"/>
          </a:p>
          <a:p>
            <a:pPr indent="-228600">
              <a:lnSpc>
                <a:spcPct val="90000"/>
              </a:lnSpc>
              <a:spcAft>
                <a:spcPts val="600"/>
              </a:spcAft>
              <a:buFont typeface="Arial" panose="020B0604020202020204" pitchFamily="34" charset="0"/>
              <a:buChar char="•"/>
            </a:pPr>
            <a:r>
              <a:rPr lang="it-IT" sz="2000" dirty="0"/>
              <a:t>Attraverso un approccio statistico possiamo determinare cicli di guida rappresentativi delle reali condizioni di traffico e della guida in uso reale.</a:t>
            </a:r>
          </a:p>
          <a:p>
            <a:pPr indent="-228600">
              <a:lnSpc>
                <a:spcPct val="90000"/>
              </a:lnSpc>
              <a:spcAft>
                <a:spcPts val="600"/>
              </a:spcAft>
              <a:buFont typeface="Arial" panose="020B0604020202020204" pitchFamily="34" charset="0"/>
              <a:buChar char="•"/>
            </a:pPr>
            <a:endParaRPr lang="it-IT" sz="2000" dirty="0"/>
          </a:p>
          <a:p>
            <a:pPr indent="-228600">
              <a:lnSpc>
                <a:spcPct val="90000"/>
              </a:lnSpc>
              <a:spcAft>
                <a:spcPts val="600"/>
              </a:spcAft>
              <a:buFont typeface="Arial" panose="020B0604020202020204" pitchFamily="34" charset="0"/>
              <a:buChar char="•"/>
            </a:pPr>
            <a:r>
              <a:rPr lang="it-IT" sz="2000" dirty="0"/>
              <a:t>Il ciclo di guida reale può essere ripetuto in una sala prova, con diversi veicoli e tecnologie per valutare il loro impatto ambientale e la lore efficienza energetica con costi ridotti rispetto ad una sperimentazione completa.</a:t>
            </a:r>
          </a:p>
          <a:p>
            <a:pPr indent="-228600">
              <a:lnSpc>
                <a:spcPct val="90000"/>
              </a:lnSpc>
              <a:spcAft>
                <a:spcPts val="600"/>
              </a:spcAft>
              <a:buFont typeface="Arial" panose="020B0604020202020204" pitchFamily="34" charset="0"/>
              <a:buChar char="•"/>
            </a:pPr>
            <a:endParaRPr lang="it-IT" sz="2000" dirty="0"/>
          </a:p>
          <a:p>
            <a:pPr indent="-228600">
              <a:lnSpc>
                <a:spcPct val="90000"/>
              </a:lnSpc>
              <a:spcAft>
                <a:spcPts val="600"/>
              </a:spcAft>
              <a:buFont typeface="Arial" panose="020B0604020202020204" pitchFamily="34" charset="0"/>
              <a:buChar char="•"/>
            </a:pPr>
            <a:r>
              <a:rPr lang="it-IT" sz="2000" dirty="0"/>
              <a:t>Le ripetizioni con più veicoli su diversi cicli di guida pongono la base per la costruzione dei modelli predittivi di emissione, che sono in continuo aggiornamento, non basati esclusivamente sulla velocità media. </a:t>
            </a:r>
          </a:p>
        </p:txBody>
      </p:sp>
    </p:spTree>
    <p:extLst>
      <p:ext uri="{BB962C8B-B14F-4D97-AF65-F5344CB8AC3E}">
        <p14:creationId xmlns:p14="http://schemas.microsoft.com/office/powerpoint/2010/main" val="402676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im.cnr.it/wp-content/uploads/2014/02/Prati.jpg">
            <a:extLst>
              <a:ext uri="{FF2B5EF4-FFF2-40B4-BE49-F238E27FC236}">
                <a16:creationId xmlns:a16="http://schemas.microsoft.com/office/drawing/2014/main" id="{6479F781-DE83-489D-D491-2A2462B3F2A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4316" b="21695"/>
          <a:stretch/>
        </p:blipFill>
        <p:spPr bwMode="auto">
          <a:xfrm>
            <a:off x="6678494" y="3891782"/>
            <a:ext cx="1189911" cy="12477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https://www.im.cnr.it/wp-content/uploads/2014/02/LDellaRagione.jpg">
            <a:extLst>
              <a:ext uri="{FF2B5EF4-FFF2-40B4-BE49-F238E27FC236}">
                <a16:creationId xmlns:a16="http://schemas.microsoft.com/office/drawing/2014/main" id="{4E6A4E40-47F3-F407-6F1A-4864FE89F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53" r="22137" b="16718"/>
          <a:stretch/>
        </p:blipFill>
        <p:spPr bwMode="auto">
          <a:xfrm>
            <a:off x="4151979" y="3906370"/>
            <a:ext cx="1361528" cy="13287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B4D6D9DD-5C8A-09E3-2D96-1863F2509EC4}"/>
              </a:ext>
            </a:extLst>
          </p:cNvPr>
          <p:cNvSpPr/>
          <p:nvPr/>
        </p:nvSpPr>
        <p:spPr>
          <a:xfrm>
            <a:off x="6258587" y="5222913"/>
            <a:ext cx="2029723" cy="954107"/>
          </a:xfrm>
          <a:prstGeom prst="rect">
            <a:avLst/>
          </a:prstGeom>
        </p:spPr>
        <p:txBody>
          <a:bodyPr wrap="none">
            <a:spAutoFit/>
          </a:bodyPr>
          <a:lstStyle/>
          <a:p>
            <a:pPr algn="ctr"/>
            <a:r>
              <a:rPr lang="it-IT" sz="135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Maria Vittoria Prati</a:t>
            </a:r>
          </a:p>
          <a:p>
            <a:pPr algn="ctr"/>
            <a:endParaRPr lang="it-IT" sz="135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100" i="1" dirty="0"/>
              <a:t>mariavittoria.prati@stems.cnr.it</a:t>
            </a:r>
          </a:p>
          <a:p>
            <a:pPr algn="ctr"/>
            <a:endParaRPr lang="it-IT" sz="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200" dirty="0">
                <a:latin typeface="Tahoma" panose="020B0604030504040204" pitchFamily="34" charset="0"/>
                <a:ea typeface="Tahoma" panose="020B0604030504040204" pitchFamily="34" charset="0"/>
                <a:cs typeface="Tahoma" panose="020B0604030504040204" pitchFamily="34" charset="0"/>
              </a:rPr>
              <a:t>+39 081 7177 210</a:t>
            </a:r>
            <a:r>
              <a:rPr lang="it-IT" sz="12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sp>
        <p:nvSpPr>
          <p:cNvPr id="8" name="Rettangolo 7">
            <a:extLst>
              <a:ext uri="{FF2B5EF4-FFF2-40B4-BE49-F238E27FC236}">
                <a16:creationId xmlns:a16="http://schemas.microsoft.com/office/drawing/2014/main" id="{C87A6FD9-D110-4CE9-4CAF-82B84062039E}"/>
              </a:ext>
            </a:extLst>
          </p:cNvPr>
          <p:cNvSpPr/>
          <p:nvPr/>
        </p:nvSpPr>
        <p:spPr>
          <a:xfrm>
            <a:off x="1362280" y="5281513"/>
            <a:ext cx="2151551" cy="946413"/>
          </a:xfrm>
          <a:prstGeom prst="rect">
            <a:avLst/>
          </a:prstGeom>
        </p:spPr>
        <p:txBody>
          <a:bodyPr wrap="none">
            <a:spAutoFit/>
          </a:bodyPr>
          <a:lstStyle/>
          <a:p>
            <a:pPr algn="ctr"/>
            <a:r>
              <a:rPr lang="it-IT" sz="135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Giovanni Meccariello </a:t>
            </a:r>
          </a:p>
          <a:p>
            <a:pPr algn="ctr"/>
            <a:endParaRPr lang="it-IT" sz="135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100" i="1" dirty="0"/>
              <a:t>giovanni.meccariello@stems.cnr.it</a:t>
            </a:r>
          </a:p>
          <a:p>
            <a:pPr algn="ctr"/>
            <a:endParaRPr lang="it-IT" sz="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200" dirty="0">
                <a:latin typeface="Tahoma" panose="020B0604030504040204" pitchFamily="34" charset="0"/>
                <a:ea typeface="Tahoma" panose="020B0604030504040204" pitchFamily="34" charset="0"/>
                <a:cs typeface="Tahoma" panose="020B0604030504040204" pitchFamily="34" charset="0"/>
              </a:rPr>
              <a:t>+38 081 7177 114</a:t>
            </a:r>
          </a:p>
        </p:txBody>
      </p:sp>
      <p:sp>
        <p:nvSpPr>
          <p:cNvPr id="9" name="Rettangolo 8">
            <a:extLst>
              <a:ext uri="{FF2B5EF4-FFF2-40B4-BE49-F238E27FC236}">
                <a16:creationId xmlns:a16="http://schemas.microsoft.com/office/drawing/2014/main" id="{8B945FB3-3B1F-B1E6-EB55-7BA5C88D03EA}"/>
              </a:ext>
            </a:extLst>
          </p:cNvPr>
          <p:cNvSpPr/>
          <p:nvPr/>
        </p:nvSpPr>
        <p:spPr>
          <a:xfrm>
            <a:off x="3877070" y="5268911"/>
            <a:ext cx="1952779" cy="946413"/>
          </a:xfrm>
          <a:prstGeom prst="rect">
            <a:avLst/>
          </a:prstGeom>
        </p:spPr>
        <p:txBody>
          <a:bodyPr wrap="none">
            <a:spAutoFit/>
          </a:bodyPr>
          <a:lstStyle/>
          <a:p>
            <a:pPr algn="ctr"/>
            <a:r>
              <a:rPr lang="it-IT" sz="135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Livia Della Ragione</a:t>
            </a:r>
          </a:p>
          <a:p>
            <a:pPr algn="ctr"/>
            <a:endParaRPr lang="it-IT" sz="1350" i="1" dirty="0">
              <a:effectLst>
                <a:outerShdw blurRad="38100" dist="38100" dir="2700000" algn="tl">
                  <a:srgbClr val="000000">
                    <a:alpha val="43137"/>
                  </a:srgbClr>
                </a:outerShdw>
              </a:effectLst>
            </a:endParaRPr>
          </a:p>
          <a:p>
            <a:pPr algn="ctr"/>
            <a:r>
              <a:rPr lang="it-IT" sz="1100" i="1" dirty="0"/>
              <a:t>livia.dellaragione@stems.cnr.it</a:t>
            </a:r>
          </a:p>
          <a:p>
            <a:pPr algn="ctr"/>
            <a:endParaRPr lang="it-IT" sz="400" dirty="0"/>
          </a:p>
          <a:p>
            <a:pPr algn="ctr"/>
            <a:r>
              <a:rPr lang="it-IT" sz="1200" dirty="0">
                <a:latin typeface="Tahoma" panose="020B0604030504040204" pitchFamily="34" charset="0"/>
                <a:ea typeface="Tahoma" panose="020B0604030504040204" pitchFamily="34" charset="0"/>
                <a:cs typeface="Tahoma" panose="020B0604030504040204" pitchFamily="34" charset="0"/>
              </a:rPr>
              <a:t>+39 081 7177 175</a:t>
            </a:r>
          </a:p>
        </p:txBody>
      </p:sp>
      <p:sp>
        <p:nvSpPr>
          <p:cNvPr id="10" name="Rettangolo 9">
            <a:extLst>
              <a:ext uri="{FF2B5EF4-FFF2-40B4-BE49-F238E27FC236}">
                <a16:creationId xmlns:a16="http://schemas.microsoft.com/office/drawing/2014/main" id="{3973D203-1E70-1500-0C59-FA34798079F4}"/>
              </a:ext>
            </a:extLst>
          </p:cNvPr>
          <p:cNvSpPr/>
          <p:nvPr/>
        </p:nvSpPr>
        <p:spPr>
          <a:xfrm>
            <a:off x="8581699" y="5230607"/>
            <a:ext cx="2563522" cy="946413"/>
          </a:xfrm>
          <a:prstGeom prst="rect">
            <a:avLst/>
          </a:prstGeom>
        </p:spPr>
        <p:txBody>
          <a:bodyPr wrap="none">
            <a:spAutoFit/>
          </a:bodyPr>
          <a:lstStyle/>
          <a:p>
            <a:pPr algn="ctr"/>
            <a:r>
              <a:rPr lang="it-IT" sz="135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Maria Antonietta Costagliola</a:t>
            </a:r>
          </a:p>
          <a:p>
            <a:pPr algn="ctr"/>
            <a:endParaRPr lang="it-IT" sz="135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100" i="1" dirty="0"/>
              <a:t>mariaantonietta.costagliola@stems.cnr.it</a:t>
            </a:r>
          </a:p>
          <a:p>
            <a:pPr algn="ctr"/>
            <a:endParaRPr lang="it-IT" sz="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200" dirty="0">
                <a:latin typeface="Tahoma" panose="020B0604030504040204" pitchFamily="34" charset="0"/>
                <a:ea typeface="Tahoma" panose="020B0604030504040204" pitchFamily="34" charset="0"/>
                <a:cs typeface="Tahoma" panose="020B0604030504040204" pitchFamily="34" charset="0"/>
              </a:rPr>
              <a:t>+39 081 7177 112</a:t>
            </a:r>
            <a:r>
              <a:rPr lang="it-IT" sz="12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pic>
        <p:nvPicPr>
          <p:cNvPr id="11" name="Picture 2" descr="https://www.im.cnr.it/wp-content/uploads/2014/02/Costagliola.jpg">
            <a:extLst>
              <a:ext uri="{FF2B5EF4-FFF2-40B4-BE49-F238E27FC236}">
                <a16:creationId xmlns:a16="http://schemas.microsoft.com/office/drawing/2014/main" id="{ED1B4423-D8F4-FA4C-30E9-8BD494D714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303391" y="3883673"/>
            <a:ext cx="1100682" cy="13054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CC09E3F0-B9E4-0794-0C40-978A0CC11E5B}"/>
              </a:ext>
            </a:extLst>
          </p:cNvPr>
          <p:cNvPicPr>
            <a:picLocks noGrp="1" noChangeAspect="1" noChangeArrowheads="1"/>
          </p:cNvPicPr>
          <p:nvPr>
            <p:ph idx="1"/>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91111" y="3891782"/>
            <a:ext cx="1337315" cy="14175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53B658B6-8B7B-7CBA-F014-21C8B5EC2D51}"/>
              </a:ext>
            </a:extLst>
          </p:cNvPr>
          <p:cNvSpPr txBox="1"/>
          <p:nvPr/>
        </p:nvSpPr>
        <p:spPr>
          <a:xfrm>
            <a:off x="4832743" y="3257343"/>
            <a:ext cx="2630207" cy="523220"/>
          </a:xfrm>
          <a:prstGeom prst="rect">
            <a:avLst/>
          </a:prstGeom>
          <a:noFill/>
        </p:spPr>
        <p:txBody>
          <a:bodyPr wrap="none" rtlCol="0">
            <a:spAutoFit/>
          </a:bodyPr>
          <a:lstStyle/>
          <a:p>
            <a:r>
              <a:rPr lang="it-IT" sz="2800" dirty="0"/>
              <a:t>Gruppo di lavoro</a:t>
            </a:r>
          </a:p>
        </p:txBody>
      </p:sp>
      <p:pic>
        <p:nvPicPr>
          <p:cNvPr id="13" name="Picture 2" descr="Cover image">
            <a:extLst>
              <a:ext uri="{FF2B5EF4-FFF2-40B4-BE49-F238E27FC236}">
                <a16:creationId xmlns:a16="http://schemas.microsoft.com/office/drawing/2014/main" id="{2CC703ED-C830-5843-B9BD-BE3B15F849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701" y="1548664"/>
            <a:ext cx="10231611" cy="1708679"/>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a:extLst>
              <a:ext uri="{FF2B5EF4-FFF2-40B4-BE49-F238E27FC236}">
                <a16:creationId xmlns:a16="http://schemas.microsoft.com/office/drawing/2014/main" id="{47F095CF-FB6D-6791-742D-1A3A9BC76F65}"/>
              </a:ext>
            </a:extLst>
          </p:cNvPr>
          <p:cNvPicPr>
            <a:picLocks noChangeAspect="1"/>
          </p:cNvPicPr>
          <p:nvPr/>
        </p:nvPicPr>
        <p:blipFill rotWithShape="1">
          <a:blip r:embed="rId10"/>
          <a:srcRect l="10248" t="32722" r="4134" b="54938"/>
          <a:stretch/>
        </p:blipFill>
        <p:spPr bwMode="auto">
          <a:xfrm>
            <a:off x="152927" y="230362"/>
            <a:ext cx="11886146" cy="96279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740410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 name="Freeform: Shape 10">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Immagine 3" descr="Un'immagine che contiene grandi numeri bianchi che si estendono verso il basso">
            <a:extLst>
              <a:ext uri="{FF2B5EF4-FFF2-40B4-BE49-F238E27FC236}">
                <a16:creationId xmlns:a16="http://schemas.microsoft.com/office/drawing/2014/main" id="{A14B44FC-D09F-D35C-F3DB-BC91B8C48519}"/>
              </a:ext>
            </a:extLst>
          </p:cNvPr>
          <p:cNvPicPr>
            <a:picLocks noChangeAspect="1"/>
          </p:cNvPicPr>
          <p:nvPr/>
        </p:nvPicPr>
        <p:blipFill rotWithShape="1">
          <a:blip r:embed="rId2">
            <a:extLst>
              <a:ext uri="{28A0092B-C50C-407E-A947-70E740481C1C}">
                <a14:useLocalDpi xmlns:a14="http://schemas.microsoft.com/office/drawing/2010/main" val="0"/>
              </a:ext>
            </a:extLst>
          </a:blip>
          <a:srcRect l="13923" r="7770"/>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5" name="Freeform: Shape 14">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Rettangolo 9">
            <a:extLst>
              <a:ext uri="{FF2B5EF4-FFF2-40B4-BE49-F238E27FC236}">
                <a16:creationId xmlns:a16="http://schemas.microsoft.com/office/drawing/2014/main" id="{F1D16EED-1601-BEE5-5F83-04E497C8F15C}"/>
              </a:ext>
            </a:extLst>
          </p:cNvPr>
          <p:cNvSpPr/>
          <p:nvPr/>
        </p:nvSpPr>
        <p:spPr>
          <a:xfrm>
            <a:off x="252571" y="5225500"/>
            <a:ext cx="3023906" cy="1323439"/>
          </a:xfrm>
          <a:prstGeom prst="rect">
            <a:avLst/>
          </a:prstGeom>
        </p:spPr>
        <p:txBody>
          <a:bodyPr wrap="none">
            <a:spAutoFit/>
          </a:bodyPr>
          <a:lstStyle/>
          <a:p>
            <a:pPr algn="ctr"/>
            <a:r>
              <a:rPr lang="it-IT" sz="16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Giovanni Meccariello </a:t>
            </a:r>
          </a:p>
          <a:p>
            <a:pPr algn="ctr"/>
            <a:endParaRPr lang="it-IT" sz="16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600" i="1"/>
              <a:t>giovanni.meccariello@stems.cnr.it</a:t>
            </a:r>
          </a:p>
          <a:p>
            <a:pPr algn="ctr"/>
            <a:endParaRPr lang="it-IT" sz="16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r>
              <a:rPr lang="it-IT" sz="1600">
                <a:latin typeface="Tahoma" panose="020B0604030504040204" pitchFamily="34" charset="0"/>
                <a:ea typeface="Tahoma" panose="020B0604030504040204" pitchFamily="34" charset="0"/>
                <a:cs typeface="Tahoma" panose="020B0604030504040204" pitchFamily="34" charset="0"/>
              </a:rPr>
              <a:t>+38 081 7177 114</a:t>
            </a:r>
            <a:endParaRPr lang="it-IT" sz="16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2" descr="Image">
            <a:extLst>
              <a:ext uri="{FF2B5EF4-FFF2-40B4-BE49-F238E27FC236}">
                <a16:creationId xmlns:a16="http://schemas.microsoft.com/office/drawing/2014/main" id="{72D230ED-E9C9-2AE6-EEA9-CCA1276ECB15}"/>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2136" y="2365834"/>
            <a:ext cx="2005973" cy="21263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BF9858A-01FD-A8B6-07A3-5D6416B3CF1F}"/>
              </a:ext>
            </a:extLst>
          </p:cNvPr>
          <p:cNvSpPr txBox="1"/>
          <p:nvPr/>
        </p:nvSpPr>
        <p:spPr>
          <a:xfrm>
            <a:off x="505838" y="688595"/>
            <a:ext cx="5185271" cy="7694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it-IT" sz="4400"/>
              <a:t>Grazie dell’attenzione</a:t>
            </a:r>
            <a:endParaRPr lang="it-IT" sz="4400" dirty="0"/>
          </a:p>
        </p:txBody>
      </p:sp>
    </p:spTree>
    <p:extLst>
      <p:ext uri="{BB962C8B-B14F-4D97-AF65-F5344CB8AC3E}">
        <p14:creationId xmlns:p14="http://schemas.microsoft.com/office/powerpoint/2010/main" val="1856806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8EDA7CC-EDE4-903F-8802-4353C08B685D}"/>
              </a:ext>
            </a:extLst>
          </p:cNvPr>
          <p:cNvSpPr>
            <a:spLocks noGrp="1"/>
          </p:cNvSpPr>
          <p:nvPr>
            <p:ph type="title"/>
          </p:nvPr>
        </p:nvSpPr>
        <p:spPr>
          <a:xfrm>
            <a:off x="383556" y="272729"/>
            <a:ext cx="11332775" cy="657706"/>
          </a:xfrm>
        </p:spPr>
        <p:txBody>
          <a:bodyPr vert="horz" lIns="91440" tIns="45720" rIns="91440" bIns="45720" rtlCol="0" anchor="b">
            <a:normAutofit/>
          </a:bodyPr>
          <a:lstStyle/>
          <a:p>
            <a:pPr algn="ctr"/>
            <a:r>
              <a:rPr lang="en-US" sz="3600" b="1" kern="1200" dirty="0">
                <a:solidFill>
                  <a:schemeClr val="tx2"/>
                </a:solidFill>
                <a:latin typeface="+mj-lt"/>
                <a:ea typeface="+mj-ea"/>
                <a:cs typeface="+mj-cs"/>
              </a:rPr>
              <a:t>Normative </a:t>
            </a:r>
            <a:r>
              <a:rPr lang="it-IT" sz="3600" b="1" kern="1200" dirty="0">
                <a:solidFill>
                  <a:schemeClr val="tx2"/>
                </a:solidFill>
                <a:latin typeface="+mj-lt"/>
                <a:ea typeface="+mj-ea"/>
                <a:cs typeface="+mj-cs"/>
              </a:rPr>
              <a:t>europee</a:t>
            </a:r>
            <a:r>
              <a:rPr lang="en-US" sz="3600" b="1" kern="1200" dirty="0">
                <a:solidFill>
                  <a:schemeClr val="tx2"/>
                </a:solidFill>
                <a:latin typeface="+mj-lt"/>
                <a:ea typeface="+mj-ea"/>
                <a:cs typeface="+mj-cs"/>
              </a:rPr>
              <a:t> </a:t>
            </a:r>
            <a:r>
              <a:rPr lang="it-IT" sz="3600" b="1" kern="1200" dirty="0">
                <a:solidFill>
                  <a:schemeClr val="tx2"/>
                </a:solidFill>
                <a:latin typeface="+mj-lt"/>
                <a:ea typeface="+mj-ea"/>
                <a:cs typeface="+mj-cs"/>
              </a:rPr>
              <a:t>sulle</a:t>
            </a:r>
            <a:r>
              <a:rPr lang="en-US" sz="3600" b="1" kern="1200" dirty="0">
                <a:solidFill>
                  <a:schemeClr val="tx2"/>
                </a:solidFill>
                <a:latin typeface="+mj-lt"/>
                <a:ea typeface="+mj-ea"/>
                <a:cs typeface="+mj-cs"/>
              </a:rPr>
              <a:t> </a:t>
            </a:r>
            <a:r>
              <a:rPr lang="it-IT" sz="3600" b="1" kern="1200" dirty="0">
                <a:solidFill>
                  <a:schemeClr val="tx2"/>
                </a:solidFill>
                <a:latin typeface="+mj-lt"/>
                <a:ea typeface="+mj-ea"/>
                <a:cs typeface="+mj-cs"/>
              </a:rPr>
              <a:t>emissioni</a:t>
            </a:r>
            <a:r>
              <a:rPr lang="en-US" sz="3600" b="1" kern="1200" dirty="0">
                <a:solidFill>
                  <a:schemeClr val="tx2"/>
                </a:solidFill>
                <a:latin typeface="+mj-lt"/>
                <a:ea typeface="+mj-ea"/>
                <a:cs typeface="+mj-cs"/>
              </a:rPr>
              <a:t>: </a:t>
            </a:r>
            <a:r>
              <a:rPr lang="it-IT" sz="3600" b="1" kern="1200" dirty="0">
                <a:solidFill>
                  <a:schemeClr val="tx2"/>
                </a:solidFill>
                <a:latin typeface="+mj-lt"/>
                <a:ea typeface="+mj-ea"/>
                <a:cs typeface="+mj-cs"/>
              </a:rPr>
              <a:t>classe</a:t>
            </a:r>
            <a:r>
              <a:rPr lang="en-US" sz="3600" b="1" kern="1200" dirty="0">
                <a:solidFill>
                  <a:schemeClr val="tx2"/>
                </a:solidFill>
                <a:latin typeface="+mj-lt"/>
                <a:ea typeface="+mj-ea"/>
                <a:cs typeface="+mj-cs"/>
              </a:rPr>
              <a:t> </a:t>
            </a:r>
            <a:r>
              <a:rPr lang="it-IT" sz="3600" b="1" kern="1200" dirty="0">
                <a:solidFill>
                  <a:schemeClr val="tx2"/>
                </a:solidFill>
                <a:latin typeface="+mj-lt"/>
                <a:ea typeface="+mj-ea"/>
                <a:cs typeface="+mj-cs"/>
              </a:rPr>
              <a:t>ambientale</a:t>
            </a:r>
            <a:r>
              <a:rPr lang="en-US" sz="3600" b="1" kern="1200" dirty="0">
                <a:solidFill>
                  <a:schemeClr val="tx2"/>
                </a:solidFill>
                <a:latin typeface="+mj-lt"/>
                <a:ea typeface="+mj-ea"/>
                <a:cs typeface="+mj-cs"/>
              </a:rPr>
              <a:t> auto</a:t>
            </a:r>
            <a:endParaRPr lang="en-US" sz="3600" kern="1200" dirty="0">
              <a:solidFill>
                <a:schemeClr val="tx2"/>
              </a:solidFill>
              <a:latin typeface="+mj-lt"/>
              <a:ea typeface="+mj-ea"/>
              <a:cs typeface="+mj-cs"/>
            </a:endParaRPr>
          </a:p>
        </p:txBody>
      </p:sp>
      <p:grpSp>
        <p:nvGrpSpPr>
          <p:cNvPr id="28" name="Group 27">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29" name="Freeform: Shape 28">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Parte frontale dell'auto">
            <a:extLst>
              <a:ext uri="{FF2B5EF4-FFF2-40B4-BE49-F238E27FC236}">
                <a16:creationId xmlns:a16="http://schemas.microsoft.com/office/drawing/2014/main" id="{25580774-F09F-040B-C9A0-C3E7317EB4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5402" y="5234150"/>
            <a:ext cx="1475835" cy="1475835"/>
          </a:xfrm>
          <a:prstGeom prst="rect">
            <a:avLst/>
          </a:prstGeom>
        </p:spPr>
      </p:pic>
      <p:grpSp>
        <p:nvGrpSpPr>
          <p:cNvPr id="34" name="Group 33">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35" name="Freeform: Shape 34">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8" name="Freeform: Shape 37">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CasellaDiTesto 32">
            <a:extLst>
              <a:ext uri="{FF2B5EF4-FFF2-40B4-BE49-F238E27FC236}">
                <a16:creationId xmlns:a16="http://schemas.microsoft.com/office/drawing/2014/main" id="{82CFE9AF-C17B-A25B-C70B-64EC6F3158C3}"/>
              </a:ext>
            </a:extLst>
          </p:cNvPr>
          <p:cNvSpPr txBox="1"/>
          <p:nvPr/>
        </p:nvSpPr>
        <p:spPr>
          <a:xfrm>
            <a:off x="288888" y="1095114"/>
            <a:ext cx="11522112" cy="83099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it-IT" sz="1600" b="0" i="0" dirty="0">
                <a:solidFill>
                  <a:srgbClr val="2C2F34"/>
                </a:solidFill>
                <a:effectLst/>
                <a:latin typeface="-apple-system"/>
              </a:rPr>
              <a:t>I </a:t>
            </a:r>
            <a:r>
              <a:rPr lang="it-IT" sz="1600" b="1" i="0" dirty="0">
                <a:solidFill>
                  <a:srgbClr val="2C2F34"/>
                </a:solidFill>
                <a:effectLst/>
                <a:latin typeface="-apple-system"/>
              </a:rPr>
              <a:t>fattori inquinanti principali </a:t>
            </a:r>
            <a:r>
              <a:rPr lang="it-IT" sz="1600" b="0" i="0" dirty="0">
                <a:solidFill>
                  <a:srgbClr val="2C2F34"/>
                </a:solidFill>
                <a:effectLst/>
                <a:latin typeface="-apple-system"/>
              </a:rPr>
              <a:t>su cui si sono concentrati i regolamenti antinquinamento della serie Euro sono </a:t>
            </a:r>
            <a:r>
              <a:rPr lang="it-IT" sz="1600" b="1" i="0" dirty="0">
                <a:solidFill>
                  <a:srgbClr val="2C2F34"/>
                </a:solidFill>
                <a:effectLst/>
                <a:latin typeface="-apple-system"/>
              </a:rPr>
              <a:t>l’ossido di carbonio (CO), gli ossidi di azoto (NOx), gli idrocarburi incombusti (HC) e il particolato (PM).</a:t>
            </a:r>
            <a:r>
              <a:rPr lang="it-IT" sz="1600" b="0" i="0" dirty="0">
                <a:solidFill>
                  <a:srgbClr val="2C2F34"/>
                </a:solidFill>
                <a:effectLst/>
                <a:latin typeface="-apple-system"/>
              </a:rPr>
              <a:t> A essi si aggiunge </a:t>
            </a:r>
            <a:r>
              <a:rPr lang="it-IT" sz="1600" b="1" i="0" dirty="0">
                <a:solidFill>
                  <a:srgbClr val="2C2F34"/>
                </a:solidFill>
                <a:effectLst/>
                <a:latin typeface="-apple-system"/>
              </a:rPr>
              <a:t>l’anidride carbonica (CO₂),</a:t>
            </a:r>
            <a:r>
              <a:rPr lang="it-IT" sz="1600" b="0" i="0" dirty="0">
                <a:solidFill>
                  <a:srgbClr val="2C2F34"/>
                </a:solidFill>
                <a:effectLst/>
                <a:latin typeface="-apple-system"/>
              </a:rPr>
              <a:t> che non è un inquinante ma un gas serra.</a:t>
            </a:r>
            <a:endParaRPr lang="it-IT" sz="1600" dirty="0"/>
          </a:p>
        </p:txBody>
      </p:sp>
      <p:sp>
        <p:nvSpPr>
          <p:cNvPr id="39" name="Rettangolo 38">
            <a:extLst>
              <a:ext uri="{FF2B5EF4-FFF2-40B4-BE49-F238E27FC236}">
                <a16:creationId xmlns:a16="http://schemas.microsoft.com/office/drawing/2014/main" id="{5C303948-6E23-3A14-F42B-067798DD633C}"/>
              </a:ext>
            </a:extLst>
          </p:cNvPr>
          <p:cNvSpPr/>
          <p:nvPr/>
        </p:nvSpPr>
        <p:spPr>
          <a:xfrm>
            <a:off x="3474820" y="1845604"/>
            <a:ext cx="8509361" cy="509290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it-IT" sz="1600" dirty="0">
                <a:solidFill>
                  <a:schemeClr val="tx2"/>
                </a:solidFill>
              </a:rPr>
              <a:t>Le direttive hanno determinato degli </a:t>
            </a:r>
            <a:r>
              <a:rPr lang="it-IT" sz="1600" b="1" dirty="0">
                <a:solidFill>
                  <a:schemeClr val="tx2"/>
                </a:solidFill>
              </a:rPr>
              <a:t>standard </a:t>
            </a:r>
            <a:r>
              <a:rPr lang="it-IT" sz="1600" dirty="0">
                <a:solidFill>
                  <a:schemeClr val="tx2"/>
                </a:solidFill>
              </a:rPr>
              <a:t>riguardo alle </a:t>
            </a:r>
            <a:r>
              <a:rPr lang="it-IT" sz="1600" b="1" dirty="0">
                <a:solidFill>
                  <a:schemeClr val="tx2"/>
                </a:solidFill>
              </a:rPr>
              <a:t>emissioni </a:t>
            </a:r>
            <a:r>
              <a:rPr lang="it-IT" sz="1600" dirty="0">
                <a:solidFill>
                  <a:schemeClr val="tx2"/>
                </a:solidFill>
              </a:rPr>
              <a:t>delle autovetture misurate in g/km. Per riconoscere la classe di emissione dell’auto è stata definita la sigla </a:t>
            </a:r>
            <a:r>
              <a:rPr lang="it-IT" sz="1600" b="1" dirty="0">
                <a:solidFill>
                  <a:schemeClr val="tx2"/>
                </a:solidFill>
              </a:rPr>
              <a:t>euro</a:t>
            </a:r>
            <a:r>
              <a:rPr lang="it-IT" sz="1600" dirty="0">
                <a:solidFill>
                  <a:schemeClr val="tx2"/>
                </a:solidFill>
              </a:rPr>
              <a:t> seguita da un numero e in alcuni casi anche da una lettera. </a:t>
            </a:r>
          </a:p>
          <a:p>
            <a:pPr indent="-228600">
              <a:lnSpc>
                <a:spcPct val="90000"/>
              </a:lnSpc>
              <a:spcAft>
                <a:spcPts val="600"/>
              </a:spcAft>
              <a:buFont typeface="Arial" panose="020B0604020202020204" pitchFamily="34" charset="0"/>
              <a:buChar char="•"/>
            </a:pPr>
            <a:r>
              <a:rPr lang="it-IT" sz="1600" dirty="0">
                <a:solidFill>
                  <a:schemeClr val="tx2"/>
                </a:solidFill>
              </a:rPr>
              <a:t>Si parla quindi della seguente lista per riconoscere la </a:t>
            </a:r>
            <a:r>
              <a:rPr lang="it-IT" sz="1600" b="1" dirty="0">
                <a:solidFill>
                  <a:schemeClr val="tx2"/>
                </a:solidFill>
              </a:rPr>
              <a:t>classe ambientale </a:t>
            </a:r>
            <a:r>
              <a:rPr lang="it-IT" sz="1600" dirty="0">
                <a:solidFill>
                  <a:schemeClr val="tx2"/>
                </a:solidFill>
              </a:rPr>
              <a:t>dell’</a:t>
            </a:r>
            <a:r>
              <a:rPr lang="it-IT" sz="1600" b="1" dirty="0">
                <a:solidFill>
                  <a:schemeClr val="tx2"/>
                </a:solidFill>
              </a:rPr>
              <a:t>auto</a:t>
            </a:r>
            <a:r>
              <a:rPr lang="it-IT" sz="1600" dirty="0">
                <a:solidFill>
                  <a:schemeClr val="tx2"/>
                </a:solidFill>
              </a:rPr>
              <a:t>:</a:t>
            </a:r>
          </a:p>
          <a:p>
            <a:pPr indent="-228600">
              <a:lnSpc>
                <a:spcPct val="90000"/>
              </a:lnSpc>
              <a:spcAft>
                <a:spcPts val="600"/>
              </a:spcAft>
              <a:buFont typeface="Arial" panose="020B0604020202020204" pitchFamily="34" charset="0"/>
              <a:buChar char="•"/>
            </a:pPr>
            <a:r>
              <a:rPr lang="it-IT" sz="1600" b="1" dirty="0">
                <a:solidFill>
                  <a:schemeClr val="tx2"/>
                </a:solidFill>
              </a:rPr>
              <a:t>Euro 0</a:t>
            </a:r>
            <a:r>
              <a:rPr lang="it-IT" sz="1600" dirty="0">
                <a:solidFill>
                  <a:schemeClr val="tx2"/>
                </a:solidFill>
              </a:rPr>
              <a:t> – con immatricolazione precedente al 31/12/1991;</a:t>
            </a:r>
          </a:p>
          <a:p>
            <a:pPr indent="-228600">
              <a:lnSpc>
                <a:spcPct val="90000"/>
              </a:lnSpc>
              <a:spcAft>
                <a:spcPts val="600"/>
              </a:spcAft>
              <a:buFont typeface="Arial" panose="020B0604020202020204" pitchFamily="34" charset="0"/>
              <a:buChar char="•"/>
            </a:pPr>
            <a:r>
              <a:rPr lang="it-IT" sz="1600" b="1" dirty="0">
                <a:solidFill>
                  <a:schemeClr val="tx2"/>
                </a:solidFill>
              </a:rPr>
              <a:t>Euro 1</a:t>
            </a:r>
            <a:r>
              <a:rPr lang="it-IT" sz="1600" dirty="0">
                <a:solidFill>
                  <a:schemeClr val="tx2"/>
                </a:solidFill>
              </a:rPr>
              <a:t> – con immatricolazione dal 1/01/1993;</a:t>
            </a:r>
          </a:p>
          <a:p>
            <a:pPr indent="-228600">
              <a:lnSpc>
                <a:spcPct val="90000"/>
              </a:lnSpc>
              <a:spcAft>
                <a:spcPts val="600"/>
              </a:spcAft>
              <a:buFont typeface="Arial" panose="020B0604020202020204" pitchFamily="34" charset="0"/>
              <a:buChar char="•"/>
            </a:pPr>
            <a:r>
              <a:rPr lang="it-IT" sz="1600" b="1" dirty="0">
                <a:solidFill>
                  <a:schemeClr val="tx2"/>
                </a:solidFill>
              </a:rPr>
              <a:t>Euro 2</a:t>
            </a:r>
            <a:r>
              <a:rPr lang="it-IT" sz="1600" dirty="0">
                <a:solidFill>
                  <a:schemeClr val="tx2"/>
                </a:solidFill>
              </a:rPr>
              <a:t> – con immatricolazione dal 1/01/1997;</a:t>
            </a:r>
          </a:p>
          <a:p>
            <a:pPr indent="-228600">
              <a:lnSpc>
                <a:spcPct val="90000"/>
              </a:lnSpc>
              <a:spcAft>
                <a:spcPts val="600"/>
              </a:spcAft>
              <a:buFont typeface="Arial" panose="020B0604020202020204" pitchFamily="34" charset="0"/>
              <a:buChar char="•"/>
            </a:pPr>
            <a:r>
              <a:rPr lang="it-IT" sz="1600" b="1" dirty="0">
                <a:solidFill>
                  <a:schemeClr val="tx2"/>
                </a:solidFill>
              </a:rPr>
              <a:t>Euro 3</a:t>
            </a:r>
            <a:r>
              <a:rPr lang="it-IT" sz="1600" dirty="0">
                <a:solidFill>
                  <a:schemeClr val="tx2"/>
                </a:solidFill>
              </a:rPr>
              <a:t> – con immatricolazione dal 1/01/2001;</a:t>
            </a:r>
          </a:p>
          <a:p>
            <a:pPr indent="-228600">
              <a:lnSpc>
                <a:spcPct val="90000"/>
              </a:lnSpc>
              <a:spcAft>
                <a:spcPts val="600"/>
              </a:spcAft>
              <a:buFont typeface="Arial" panose="020B0604020202020204" pitchFamily="34" charset="0"/>
              <a:buChar char="•"/>
            </a:pPr>
            <a:r>
              <a:rPr lang="it-IT" sz="1600" b="1" dirty="0">
                <a:solidFill>
                  <a:schemeClr val="tx2"/>
                </a:solidFill>
              </a:rPr>
              <a:t>Euro 4</a:t>
            </a:r>
            <a:r>
              <a:rPr lang="it-IT" sz="1600" dirty="0">
                <a:solidFill>
                  <a:schemeClr val="tx2"/>
                </a:solidFill>
              </a:rPr>
              <a:t> – con immatricolazione dal 1/01/2006;</a:t>
            </a:r>
          </a:p>
          <a:p>
            <a:pPr indent="-228600">
              <a:lnSpc>
                <a:spcPct val="90000"/>
              </a:lnSpc>
              <a:spcAft>
                <a:spcPts val="600"/>
              </a:spcAft>
              <a:buFont typeface="Arial" panose="020B0604020202020204" pitchFamily="34" charset="0"/>
              <a:buChar char="•"/>
            </a:pPr>
            <a:r>
              <a:rPr lang="it-IT" sz="1600" b="1" dirty="0">
                <a:solidFill>
                  <a:schemeClr val="tx2"/>
                </a:solidFill>
              </a:rPr>
              <a:t>Euro 5</a:t>
            </a:r>
            <a:r>
              <a:rPr lang="it-IT" sz="1600" dirty="0">
                <a:solidFill>
                  <a:schemeClr val="tx2"/>
                </a:solidFill>
              </a:rPr>
              <a:t> – con omologazione dal 1/09/2009 e immatricolate dal 1/01/2011;</a:t>
            </a:r>
          </a:p>
          <a:p>
            <a:pPr indent="-228600">
              <a:lnSpc>
                <a:spcPct val="90000"/>
              </a:lnSpc>
              <a:spcAft>
                <a:spcPts val="600"/>
              </a:spcAft>
              <a:buFont typeface="Arial" panose="020B0604020202020204" pitchFamily="34" charset="0"/>
              <a:buChar char="•"/>
            </a:pPr>
            <a:r>
              <a:rPr lang="it-IT" sz="1600" b="1" dirty="0">
                <a:solidFill>
                  <a:schemeClr val="tx2"/>
                </a:solidFill>
              </a:rPr>
              <a:t>Euro 6 </a:t>
            </a:r>
            <a:r>
              <a:rPr lang="it-IT" sz="1600" dirty="0">
                <a:solidFill>
                  <a:schemeClr val="tx2"/>
                </a:solidFill>
              </a:rPr>
              <a:t>– che a sua volta si divide in:</a:t>
            </a:r>
          </a:p>
          <a:p>
            <a:pPr marL="742950" lvl="1" indent="-228600">
              <a:lnSpc>
                <a:spcPct val="90000"/>
              </a:lnSpc>
              <a:spcAft>
                <a:spcPts val="600"/>
              </a:spcAft>
              <a:buFont typeface="Arial" panose="020B0604020202020204" pitchFamily="34" charset="0"/>
              <a:buChar char="•"/>
            </a:pPr>
            <a:r>
              <a:rPr lang="it-IT" sz="1600" b="1" dirty="0">
                <a:solidFill>
                  <a:schemeClr val="tx2"/>
                </a:solidFill>
              </a:rPr>
              <a:t>Euro 6a</a:t>
            </a:r>
            <a:r>
              <a:rPr lang="it-IT" sz="1600" dirty="0">
                <a:solidFill>
                  <a:schemeClr val="tx2"/>
                </a:solidFill>
              </a:rPr>
              <a:t> - obbligatoria per auto immatricolate dal 1/01/2013; </a:t>
            </a:r>
          </a:p>
          <a:p>
            <a:pPr marL="742950" lvl="1" indent="-228600">
              <a:lnSpc>
                <a:spcPct val="90000"/>
              </a:lnSpc>
              <a:spcAft>
                <a:spcPts val="600"/>
              </a:spcAft>
              <a:buFont typeface="Arial" panose="020B0604020202020204" pitchFamily="34" charset="0"/>
              <a:buChar char="•"/>
            </a:pPr>
            <a:r>
              <a:rPr lang="it-IT" sz="1600" b="1" dirty="0">
                <a:solidFill>
                  <a:schemeClr val="tx2"/>
                </a:solidFill>
              </a:rPr>
              <a:t>Euro 6b</a:t>
            </a:r>
            <a:r>
              <a:rPr lang="it-IT" sz="1600" dirty="0">
                <a:solidFill>
                  <a:schemeClr val="tx2"/>
                </a:solidFill>
              </a:rPr>
              <a:t> – obbligatoria per auto immatricolate dal 1/01/2015; </a:t>
            </a:r>
          </a:p>
          <a:p>
            <a:pPr marL="742950" lvl="1" indent="-228600">
              <a:lnSpc>
                <a:spcPct val="90000"/>
              </a:lnSpc>
              <a:spcAft>
                <a:spcPts val="600"/>
              </a:spcAft>
              <a:buFont typeface="Arial" panose="020B0604020202020204" pitchFamily="34" charset="0"/>
              <a:buChar char="•"/>
            </a:pPr>
            <a:r>
              <a:rPr lang="it-IT" sz="1600" b="1" dirty="0">
                <a:solidFill>
                  <a:schemeClr val="tx2"/>
                </a:solidFill>
              </a:rPr>
              <a:t>Euro 6c</a:t>
            </a:r>
            <a:r>
              <a:rPr lang="it-IT" sz="1600" dirty="0">
                <a:solidFill>
                  <a:schemeClr val="tx2"/>
                </a:solidFill>
              </a:rPr>
              <a:t> – con omologazione obbligatoria per auto immatricolate fino al 31/08/2017;</a:t>
            </a:r>
          </a:p>
          <a:p>
            <a:pPr marL="742950" lvl="1" indent="-228600">
              <a:lnSpc>
                <a:spcPct val="90000"/>
              </a:lnSpc>
              <a:spcAft>
                <a:spcPts val="600"/>
              </a:spcAft>
              <a:buFont typeface="Arial" panose="020B0604020202020204" pitchFamily="34" charset="0"/>
              <a:buChar char="•"/>
            </a:pPr>
            <a:r>
              <a:rPr lang="it-IT" sz="1600" b="1" dirty="0">
                <a:solidFill>
                  <a:srgbClr val="0070C0"/>
                </a:solidFill>
              </a:rPr>
              <a:t>Euro 6d </a:t>
            </a:r>
            <a:r>
              <a:rPr lang="it-IT" sz="1600" b="1" dirty="0" err="1">
                <a:solidFill>
                  <a:srgbClr val="0070C0"/>
                </a:solidFill>
              </a:rPr>
              <a:t>temp</a:t>
            </a:r>
            <a:r>
              <a:rPr lang="it-IT" sz="1600" dirty="0">
                <a:solidFill>
                  <a:srgbClr val="0070C0"/>
                </a:solidFill>
              </a:rPr>
              <a:t> ovvero </a:t>
            </a:r>
            <a:r>
              <a:rPr lang="it-IT" sz="1600" b="1" dirty="0">
                <a:solidFill>
                  <a:srgbClr val="0070C0"/>
                </a:solidFill>
              </a:rPr>
              <a:t>Euro 6.2</a:t>
            </a:r>
            <a:r>
              <a:rPr lang="it-IT" sz="1600" dirty="0">
                <a:solidFill>
                  <a:srgbClr val="0070C0"/>
                </a:solidFill>
              </a:rPr>
              <a:t> – con omologazione dal 1/09/2019;</a:t>
            </a:r>
          </a:p>
          <a:p>
            <a:pPr marL="742950" lvl="1" indent="-228600">
              <a:lnSpc>
                <a:spcPct val="90000"/>
              </a:lnSpc>
              <a:spcAft>
                <a:spcPts val="600"/>
              </a:spcAft>
              <a:buFont typeface="Arial" panose="020B0604020202020204" pitchFamily="34" charset="0"/>
              <a:buChar char="•"/>
            </a:pPr>
            <a:r>
              <a:rPr lang="it-IT" sz="1600" b="1" dirty="0">
                <a:solidFill>
                  <a:srgbClr val="0070C0"/>
                </a:solidFill>
              </a:rPr>
              <a:t>Euro 6d standard</a:t>
            </a:r>
            <a:r>
              <a:rPr lang="it-IT" sz="1600" dirty="0">
                <a:solidFill>
                  <a:srgbClr val="0070C0"/>
                </a:solidFill>
              </a:rPr>
              <a:t> – evoluzione della precedente per le automobili immatricolate dal  1/01/2020.</a:t>
            </a:r>
          </a:p>
        </p:txBody>
      </p:sp>
      <p:grpSp>
        <p:nvGrpSpPr>
          <p:cNvPr id="9" name="Gruppo 8">
            <a:extLst>
              <a:ext uri="{FF2B5EF4-FFF2-40B4-BE49-F238E27FC236}">
                <a16:creationId xmlns:a16="http://schemas.microsoft.com/office/drawing/2014/main" id="{B0E5CAE3-1EBD-99AE-1C88-1BD46D51208E}"/>
              </a:ext>
            </a:extLst>
          </p:cNvPr>
          <p:cNvGrpSpPr/>
          <p:nvPr/>
        </p:nvGrpSpPr>
        <p:grpSpPr>
          <a:xfrm>
            <a:off x="163848" y="2649397"/>
            <a:ext cx="3360628" cy="2812249"/>
            <a:chOff x="67148" y="2667189"/>
            <a:chExt cx="3360628" cy="2812249"/>
          </a:xfrm>
        </p:grpSpPr>
        <p:pic>
          <p:nvPicPr>
            <p:cNvPr id="6" name="Immagine 5">
              <a:extLst>
                <a:ext uri="{FF2B5EF4-FFF2-40B4-BE49-F238E27FC236}">
                  <a16:creationId xmlns:a16="http://schemas.microsoft.com/office/drawing/2014/main" id="{21397D9B-18D0-DAE5-B5C4-1DF1EA78D421}"/>
                </a:ext>
              </a:extLst>
            </p:cNvPr>
            <p:cNvPicPr>
              <a:picLocks/>
            </p:cNvPicPr>
            <p:nvPr/>
          </p:nvPicPr>
          <p:blipFill rotWithShape="1">
            <a:blip r:embed="rId5"/>
            <a:srcRect l="2319" t="4363" r="2066"/>
            <a:stretch/>
          </p:blipFill>
          <p:spPr>
            <a:xfrm>
              <a:off x="67148" y="3018342"/>
              <a:ext cx="3360628" cy="2461096"/>
            </a:xfrm>
            <a:prstGeom prst="rect">
              <a:avLst/>
            </a:prstGeom>
          </p:spPr>
        </p:pic>
        <p:sp>
          <p:nvSpPr>
            <p:cNvPr id="40" name="CasellaDiTesto 39">
              <a:extLst>
                <a:ext uri="{FF2B5EF4-FFF2-40B4-BE49-F238E27FC236}">
                  <a16:creationId xmlns:a16="http://schemas.microsoft.com/office/drawing/2014/main" id="{6CCACB50-BC32-C94F-5B12-D037B9A5CCC0}"/>
                </a:ext>
              </a:extLst>
            </p:cNvPr>
            <p:cNvSpPr txBox="1"/>
            <p:nvPr/>
          </p:nvSpPr>
          <p:spPr>
            <a:xfrm>
              <a:off x="768525" y="2667189"/>
              <a:ext cx="2327100" cy="369332"/>
            </a:xfrm>
            <a:prstGeom prst="rect">
              <a:avLst/>
            </a:prstGeom>
            <a:noFill/>
          </p:spPr>
          <p:txBody>
            <a:bodyPr wrap="square">
              <a:spAutoFit/>
            </a:bodyPr>
            <a:lstStyle/>
            <a:p>
              <a:r>
                <a:rPr lang="it-IT" sz="1800" b="0" i="1" u="none" strike="noStrike" baseline="0" dirty="0">
                  <a:solidFill>
                    <a:srgbClr val="000000"/>
                  </a:solidFill>
                  <a:latin typeface="Calibri" panose="020F0502020204030204" pitchFamily="34" charset="0"/>
                </a:rPr>
                <a:t>emissioni NO</a:t>
              </a:r>
              <a:r>
                <a:rPr lang="it-IT" sz="800" b="0" i="1" u="none" strike="noStrike" baseline="0" dirty="0">
                  <a:solidFill>
                    <a:srgbClr val="000000"/>
                  </a:solidFill>
                  <a:latin typeface="Calibri" panose="020F0502020204030204" pitchFamily="34" charset="0"/>
                </a:rPr>
                <a:t>x  </a:t>
              </a:r>
              <a:r>
                <a:rPr lang="it-IT" sz="1800" b="0" i="1" u="none" strike="noStrike" baseline="0" dirty="0">
                  <a:solidFill>
                    <a:srgbClr val="000000"/>
                  </a:solidFill>
                  <a:latin typeface="Calibri" panose="020F0502020204030204" pitchFamily="34" charset="0"/>
                </a:rPr>
                <a:t>g/km</a:t>
              </a:r>
              <a:endParaRPr lang="it-IT" dirty="0"/>
            </a:p>
          </p:txBody>
        </p:sp>
      </p:grpSp>
    </p:spTree>
    <p:extLst>
      <p:ext uri="{BB962C8B-B14F-4D97-AF65-F5344CB8AC3E}">
        <p14:creationId xmlns:p14="http://schemas.microsoft.com/office/powerpoint/2010/main" val="1050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5720738-F981-440F-8A2C-84D1DBE235DE}"/>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2600" dirty="0"/>
              <a:t>New European Drive Cycle (NEDC) vs Worldwide harmonized light vehicles test procedure (WLTP)</a:t>
            </a:r>
          </a:p>
        </p:txBody>
      </p:sp>
      <p:sp>
        <p:nvSpPr>
          <p:cNvPr id="104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a:extLst>
              <a:ext uri="{FF2B5EF4-FFF2-40B4-BE49-F238E27FC236}">
                <a16:creationId xmlns:a16="http://schemas.microsoft.com/office/drawing/2014/main" id="{DA34F4AC-62E6-6E28-B1C0-36B6DE267A6B}"/>
              </a:ext>
            </a:extLst>
          </p:cNvPr>
          <p:cNvSpPr txBox="1"/>
          <p:nvPr/>
        </p:nvSpPr>
        <p:spPr>
          <a:xfrm>
            <a:off x="8684855" y="5679949"/>
            <a:ext cx="3097570" cy="646331"/>
          </a:xfrm>
          <a:prstGeom prst="rect">
            <a:avLst/>
          </a:prstGeom>
          <a:noFill/>
        </p:spPr>
        <p:txBody>
          <a:bodyPr wrap="square">
            <a:spAutoFit/>
          </a:bodyPr>
          <a:lstStyle/>
          <a:p>
            <a:pPr algn="ctr"/>
            <a:r>
              <a:rPr lang="en-US" sz="1800" dirty="0"/>
              <a:t>Worldwide harmonized </a:t>
            </a:r>
          </a:p>
          <a:p>
            <a:pPr algn="ctr"/>
            <a:r>
              <a:rPr lang="en-US" sz="1800" dirty="0"/>
              <a:t>Light duty Test Cycle</a:t>
            </a:r>
            <a:endParaRPr lang="it-IT" dirty="0"/>
          </a:p>
        </p:txBody>
      </p:sp>
      <p:pic>
        <p:nvPicPr>
          <p:cNvPr id="15" name="Immagine 14">
            <a:extLst>
              <a:ext uri="{FF2B5EF4-FFF2-40B4-BE49-F238E27FC236}">
                <a16:creationId xmlns:a16="http://schemas.microsoft.com/office/drawing/2014/main" id="{B60DB72F-E36B-8483-D7F4-C563CBF2623D}"/>
              </a:ext>
            </a:extLst>
          </p:cNvPr>
          <p:cNvPicPr>
            <a:picLocks noChangeAspect="1"/>
          </p:cNvPicPr>
          <p:nvPr/>
        </p:nvPicPr>
        <p:blipFill>
          <a:blip r:embed="rId3"/>
          <a:stretch>
            <a:fillRect/>
          </a:stretch>
        </p:blipFill>
        <p:spPr>
          <a:xfrm>
            <a:off x="0" y="2739613"/>
            <a:ext cx="4026494" cy="2997269"/>
          </a:xfrm>
          <a:prstGeom prst="rect">
            <a:avLst/>
          </a:prstGeom>
        </p:spPr>
      </p:pic>
      <p:pic>
        <p:nvPicPr>
          <p:cNvPr id="6" name="Immagine 5">
            <a:extLst>
              <a:ext uri="{FF2B5EF4-FFF2-40B4-BE49-F238E27FC236}">
                <a16:creationId xmlns:a16="http://schemas.microsoft.com/office/drawing/2014/main" id="{8C6D3373-1C0E-C8E6-7AF6-077343CBBC8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731582" y="1736054"/>
            <a:ext cx="4786705" cy="4922065"/>
          </a:xfrm>
          <a:prstGeom prst="rect">
            <a:avLst/>
          </a:prstGeom>
        </p:spPr>
      </p:pic>
      <p:pic>
        <p:nvPicPr>
          <p:cNvPr id="18" name="Immagine 17">
            <a:extLst>
              <a:ext uri="{FF2B5EF4-FFF2-40B4-BE49-F238E27FC236}">
                <a16:creationId xmlns:a16="http://schemas.microsoft.com/office/drawing/2014/main" id="{DCB20CAE-CC95-63F1-6500-857F8273A084}"/>
              </a:ext>
            </a:extLst>
          </p:cNvPr>
          <p:cNvPicPr>
            <a:picLocks noChangeAspect="1"/>
          </p:cNvPicPr>
          <p:nvPr/>
        </p:nvPicPr>
        <p:blipFill>
          <a:blip r:embed="rId5"/>
          <a:stretch>
            <a:fillRect/>
          </a:stretch>
        </p:blipFill>
        <p:spPr>
          <a:xfrm>
            <a:off x="8066534" y="2808856"/>
            <a:ext cx="3963906" cy="2899910"/>
          </a:xfrm>
          <a:prstGeom prst="rect">
            <a:avLst/>
          </a:prstGeom>
        </p:spPr>
      </p:pic>
    </p:spTree>
    <p:extLst>
      <p:ext uri="{BB962C8B-B14F-4D97-AF65-F5344CB8AC3E}">
        <p14:creationId xmlns:p14="http://schemas.microsoft.com/office/powerpoint/2010/main" val="1787872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124B28B1-F352-331A-4E68-C44BCF8C2E8D}"/>
              </a:ext>
            </a:extLst>
          </p:cNvPr>
          <p:cNvSpPr>
            <a:spLocks noGrp="1"/>
          </p:cNvSpPr>
          <p:nvPr>
            <p:ph idx="1"/>
          </p:nvPr>
        </p:nvSpPr>
        <p:spPr>
          <a:xfrm>
            <a:off x="8709494" y="4494808"/>
            <a:ext cx="3514449" cy="2017580"/>
          </a:xfrm>
        </p:spPr>
        <p:txBody>
          <a:bodyPr>
            <a:noAutofit/>
          </a:bodyPr>
          <a:lstStyle/>
          <a:p>
            <a:pPr marL="0" indent="0">
              <a:lnSpc>
                <a:spcPct val="110000"/>
              </a:lnSpc>
              <a:spcBef>
                <a:spcPts val="0"/>
              </a:spcBef>
              <a:buNone/>
            </a:pPr>
            <a:r>
              <a:rPr lang="it-IT" sz="1800" dirty="0"/>
              <a:t>Nella progettazione delle campagne sperimentali una criticità da affrontare è quella di individuare un percorso reale in grado di soddisfare i vincoli imposti per il test RDE (Real </a:t>
            </a:r>
            <a:r>
              <a:rPr lang="it-IT" sz="1800" dirty="0" err="1"/>
              <a:t>Driving</a:t>
            </a:r>
            <a:r>
              <a:rPr lang="it-IT" sz="1800" dirty="0"/>
              <a:t> </a:t>
            </a:r>
            <a:r>
              <a:rPr lang="it-IT" sz="1800" dirty="0" err="1"/>
              <a:t>Emission</a:t>
            </a:r>
            <a:r>
              <a:rPr lang="it-IT" sz="1800" dirty="0"/>
              <a:t>) introdotti con </a:t>
            </a:r>
            <a:r>
              <a:rPr lang="en-US" sz="1800" dirty="0"/>
              <a:t>WLTP</a:t>
            </a:r>
            <a:r>
              <a:rPr lang="it-IT" sz="1800" dirty="0"/>
              <a:t>.</a:t>
            </a:r>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CasellaDiTesto 26">
            <a:extLst>
              <a:ext uri="{FF2B5EF4-FFF2-40B4-BE49-F238E27FC236}">
                <a16:creationId xmlns:a16="http://schemas.microsoft.com/office/drawing/2014/main" id="{9E1E4A4D-F3A8-E784-3F00-6002C97C34C7}"/>
              </a:ext>
            </a:extLst>
          </p:cNvPr>
          <p:cNvSpPr txBox="1"/>
          <p:nvPr/>
        </p:nvSpPr>
        <p:spPr>
          <a:xfrm>
            <a:off x="234937" y="1017158"/>
            <a:ext cx="4601466" cy="1477328"/>
          </a:xfrm>
          <a:prstGeom prst="rect">
            <a:avLst/>
          </a:prstGeom>
          <a:noFill/>
        </p:spPr>
        <p:txBody>
          <a:bodyPr wrap="square">
            <a:spAutoFit/>
          </a:bodyPr>
          <a:lstStyle/>
          <a:p>
            <a:r>
              <a:rPr lang="it-IT" dirty="0"/>
              <a:t>Le prove su strada sono effettuate lungo due percorsi a Napoli che si differenziano per la topografia della strada e per l'altitudine (pendenza stradale).</a:t>
            </a:r>
          </a:p>
          <a:p>
            <a:endParaRPr lang="it-IT" dirty="0"/>
          </a:p>
        </p:txBody>
      </p:sp>
      <p:pic>
        <p:nvPicPr>
          <p:cNvPr id="28" name="Immagine 27">
            <a:extLst>
              <a:ext uri="{FF2B5EF4-FFF2-40B4-BE49-F238E27FC236}">
                <a16:creationId xmlns:a16="http://schemas.microsoft.com/office/drawing/2014/main" id="{08548F55-8E8A-0121-3550-6F0EAFA6A91C}"/>
              </a:ext>
            </a:extLst>
          </p:cNvPr>
          <p:cNvPicPr>
            <a:picLocks noChangeAspect="1"/>
          </p:cNvPicPr>
          <p:nvPr/>
        </p:nvPicPr>
        <p:blipFill>
          <a:blip r:embed="rId3"/>
          <a:stretch>
            <a:fillRect/>
          </a:stretch>
        </p:blipFill>
        <p:spPr>
          <a:xfrm>
            <a:off x="507030" y="4611497"/>
            <a:ext cx="8137285" cy="1815758"/>
          </a:xfrm>
          <a:prstGeom prst="rect">
            <a:avLst/>
          </a:prstGeom>
        </p:spPr>
      </p:pic>
      <p:sp>
        <p:nvSpPr>
          <p:cNvPr id="39" name="CasellaDiTesto 38">
            <a:extLst>
              <a:ext uri="{FF2B5EF4-FFF2-40B4-BE49-F238E27FC236}">
                <a16:creationId xmlns:a16="http://schemas.microsoft.com/office/drawing/2014/main" id="{F4F9CCE3-F38E-66C3-EA51-34BAB4BCD5D4}"/>
              </a:ext>
            </a:extLst>
          </p:cNvPr>
          <p:cNvSpPr txBox="1"/>
          <p:nvPr/>
        </p:nvSpPr>
        <p:spPr>
          <a:xfrm>
            <a:off x="323405" y="2286142"/>
            <a:ext cx="4601465" cy="646331"/>
          </a:xfrm>
          <a:prstGeom prst="rect">
            <a:avLst/>
          </a:prstGeom>
          <a:noFill/>
        </p:spPr>
        <p:txBody>
          <a:bodyPr wrap="square">
            <a:spAutoFit/>
          </a:bodyPr>
          <a:lstStyle/>
          <a:p>
            <a:pPr marL="285750" indent="-285750">
              <a:buFont typeface="Arial" panose="020B0604020202020204" pitchFamily="34" charset="0"/>
              <a:buChar char="•"/>
            </a:pPr>
            <a:r>
              <a:rPr lang="it-IT" dirty="0"/>
              <a:t>Il primo tracciato è prevalentemente pianeggiante ed è lungo circa 22 km.</a:t>
            </a:r>
          </a:p>
        </p:txBody>
      </p:sp>
      <p:sp>
        <p:nvSpPr>
          <p:cNvPr id="41" name="CasellaDiTesto 40">
            <a:extLst>
              <a:ext uri="{FF2B5EF4-FFF2-40B4-BE49-F238E27FC236}">
                <a16:creationId xmlns:a16="http://schemas.microsoft.com/office/drawing/2014/main" id="{3A2CC2A2-2819-3D21-8DC7-55B2C82CC6C2}"/>
              </a:ext>
            </a:extLst>
          </p:cNvPr>
          <p:cNvSpPr txBox="1"/>
          <p:nvPr/>
        </p:nvSpPr>
        <p:spPr>
          <a:xfrm>
            <a:off x="329334" y="3180088"/>
            <a:ext cx="4684003" cy="1200329"/>
          </a:xfrm>
          <a:prstGeom prst="rect">
            <a:avLst/>
          </a:prstGeom>
          <a:noFill/>
        </p:spPr>
        <p:txBody>
          <a:bodyPr wrap="square">
            <a:spAutoFit/>
          </a:bodyPr>
          <a:lstStyle/>
          <a:p>
            <a:pPr marL="285750" indent="-285750">
              <a:buFont typeface="Arial" panose="020B0604020202020204" pitchFamily="34" charset="0"/>
              <a:buChar char="•"/>
            </a:pPr>
            <a:r>
              <a:rPr lang="it-IT" dirty="0"/>
              <a:t>Il secondo nell'area collinare con cambi di pendenza, prevede pendenze stradali positive (+2,9%) e negative (-3,6%), di circa 6 km.</a:t>
            </a:r>
          </a:p>
        </p:txBody>
      </p:sp>
      <p:pic>
        <p:nvPicPr>
          <p:cNvPr id="42" name="Immagine 41">
            <a:extLst>
              <a:ext uri="{FF2B5EF4-FFF2-40B4-BE49-F238E27FC236}">
                <a16:creationId xmlns:a16="http://schemas.microsoft.com/office/drawing/2014/main" id="{311AFCD6-F4EC-D610-75C4-E8F9ED641783}"/>
              </a:ext>
            </a:extLst>
          </p:cNvPr>
          <p:cNvPicPr>
            <a:picLocks noChangeAspect="1"/>
          </p:cNvPicPr>
          <p:nvPr/>
        </p:nvPicPr>
        <p:blipFill rotWithShape="1">
          <a:blip r:embed="rId4"/>
          <a:srcRect l="2869" t="5985" r="916" b="1527"/>
          <a:stretch/>
        </p:blipFill>
        <p:spPr>
          <a:xfrm>
            <a:off x="4977142" y="948729"/>
            <a:ext cx="7050815" cy="3318472"/>
          </a:xfrm>
          <a:prstGeom prst="rect">
            <a:avLst/>
          </a:prstGeom>
        </p:spPr>
      </p:pic>
      <p:pic>
        <p:nvPicPr>
          <p:cNvPr id="43" name="Immagine 42">
            <a:extLst>
              <a:ext uri="{FF2B5EF4-FFF2-40B4-BE49-F238E27FC236}">
                <a16:creationId xmlns:a16="http://schemas.microsoft.com/office/drawing/2014/main" id="{29FEF064-9CCF-764D-AE20-CFDF45323037}"/>
              </a:ext>
            </a:extLst>
          </p:cNvPr>
          <p:cNvPicPr>
            <a:picLocks noChangeAspect="1"/>
          </p:cNvPicPr>
          <p:nvPr/>
        </p:nvPicPr>
        <p:blipFill>
          <a:blip r:embed="rId5"/>
          <a:stretch>
            <a:fillRect/>
          </a:stretch>
        </p:blipFill>
        <p:spPr>
          <a:xfrm>
            <a:off x="4979522" y="951109"/>
            <a:ext cx="7050815" cy="3158550"/>
          </a:xfrm>
          <a:prstGeom prst="rect">
            <a:avLst/>
          </a:prstGeom>
        </p:spPr>
      </p:pic>
      <p:pic>
        <p:nvPicPr>
          <p:cNvPr id="44" name="Immagine 43">
            <a:extLst>
              <a:ext uri="{FF2B5EF4-FFF2-40B4-BE49-F238E27FC236}">
                <a16:creationId xmlns:a16="http://schemas.microsoft.com/office/drawing/2014/main" id="{9EB8BEBA-FB81-BA33-10E8-7EC172B70D80}"/>
              </a:ext>
            </a:extLst>
          </p:cNvPr>
          <p:cNvPicPr>
            <a:picLocks noChangeAspect="1"/>
          </p:cNvPicPr>
          <p:nvPr/>
        </p:nvPicPr>
        <p:blipFill>
          <a:blip r:embed="rId6"/>
          <a:stretch>
            <a:fillRect/>
          </a:stretch>
        </p:blipFill>
        <p:spPr>
          <a:xfrm>
            <a:off x="8918761" y="1474551"/>
            <a:ext cx="1547958" cy="1055833"/>
          </a:xfrm>
          <a:prstGeom prst="rect">
            <a:avLst/>
          </a:prstGeom>
        </p:spPr>
      </p:pic>
      <p:sp>
        <p:nvSpPr>
          <p:cNvPr id="47" name="Titolo 1">
            <a:extLst>
              <a:ext uri="{FF2B5EF4-FFF2-40B4-BE49-F238E27FC236}">
                <a16:creationId xmlns:a16="http://schemas.microsoft.com/office/drawing/2014/main" id="{F1EC6E6B-1595-612D-0702-7BBBCF845D97}"/>
              </a:ext>
            </a:extLst>
          </p:cNvPr>
          <p:cNvSpPr txBox="1">
            <a:spLocks/>
          </p:cNvSpPr>
          <p:nvPr/>
        </p:nvSpPr>
        <p:spPr>
          <a:xfrm>
            <a:off x="5071" y="173977"/>
            <a:ext cx="5604574" cy="6460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00" b="1" dirty="0"/>
              <a:t>Campagne</a:t>
            </a:r>
            <a:r>
              <a:rPr lang="it-IT" sz="3600" b="1" dirty="0">
                <a:solidFill>
                  <a:schemeClr val="tx2"/>
                </a:solidFill>
              </a:rPr>
              <a:t> Sperimentale</a:t>
            </a:r>
            <a:endParaRPr lang="en-US" sz="3600" b="1" dirty="0">
              <a:solidFill>
                <a:schemeClr val="tx2"/>
              </a:solidFill>
            </a:endParaRPr>
          </a:p>
        </p:txBody>
      </p:sp>
    </p:spTree>
    <p:extLst>
      <p:ext uri="{BB962C8B-B14F-4D97-AF65-F5344CB8AC3E}">
        <p14:creationId xmlns:p14="http://schemas.microsoft.com/office/powerpoint/2010/main" val="69498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B12AE-71D1-47FD-9AC3-EE2C07424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64853C7E-3CBA-4464-865F-6044D94B1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id="{55EFEC59-B929-4851-9DEF-9106F279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132392-D5FF-4588-8FA1-5BAD77BF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7EAC045-695C-4E73-9B7C-AFD6FB22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404A7A3A-BEAE-4BC6-A163-5D0E5F8C4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2ED3B7D-405D-4DFA-8608-B6DE74671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61" descr="https://www.fiat.it/content/dam/fiat/cross/models/cross/ourcars/1200/500L-urban-170517.png">
            <a:extLst>
              <a:ext uri="{FF2B5EF4-FFF2-40B4-BE49-F238E27FC236}">
                <a16:creationId xmlns:a16="http://schemas.microsoft.com/office/drawing/2014/main" id="{E499BDCF-E9A8-AAE7-6523-A95172E8F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153177" y="4361545"/>
            <a:ext cx="2352675" cy="1104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3" descr="Risultati immagini per jeep renegade">
            <a:extLst>
              <a:ext uri="{FF2B5EF4-FFF2-40B4-BE49-F238E27FC236}">
                <a16:creationId xmlns:a16="http://schemas.microsoft.com/office/drawing/2014/main" id="{47DD4E75-CE0E-E32C-7380-767777F17E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70" b="13258"/>
          <a:stretch/>
        </p:blipFill>
        <p:spPr bwMode="auto">
          <a:xfrm>
            <a:off x="8969166" y="3695850"/>
            <a:ext cx="2274139" cy="12156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5" descr="https://www.fiat.it/content/dam/fiat/cross/models/500_family/family_page/768/auto/500C.png">
            <a:extLst>
              <a:ext uri="{FF2B5EF4-FFF2-40B4-BE49-F238E27FC236}">
                <a16:creationId xmlns:a16="http://schemas.microsoft.com/office/drawing/2014/main" id="{BD667289-D981-923F-2FF5-ADDB3446D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939908" y="1733017"/>
            <a:ext cx="3301221" cy="13645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1" descr="Risultati immagini per fiat panda bifuel">
            <a:extLst>
              <a:ext uri="{FF2B5EF4-FFF2-40B4-BE49-F238E27FC236}">
                <a16:creationId xmlns:a16="http://schemas.microsoft.com/office/drawing/2014/main" id="{AA56DB15-C2E4-B005-5CDB-086167969D6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422" b="17725"/>
          <a:stretch/>
        </p:blipFill>
        <p:spPr bwMode="auto">
          <a:xfrm flipH="1">
            <a:off x="9238954" y="2676872"/>
            <a:ext cx="2004351" cy="10360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3" descr="pneumatici Citroen Jumper Van IV">
            <a:extLst>
              <a:ext uri="{FF2B5EF4-FFF2-40B4-BE49-F238E27FC236}">
                <a16:creationId xmlns:a16="http://schemas.microsoft.com/office/drawing/2014/main" id="{E5523536-FF77-4159-DF55-78DF49F4BD3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502216" y="5020974"/>
            <a:ext cx="2492581" cy="16455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5" descr="Risultati immagini per Fiat Panda Twinair">
            <a:extLst>
              <a:ext uri="{FF2B5EF4-FFF2-40B4-BE49-F238E27FC236}">
                <a16:creationId xmlns:a16="http://schemas.microsoft.com/office/drawing/2014/main" id="{F8907E16-E17D-A836-2BC3-6C286EFCA77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8590" b="8150"/>
          <a:stretch/>
        </p:blipFill>
        <p:spPr bwMode="auto">
          <a:xfrm rot="317652" flipH="1">
            <a:off x="7525046" y="3201705"/>
            <a:ext cx="1715480" cy="942572"/>
          </a:xfrm>
          <a:prstGeom prst="rect">
            <a:avLst/>
          </a:prstGeom>
          <a:noFill/>
          <a:extLst>
            <a:ext uri="{909E8E84-426E-40DD-AFC4-6F175D3DCCD1}">
              <a14:hiddenFill xmlns:a14="http://schemas.microsoft.com/office/drawing/2010/main">
                <a:solidFill>
                  <a:srgbClr val="FFFFFF"/>
                </a:solidFill>
              </a14:hiddenFill>
            </a:ext>
          </a:extLst>
        </p:spPr>
      </p:pic>
      <p:sp>
        <p:nvSpPr>
          <p:cNvPr id="23" name="Titolo 1">
            <a:extLst>
              <a:ext uri="{FF2B5EF4-FFF2-40B4-BE49-F238E27FC236}">
                <a16:creationId xmlns:a16="http://schemas.microsoft.com/office/drawing/2014/main" id="{90B16FB5-0CD7-223D-CD09-DCB4D0F27189}"/>
              </a:ext>
            </a:extLst>
          </p:cNvPr>
          <p:cNvSpPr>
            <a:spLocks noGrp="1"/>
          </p:cNvSpPr>
          <p:nvPr>
            <p:ph type="title"/>
          </p:nvPr>
        </p:nvSpPr>
        <p:spPr>
          <a:xfrm>
            <a:off x="358481" y="140015"/>
            <a:ext cx="11332775" cy="951667"/>
          </a:xfrm>
        </p:spPr>
        <p:txBody>
          <a:bodyPr vert="horz" lIns="91440" tIns="45720" rIns="91440" bIns="45720" rtlCol="0" anchor="b">
            <a:normAutofit/>
          </a:bodyPr>
          <a:lstStyle/>
          <a:p>
            <a:pPr algn="ctr"/>
            <a:r>
              <a:rPr lang="it-IT" sz="3600" b="1" dirty="0"/>
              <a:t>Campagna</a:t>
            </a:r>
            <a:r>
              <a:rPr lang="it-IT" sz="3600" b="1" kern="1200" dirty="0">
                <a:solidFill>
                  <a:schemeClr val="tx2"/>
                </a:solidFill>
                <a:latin typeface="+mj-lt"/>
                <a:ea typeface="+mj-ea"/>
                <a:cs typeface="+mj-cs"/>
              </a:rPr>
              <a:t> Sperimentale</a:t>
            </a:r>
            <a:endParaRPr lang="en-US" sz="3600" b="1" kern="1200" dirty="0">
              <a:solidFill>
                <a:schemeClr val="tx2"/>
              </a:solidFill>
              <a:latin typeface="+mj-lt"/>
              <a:ea typeface="+mj-ea"/>
              <a:cs typeface="+mj-cs"/>
            </a:endParaRPr>
          </a:p>
        </p:txBody>
      </p:sp>
      <p:sp>
        <p:nvSpPr>
          <p:cNvPr id="24" name="CasellaDiTesto 23">
            <a:extLst>
              <a:ext uri="{FF2B5EF4-FFF2-40B4-BE49-F238E27FC236}">
                <a16:creationId xmlns:a16="http://schemas.microsoft.com/office/drawing/2014/main" id="{B3AB3B5A-3BA7-4B16-AC54-F19B186793A1}"/>
              </a:ext>
            </a:extLst>
          </p:cNvPr>
          <p:cNvSpPr txBox="1"/>
          <p:nvPr/>
        </p:nvSpPr>
        <p:spPr>
          <a:xfrm>
            <a:off x="999495" y="1875723"/>
            <a:ext cx="5805519" cy="1200329"/>
          </a:xfrm>
          <a:prstGeom prst="rect">
            <a:avLst/>
          </a:prstGeom>
          <a:noFill/>
        </p:spPr>
        <p:txBody>
          <a:bodyPr wrap="square">
            <a:spAutoFit/>
          </a:bodyPr>
          <a:lstStyle/>
          <a:p>
            <a:r>
              <a:rPr lang="it-IT" dirty="0"/>
              <a:t>Sono state condotte diverse attività sperimentale con diversi veicoli di diverse case costruttrici e con un'ampia varietà in termini di massa, potenza, cilindrata e tecnologia di omologazione.</a:t>
            </a:r>
          </a:p>
        </p:txBody>
      </p:sp>
      <p:graphicFrame>
        <p:nvGraphicFramePr>
          <p:cNvPr id="27" name="Tabella 26">
            <a:extLst>
              <a:ext uri="{FF2B5EF4-FFF2-40B4-BE49-F238E27FC236}">
                <a16:creationId xmlns:a16="http://schemas.microsoft.com/office/drawing/2014/main" id="{319691BE-9D88-5516-E545-803EB464E9F8}"/>
              </a:ext>
            </a:extLst>
          </p:cNvPr>
          <p:cNvGraphicFramePr>
            <a:graphicFrameLocks noGrp="1"/>
          </p:cNvGraphicFramePr>
          <p:nvPr>
            <p:extLst>
              <p:ext uri="{D42A27DB-BD31-4B8C-83A1-F6EECF244321}">
                <p14:modId xmlns:p14="http://schemas.microsoft.com/office/powerpoint/2010/main" val="1987551307"/>
              </p:ext>
            </p:extLst>
          </p:nvPr>
        </p:nvGraphicFramePr>
        <p:xfrm>
          <a:off x="465012" y="3124571"/>
          <a:ext cx="6616262" cy="3284787"/>
        </p:xfrm>
        <a:graphic>
          <a:graphicData uri="http://schemas.openxmlformats.org/drawingml/2006/table">
            <a:tbl>
              <a:tblPr firstRow="1" firstCol="1" bandRow="1">
                <a:tableStyleId>{21E4AEA4-8DFA-4A89-87EB-49C32662AFE0}</a:tableStyleId>
              </a:tblPr>
              <a:tblGrid>
                <a:gridCol w="2090231">
                  <a:extLst>
                    <a:ext uri="{9D8B030D-6E8A-4147-A177-3AD203B41FA5}">
                      <a16:colId xmlns:a16="http://schemas.microsoft.com/office/drawing/2014/main" val="2203224442"/>
                    </a:ext>
                  </a:extLst>
                </a:gridCol>
                <a:gridCol w="549805">
                  <a:extLst>
                    <a:ext uri="{9D8B030D-6E8A-4147-A177-3AD203B41FA5}">
                      <a16:colId xmlns:a16="http://schemas.microsoft.com/office/drawing/2014/main" val="1760140985"/>
                    </a:ext>
                  </a:extLst>
                </a:gridCol>
                <a:gridCol w="2112248">
                  <a:extLst>
                    <a:ext uri="{9D8B030D-6E8A-4147-A177-3AD203B41FA5}">
                      <a16:colId xmlns:a16="http://schemas.microsoft.com/office/drawing/2014/main" val="195729601"/>
                    </a:ext>
                  </a:extLst>
                </a:gridCol>
                <a:gridCol w="1863978">
                  <a:extLst>
                    <a:ext uri="{9D8B030D-6E8A-4147-A177-3AD203B41FA5}">
                      <a16:colId xmlns:a16="http://schemas.microsoft.com/office/drawing/2014/main" val="2702902867"/>
                    </a:ext>
                  </a:extLst>
                </a:gridCol>
              </a:tblGrid>
              <a:tr h="1158633">
                <a:tc>
                  <a:txBody>
                    <a:bodyPr/>
                    <a:lstStyle/>
                    <a:p>
                      <a:pPr algn="ctr">
                        <a:spcAft>
                          <a:spcPts val="270"/>
                        </a:spcAft>
                      </a:pPr>
                      <a:r>
                        <a:rPr lang="en-GB" sz="1600" dirty="0">
                          <a:effectLst/>
                        </a:rPr>
                        <a:t>Vehicles</a:t>
                      </a:r>
                      <a:endParaRPr lang="it-IT"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270"/>
                        </a:spcAft>
                      </a:pPr>
                      <a:r>
                        <a:rPr lang="en-GB" sz="1600">
                          <a:effectLst/>
                        </a:rPr>
                        <a:t>Euro</a:t>
                      </a:r>
                      <a:endParaRPr lang="it-IT"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270"/>
                        </a:spcAft>
                      </a:pPr>
                      <a:r>
                        <a:rPr lang="en-GB" sz="1600">
                          <a:effectLst/>
                        </a:rPr>
                        <a:t>Fuel type</a:t>
                      </a:r>
                      <a:endParaRPr lang="it-IT"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270"/>
                        </a:spcAft>
                      </a:pPr>
                      <a:r>
                        <a:rPr lang="en-GB" sz="1600">
                          <a:effectLst/>
                        </a:rPr>
                        <a:t>Engine </a:t>
                      </a:r>
                      <a:endParaRPr lang="it-IT" sz="1600">
                        <a:effectLst/>
                      </a:endParaRPr>
                    </a:p>
                    <a:p>
                      <a:pPr algn="ctr">
                        <a:spcAft>
                          <a:spcPts val="270"/>
                        </a:spcAft>
                      </a:pPr>
                      <a:r>
                        <a:rPr lang="en-GB" sz="1600">
                          <a:effectLst/>
                        </a:rPr>
                        <a:t>displacement (cm</a:t>
                      </a:r>
                      <a:r>
                        <a:rPr lang="en-GB" sz="1600" baseline="30000">
                          <a:effectLst/>
                        </a:rPr>
                        <a:t>3</a:t>
                      </a:r>
                      <a:r>
                        <a:rPr lang="en-GB" sz="1600">
                          <a:effectLst/>
                        </a:rPr>
                        <a:t>)</a:t>
                      </a:r>
                      <a:endParaRPr lang="it-IT"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31883177"/>
                  </a:ext>
                </a:extLst>
              </a:tr>
              <a:tr h="349775">
                <a:tc>
                  <a:txBody>
                    <a:bodyPr/>
                    <a:lstStyle/>
                    <a:p>
                      <a:pPr>
                        <a:spcAft>
                          <a:spcPts val="270"/>
                        </a:spcAft>
                      </a:pPr>
                      <a:r>
                        <a:rPr lang="en-GB" sz="1600">
                          <a:effectLst/>
                        </a:rPr>
                        <a:t>Fiat 500</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a:effectLst/>
                        </a:rPr>
                        <a:t>5</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dirty="0" err="1">
                          <a:effectLst/>
                        </a:rPr>
                        <a:t>Benzina</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r">
                        <a:spcAft>
                          <a:spcPts val="270"/>
                        </a:spcAft>
                      </a:pPr>
                      <a:r>
                        <a:rPr lang="en-GB" sz="1600">
                          <a:effectLst/>
                        </a:rPr>
                        <a:t>900</a:t>
                      </a:r>
                      <a:endParaRPr lang="it-IT" sz="16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3138848585"/>
                  </a:ext>
                </a:extLst>
              </a:tr>
              <a:tr h="349775">
                <a:tc>
                  <a:txBody>
                    <a:bodyPr/>
                    <a:lstStyle/>
                    <a:p>
                      <a:pPr>
                        <a:spcAft>
                          <a:spcPts val="270"/>
                        </a:spcAft>
                      </a:pPr>
                      <a:r>
                        <a:rPr lang="en-GB" sz="1600">
                          <a:effectLst/>
                        </a:rPr>
                        <a:t>Fiat Panda Bifuel</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a:effectLst/>
                        </a:rPr>
                        <a:t>4</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dirty="0" err="1">
                          <a:effectLst/>
                        </a:rPr>
                        <a:t>Benzina</a:t>
                      </a:r>
                      <a:r>
                        <a:rPr lang="en-GB" sz="1600" dirty="0">
                          <a:effectLst/>
                        </a:rPr>
                        <a:t>/</a:t>
                      </a:r>
                      <a:r>
                        <a:rPr lang="en-GB" sz="1600" dirty="0" err="1">
                          <a:effectLst/>
                        </a:rPr>
                        <a:t>Metano</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r">
                        <a:spcAft>
                          <a:spcPts val="270"/>
                        </a:spcAft>
                      </a:pPr>
                      <a:r>
                        <a:rPr lang="en-GB" sz="1600" dirty="0">
                          <a:effectLst/>
                        </a:rPr>
                        <a:t>1.200</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479984088"/>
                  </a:ext>
                </a:extLst>
              </a:tr>
              <a:tr h="377279">
                <a:tc>
                  <a:txBody>
                    <a:bodyPr/>
                    <a:lstStyle/>
                    <a:p>
                      <a:pPr>
                        <a:spcAft>
                          <a:spcPts val="270"/>
                        </a:spcAft>
                      </a:pPr>
                      <a:r>
                        <a:rPr lang="en-GB" sz="1600" dirty="0">
                          <a:effectLst/>
                        </a:rPr>
                        <a:t>Fiat Panda Twin Air</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dirty="0">
                          <a:effectLst/>
                        </a:rPr>
                        <a:t>4</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dirty="0" err="1">
                          <a:effectLst/>
                        </a:rPr>
                        <a:t>Benzina</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r">
                        <a:spcAft>
                          <a:spcPts val="270"/>
                        </a:spcAft>
                      </a:pPr>
                      <a:r>
                        <a:rPr lang="en-GB" sz="1600">
                          <a:effectLst/>
                        </a:rPr>
                        <a:t>900</a:t>
                      </a:r>
                      <a:endParaRPr lang="it-IT" sz="16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301950859"/>
                  </a:ext>
                </a:extLst>
              </a:tr>
              <a:tr h="349775">
                <a:tc>
                  <a:txBody>
                    <a:bodyPr/>
                    <a:lstStyle/>
                    <a:p>
                      <a:pPr>
                        <a:spcAft>
                          <a:spcPts val="270"/>
                        </a:spcAft>
                      </a:pPr>
                      <a:r>
                        <a:rPr lang="en-GB" sz="1600">
                          <a:effectLst/>
                        </a:rPr>
                        <a:t>Jeep Renegade</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a:effectLst/>
                        </a:rPr>
                        <a:t>6</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a:effectLst/>
                        </a:rPr>
                        <a:t>Diesel</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r">
                        <a:spcAft>
                          <a:spcPts val="270"/>
                        </a:spcAft>
                      </a:pPr>
                      <a:r>
                        <a:rPr lang="en-GB" sz="1600" dirty="0">
                          <a:effectLst/>
                        </a:rPr>
                        <a:t>1.956</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995055932"/>
                  </a:ext>
                </a:extLst>
              </a:tr>
              <a:tr h="349775">
                <a:tc>
                  <a:txBody>
                    <a:bodyPr/>
                    <a:lstStyle/>
                    <a:p>
                      <a:pPr>
                        <a:spcAft>
                          <a:spcPts val="270"/>
                        </a:spcAft>
                      </a:pPr>
                      <a:r>
                        <a:rPr lang="en-GB" sz="1600">
                          <a:effectLst/>
                        </a:rPr>
                        <a:t>Fiat 500L</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a:effectLst/>
                        </a:rPr>
                        <a:t>6</a:t>
                      </a:r>
                      <a:endParaRPr lang="it-IT" sz="16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dirty="0" err="1">
                          <a:effectLst/>
                        </a:rPr>
                        <a:t>Benzina</a:t>
                      </a:r>
                      <a:r>
                        <a:rPr lang="en-GB" sz="1600" dirty="0">
                          <a:effectLst/>
                        </a:rPr>
                        <a:t>/LPG</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r">
                        <a:spcAft>
                          <a:spcPts val="270"/>
                        </a:spcAft>
                      </a:pPr>
                      <a:r>
                        <a:rPr lang="en-GB" sz="1600" dirty="0">
                          <a:effectLst/>
                        </a:rPr>
                        <a:t>1.400</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56755256"/>
                  </a:ext>
                </a:extLst>
              </a:tr>
              <a:tr h="349775">
                <a:tc>
                  <a:txBody>
                    <a:bodyPr/>
                    <a:lstStyle/>
                    <a:p>
                      <a:pPr>
                        <a:spcAft>
                          <a:spcPts val="270"/>
                        </a:spcAft>
                      </a:pPr>
                      <a:r>
                        <a:rPr lang="en-GB" sz="1600" dirty="0">
                          <a:effectLst/>
                        </a:rPr>
                        <a:t>Citroen Jumper</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dirty="0">
                          <a:effectLst/>
                        </a:rPr>
                        <a:t>5</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ctr">
                        <a:spcAft>
                          <a:spcPts val="270"/>
                        </a:spcAft>
                      </a:pPr>
                      <a:r>
                        <a:rPr lang="en-GB" sz="1600" dirty="0">
                          <a:effectLst/>
                        </a:rPr>
                        <a:t>Diesel</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algn="r">
                        <a:spcAft>
                          <a:spcPts val="270"/>
                        </a:spcAft>
                      </a:pPr>
                      <a:r>
                        <a:rPr lang="en-GB" sz="1600" dirty="0">
                          <a:effectLst/>
                        </a:rPr>
                        <a:t>2.198</a:t>
                      </a:r>
                      <a:endParaRPr lang="it-IT" sz="16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53864626"/>
                  </a:ext>
                </a:extLst>
              </a:tr>
            </a:tbl>
          </a:graphicData>
        </a:graphic>
      </p:graphicFrame>
      <p:sp>
        <p:nvSpPr>
          <p:cNvPr id="29" name="Titolo 1">
            <a:extLst>
              <a:ext uri="{FF2B5EF4-FFF2-40B4-BE49-F238E27FC236}">
                <a16:creationId xmlns:a16="http://schemas.microsoft.com/office/drawing/2014/main" id="{546A0305-A7D1-42EA-A21E-7D368ECE89E4}"/>
              </a:ext>
            </a:extLst>
          </p:cNvPr>
          <p:cNvSpPr txBox="1">
            <a:spLocks/>
          </p:cNvSpPr>
          <p:nvPr/>
        </p:nvSpPr>
        <p:spPr>
          <a:xfrm>
            <a:off x="-3119" y="1156220"/>
            <a:ext cx="12195120" cy="493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chemeClr val="bg1"/>
                </a:solidFill>
              </a:rPr>
              <a:t>Caratteristiche dei Veicoli/mezzi di trasporto</a:t>
            </a:r>
            <a:endParaRPr lang="en-US" sz="2800" dirty="0">
              <a:solidFill>
                <a:schemeClr val="bg1"/>
              </a:solidFill>
            </a:endParaRPr>
          </a:p>
        </p:txBody>
      </p:sp>
    </p:spTree>
    <p:extLst>
      <p:ext uri="{BB962C8B-B14F-4D97-AF65-F5344CB8AC3E}">
        <p14:creationId xmlns:p14="http://schemas.microsoft.com/office/powerpoint/2010/main" val="316386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a:extLst>
              <a:ext uri="{FF2B5EF4-FFF2-40B4-BE49-F238E27FC236}">
                <a16:creationId xmlns:a16="http://schemas.microsoft.com/office/drawing/2014/main" id="{7A9D7A98-A6B8-1E56-57B8-D78BDDC9FE1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0170" y="2786999"/>
            <a:ext cx="8290983" cy="3958945"/>
          </a:xfrm>
          <a:prstGeom prst="rect">
            <a:avLst/>
          </a:prstGeom>
          <a:noFill/>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olo 1">
            <a:extLst>
              <a:ext uri="{FF2B5EF4-FFF2-40B4-BE49-F238E27FC236}">
                <a16:creationId xmlns:a16="http://schemas.microsoft.com/office/drawing/2014/main" id="{98552B38-4219-5116-A648-2E6B4DC1E1AE}"/>
              </a:ext>
            </a:extLst>
          </p:cNvPr>
          <p:cNvSpPr>
            <a:spLocks noGrp="1"/>
          </p:cNvSpPr>
          <p:nvPr>
            <p:ph type="title"/>
          </p:nvPr>
        </p:nvSpPr>
        <p:spPr>
          <a:xfrm>
            <a:off x="358481" y="140015"/>
            <a:ext cx="11332775" cy="682779"/>
          </a:xfrm>
        </p:spPr>
        <p:txBody>
          <a:bodyPr vert="horz" lIns="91440" tIns="45720" rIns="91440" bIns="45720" rtlCol="0" anchor="b">
            <a:normAutofit/>
          </a:bodyPr>
          <a:lstStyle/>
          <a:p>
            <a:pPr algn="ctr"/>
            <a:r>
              <a:rPr lang="it-IT" sz="3600" b="1" kern="1200" dirty="0">
                <a:solidFill>
                  <a:schemeClr val="tx2"/>
                </a:solidFill>
                <a:latin typeface="+mj-lt"/>
                <a:ea typeface="+mj-ea"/>
                <a:cs typeface="+mj-cs"/>
              </a:rPr>
              <a:t>Installazione dei sistemi a bordo veicolo</a:t>
            </a:r>
          </a:p>
        </p:txBody>
      </p:sp>
      <p:sp>
        <p:nvSpPr>
          <p:cNvPr id="18" name="CasellaDiTesto 17">
            <a:extLst>
              <a:ext uri="{FF2B5EF4-FFF2-40B4-BE49-F238E27FC236}">
                <a16:creationId xmlns:a16="http://schemas.microsoft.com/office/drawing/2014/main" id="{EFE5E68A-2658-5F21-2C89-277ED217B441}"/>
              </a:ext>
            </a:extLst>
          </p:cNvPr>
          <p:cNvSpPr txBox="1"/>
          <p:nvPr/>
        </p:nvSpPr>
        <p:spPr>
          <a:xfrm>
            <a:off x="829374" y="1112012"/>
            <a:ext cx="8569759" cy="1754326"/>
          </a:xfrm>
          <a:prstGeom prst="rect">
            <a:avLst/>
          </a:prstGeom>
          <a:noFill/>
        </p:spPr>
        <p:txBody>
          <a:bodyPr wrap="square">
            <a:spAutoFit/>
          </a:bodyPr>
          <a:lstStyle/>
          <a:p>
            <a:r>
              <a:rPr lang="it-IT" b="0" i="0" dirty="0">
                <a:solidFill>
                  <a:srgbClr val="2C2F34"/>
                </a:solidFill>
                <a:effectLst/>
              </a:rPr>
              <a:t>Per misurare le emissioni inquinanti durante il test, gli scarichi delle autovetture sono </a:t>
            </a:r>
            <a:r>
              <a:rPr lang="it-IT" b="1" i="0" dirty="0">
                <a:solidFill>
                  <a:srgbClr val="2C2F34"/>
                </a:solidFill>
                <a:effectLst/>
              </a:rPr>
              <a:t>collegati a sistemi di misurazione portatili (PEMS </a:t>
            </a:r>
            <a:r>
              <a:rPr lang="it-IT" b="0" i="0" dirty="0" err="1">
                <a:effectLst/>
              </a:rPr>
              <a:t>Portable</a:t>
            </a:r>
            <a:r>
              <a:rPr lang="it-IT" b="0" i="0" dirty="0">
                <a:effectLst/>
              </a:rPr>
              <a:t> </a:t>
            </a:r>
            <a:r>
              <a:rPr lang="it-IT" b="0" i="0" dirty="0" err="1">
                <a:effectLst/>
              </a:rPr>
              <a:t>Emissions</a:t>
            </a:r>
            <a:r>
              <a:rPr lang="it-IT" b="0" i="0" dirty="0">
                <a:effectLst/>
              </a:rPr>
              <a:t> </a:t>
            </a:r>
            <a:r>
              <a:rPr lang="it-IT" b="0" i="0" dirty="0" err="1">
                <a:effectLst/>
              </a:rPr>
              <a:t>Measurement</a:t>
            </a:r>
            <a:r>
              <a:rPr lang="it-IT" b="0" i="0" dirty="0">
                <a:effectLst/>
              </a:rPr>
              <a:t> System</a:t>
            </a:r>
            <a:r>
              <a:rPr lang="it-IT" b="1" i="0" dirty="0">
                <a:solidFill>
                  <a:srgbClr val="2C2F34"/>
                </a:solidFill>
                <a:effectLst/>
              </a:rPr>
              <a:t>) </a:t>
            </a:r>
            <a:r>
              <a:rPr lang="it-IT" b="0" i="0" dirty="0">
                <a:solidFill>
                  <a:srgbClr val="2C2F34"/>
                </a:solidFill>
                <a:effectLst/>
              </a:rPr>
              <a:t>che misurano in tempo reale i principali inquinanti emessi dal veicolo, dotati di </a:t>
            </a:r>
            <a:r>
              <a:rPr lang="it-IT" b="1" i="0" dirty="0">
                <a:solidFill>
                  <a:srgbClr val="2C2F34"/>
                </a:solidFill>
                <a:effectLst/>
              </a:rPr>
              <a:t>GPS </a:t>
            </a:r>
            <a:r>
              <a:rPr lang="it-IT" dirty="0"/>
              <a:t>per la geolocalizzazione</a:t>
            </a:r>
            <a:r>
              <a:rPr lang="it-IT" b="1" i="0" dirty="0">
                <a:solidFill>
                  <a:srgbClr val="2C2F34"/>
                </a:solidFill>
                <a:effectLst/>
              </a:rPr>
              <a:t>,</a:t>
            </a:r>
            <a:r>
              <a:rPr lang="it-IT" b="0" i="0" dirty="0">
                <a:solidFill>
                  <a:srgbClr val="2C2F34"/>
                </a:solidFill>
                <a:effectLst/>
              </a:rPr>
              <a:t> misuratori della portata in massa dei gas di scarico, una stazione meteo e una connessione ai sistemi di bordo </a:t>
            </a:r>
            <a:r>
              <a:rPr lang="it-IT" dirty="0"/>
              <a:t>(via CAN) per l'acquisizione dei parametri del motore.</a:t>
            </a:r>
          </a:p>
        </p:txBody>
      </p:sp>
      <p:pic>
        <p:nvPicPr>
          <p:cNvPr id="14" name="Immagine 13">
            <a:extLst>
              <a:ext uri="{FF2B5EF4-FFF2-40B4-BE49-F238E27FC236}">
                <a16:creationId xmlns:a16="http://schemas.microsoft.com/office/drawing/2014/main" id="{E9FCE3CC-A3A7-FE5E-A8D9-4F81A8224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379"/>
          <a:stretch/>
        </p:blipFill>
        <p:spPr>
          <a:xfrm rot="5400000">
            <a:off x="9081923" y="2089456"/>
            <a:ext cx="2840997" cy="2063132"/>
          </a:xfrm>
          <a:prstGeom prst="rect">
            <a:avLst/>
          </a:prstGeom>
          <a:ln>
            <a:noFill/>
          </a:ln>
          <a:effectLst>
            <a:outerShdw blurRad="190500" algn="tl" rotWithShape="0">
              <a:srgbClr val="000000">
                <a:alpha val="70000"/>
              </a:srgbClr>
            </a:outerShdw>
          </a:effectLst>
        </p:spPr>
      </p:pic>
      <p:pic>
        <p:nvPicPr>
          <p:cNvPr id="20" name="Immagine 19">
            <a:extLst>
              <a:ext uri="{FF2B5EF4-FFF2-40B4-BE49-F238E27FC236}">
                <a16:creationId xmlns:a16="http://schemas.microsoft.com/office/drawing/2014/main" id="{25EC77EB-897F-7133-39A0-7CC49F249D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1323" y="4649184"/>
            <a:ext cx="2924459" cy="16455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3852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C0A9B8-F8D0-E2D6-57EF-92C6EFFCCBA9}"/>
              </a:ext>
            </a:extLst>
          </p:cNvPr>
          <p:cNvSpPr>
            <a:spLocks noGrp="1"/>
          </p:cNvSpPr>
          <p:nvPr>
            <p:ph type="title"/>
          </p:nvPr>
        </p:nvSpPr>
        <p:spPr>
          <a:xfrm>
            <a:off x="1342073" y="205529"/>
            <a:ext cx="9847796" cy="817564"/>
          </a:xfrm>
        </p:spPr>
        <p:txBody>
          <a:bodyPr>
            <a:normAutofit fontScale="90000"/>
          </a:bodyPr>
          <a:lstStyle/>
          <a:p>
            <a:r>
              <a:rPr lang="it-IT" sz="3600" b="1" dirty="0">
                <a:solidFill>
                  <a:schemeClr val="tx2"/>
                </a:solidFill>
              </a:rPr>
              <a:t>Diagramma di flusso dell'approccio cinematico e statistico</a:t>
            </a:r>
          </a:p>
        </p:txBody>
      </p:sp>
      <p:grpSp>
        <p:nvGrpSpPr>
          <p:cNvPr id="4" name="Group 3">
            <a:extLst>
              <a:ext uri="{FF2B5EF4-FFF2-40B4-BE49-F238E27FC236}">
                <a16:creationId xmlns:a16="http://schemas.microsoft.com/office/drawing/2014/main" id="{E4CE0E2D-2B08-8555-3E90-0F1EAECAB6AC}"/>
              </a:ext>
            </a:extLst>
          </p:cNvPr>
          <p:cNvGrpSpPr>
            <a:grpSpLocks noChangeAspect="1"/>
          </p:cNvGrpSpPr>
          <p:nvPr/>
        </p:nvGrpSpPr>
        <p:grpSpPr bwMode="auto">
          <a:xfrm>
            <a:off x="391160" y="1203008"/>
            <a:ext cx="3686175" cy="5008563"/>
            <a:chOff x="144" y="768"/>
            <a:chExt cx="2322" cy="3155"/>
          </a:xfrm>
        </p:grpSpPr>
        <p:sp>
          <p:nvSpPr>
            <p:cNvPr id="5" name="AutoShape 2">
              <a:extLst>
                <a:ext uri="{FF2B5EF4-FFF2-40B4-BE49-F238E27FC236}">
                  <a16:creationId xmlns:a16="http://schemas.microsoft.com/office/drawing/2014/main" id="{0250ACFA-8BC7-E846-ADAE-C1336FFF1C27}"/>
                </a:ext>
              </a:extLst>
            </p:cNvPr>
            <p:cNvSpPr>
              <a:spLocks noChangeAspect="1" noChangeArrowheads="1" noTextEdit="1"/>
            </p:cNvSpPr>
            <p:nvPr/>
          </p:nvSpPr>
          <p:spPr bwMode="auto">
            <a:xfrm>
              <a:off x="144" y="768"/>
              <a:ext cx="2322" cy="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6" name="Rectangle 4">
              <a:extLst>
                <a:ext uri="{FF2B5EF4-FFF2-40B4-BE49-F238E27FC236}">
                  <a16:creationId xmlns:a16="http://schemas.microsoft.com/office/drawing/2014/main" id="{FCB5FD43-C3FC-F173-B1B2-65757D9BAD92}"/>
                </a:ext>
              </a:extLst>
            </p:cNvPr>
            <p:cNvSpPr>
              <a:spLocks noChangeArrowheads="1"/>
            </p:cNvSpPr>
            <p:nvPr/>
          </p:nvSpPr>
          <p:spPr bwMode="auto">
            <a:xfrm>
              <a:off x="169" y="1666"/>
              <a:ext cx="617" cy="1790"/>
            </a:xfrm>
            <a:prstGeom prst="rect">
              <a:avLst/>
            </a:prstGeom>
            <a:solidFill>
              <a:srgbClr val="DDF0FF"/>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7" name="Rectangle 5">
              <a:extLst>
                <a:ext uri="{FF2B5EF4-FFF2-40B4-BE49-F238E27FC236}">
                  <a16:creationId xmlns:a16="http://schemas.microsoft.com/office/drawing/2014/main" id="{5E2676B2-89BB-D924-6B9E-DF7AF4A3EA39}"/>
                </a:ext>
              </a:extLst>
            </p:cNvPr>
            <p:cNvSpPr>
              <a:spLocks noChangeArrowheads="1"/>
            </p:cNvSpPr>
            <p:nvPr/>
          </p:nvSpPr>
          <p:spPr bwMode="auto">
            <a:xfrm>
              <a:off x="169" y="1666"/>
              <a:ext cx="617" cy="179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8" name="Freeform 6">
              <a:extLst>
                <a:ext uri="{FF2B5EF4-FFF2-40B4-BE49-F238E27FC236}">
                  <a16:creationId xmlns:a16="http://schemas.microsoft.com/office/drawing/2014/main" id="{ADB31295-E76A-E487-0E70-5FA9E037431D}"/>
                </a:ext>
              </a:extLst>
            </p:cNvPr>
            <p:cNvSpPr>
              <a:spLocks noEditPoints="1"/>
            </p:cNvSpPr>
            <p:nvPr/>
          </p:nvSpPr>
          <p:spPr bwMode="auto">
            <a:xfrm>
              <a:off x="169" y="1666"/>
              <a:ext cx="617" cy="1790"/>
            </a:xfrm>
            <a:custGeom>
              <a:avLst/>
              <a:gdLst>
                <a:gd name="T0" fmla="*/ 617 w 617"/>
                <a:gd name="T1" fmla="*/ 1721 h 1790"/>
                <a:gd name="T2" fmla="*/ 0 w 617"/>
                <a:gd name="T3" fmla="*/ 1721 h 1790"/>
                <a:gd name="T4" fmla="*/ 68 w 617"/>
                <a:gd name="T5" fmla="*/ 1790 h 1790"/>
                <a:gd name="T6" fmla="*/ 68 w 617"/>
                <a:gd name="T7" fmla="*/ 0 h 17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1790">
                  <a:moveTo>
                    <a:pt x="617" y="1721"/>
                  </a:moveTo>
                  <a:lnTo>
                    <a:pt x="0" y="1721"/>
                  </a:lnTo>
                  <a:moveTo>
                    <a:pt x="68" y="1790"/>
                  </a:moveTo>
                  <a:lnTo>
                    <a:pt x="68"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 name="Rectangle 7">
              <a:extLst>
                <a:ext uri="{FF2B5EF4-FFF2-40B4-BE49-F238E27FC236}">
                  <a16:creationId xmlns:a16="http://schemas.microsoft.com/office/drawing/2014/main" id="{EB2EA73C-8929-0423-F39B-D532196F27E8}"/>
                </a:ext>
              </a:extLst>
            </p:cNvPr>
            <p:cNvSpPr>
              <a:spLocks noChangeArrowheads="1"/>
            </p:cNvSpPr>
            <p:nvPr/>
          </p:nvSpPr>
          <p:spPr bwMode="auto">
            <a:xfrm rot="-5400000">
              <a:off x="302" y="3201"/>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M</a:t>
              </a:r>
              <a:endParaRPr lang="it-IT" altLang="it-IT"/>
            </a:p>
          </p:txBody>
        </p:sp>
        <p:sp>
          <p:nvSpPr>
            <p:cNvPr id="10" name="Rectangle 8">
              <a:extLst>
                <a:ext uri="{FF2B5EF4-FFF2-40B4-BE49-F238E27FC236}">
                  <a16:creationId xmlns:a16="http://schemas.microsoft.com/office/drawing/2014/main" id="{F1A0A8BC-5CC3-7893-1542-061A46262BA4}"/>
                </a:ext>
              </a:extLst>
            </p:cNvPr>
            <p:cNvSpPr>
              <a:spLocks noChangeArrowheads="1"/>
            </p:cNvSpPr>
            <p:nvPr/>
          </p:nvSpPr>
          <p:spPr bwMode="auto">
            <a:xfrm rot="-5400000">
              <a:off x="317" y="31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11" name="Rectangle 9">
              <a:extLst>
                <a:ext uri="{FF2B5EF4-FFF2-40B4-BE49-F238E27FC236}">
                  <a16:creationId xmlns:a16="http://schemas.microsoft.com/office/drawing/2014/main" id="{8930134F-4554-6094-F39E-EA6ACC470500}"/>
                </a:ext>
              </a:extLst>
            </p:cNvPr>
            <p:cNvSpPr>
              <a:spLocks noChangeArrowheads="1"/>
            </p:cNvSpPr>
            <p:nvPr/>
          </p:nvSpPr>
          <p:spPr bwMode="auto">
            <a:xfrm rot="-5400000">
              <a:off x="336" y="308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12" name="Rectangle 10">
              <a:extLst>
                <a:ext uri="{FF2B5EF4-FFF2-40B4-BE49-F238E27FC236}">
                  <a16:creationId xmlns:a16="http://schemas.microsoft.com/office/drawing/2014/main" id="{AB8AADFD-071E-22EB-F62B-02A663D95C94}"/>
                </a:ext>
              </a:extLst>
            </p:cNvPr>
            <p:cNvSpPr>
              <a:spLocks noChangeArrowheads="1"/>
            </p:cNvSpPr>
            <p:nvPr/>
          </p:nvSpPr>
          <p:spPr bwMode="auto">
            <a:xfrm rot="-5400000">
              <a:off x="333" y="305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13" name="Rectangle 11">
              <a:extLst>
                <a:ext uri="{FF2B5EF4-FFF2-40B4-BE49-F238E27FC236}">
                  <a16:creationId xmlns:a16="http://schemas.microsoft.com/office/drawing/2014/main" id="{0259EA01-2FCD-4A6B-C168-0849F3544AD2}"/>
                </a:ext>
              </a:extLst>
            </p:cNvPr>
            <p:cNvSpPr>
              <a:spLocks noChangeArrowheads="1"/>
            </p:cNvSpPr>
            <p:nvPr/>
          </p:nvSpPr>
          <p:spPr bwMode="auto">
            <a:xfrm rot="-5400000">
              <a:off x="336" y="302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4" name="Rectangle 12">
              <a:extLst>
                <a:ext uri="{FF2B5EF4-FFF2-40B4-BE49-F238E27FC236}">
                  <a16:creationId xmlns:a16="http://schemas.microsoft.com/office/drawing/2014/main" id="{652C0044-0157-72E7-41A5-24187593708B}"/>
                </a:ext>
              </a:extLst>
            </p:cNvPr>
            <p:cNvSpPr>
              <a:spLocks noChangeArrowheads="1"/>
            </p:cNvSpPr>
            <p:nvPr/>
          </p:nvSpPr>
          <p:spPr bwMode="auto">
            <a:xfrm rot="-5400000">
              <a:off x="320" y="2981"/>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v</a:t>
              </a:r>
              <a:endParaRPr lang="it-IT" altLang="it-IT"/>
            </a:p>
          </p:txBody>
        </p:sp>
        <p:sp>
          <p:nvSpPr>
            <p:cNvPr id="15" name="Rectangle 13">
              <a:extLst>
                <a:ext uri="{FF2B5EF4-FFF2-40B4-BE49-F238E27FC236}">
                  <a16:creationId xmlns:a16="http://schemas.microsoft.com/office/drawing/2014/main" id="{033B2484-FA70-4442-4892-1A8881F847B6}"/>
                </a:ext>
              </a:extLst>
            </p:cNvPr>
            <p:cNvSpPr>
              <a:spLocks noChangeArrowheads="1"/>
            </p:cNvSpPr>
            <p:nvPr/>
          </p:nvSpPr>
          <p:spPr bwMode="auto">
            <a:xfrm rot="-5400000">
              <a:off x="317" y="292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6" name="Rectangle 14">
              <a:extLst>
                <a:ext uri="{FF2B5EF4-FFF2-40B4-BE49-F238E27FC236}">
                  <a16:creationId xmlns:a16="http://schemas.microsoft.com/office/drawing/2014/main" id="{06538C2B-3108-1916-040D-977785920258}"/>
                </a:ext>
              </a:extLst>
            </p:cNvPr>
            <p:cNvSpPr>
              <a:spLocks noChangeArrowheads="1"/>
            </p:cNvSpPr>
            <p:nvPr/>
          </p:nvSpPr>
          <p:spPr bwMode="auto">
            <a:xfrm rot="-5400000">
              <a:off x="330" y="2875"/>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17" name="Rectangle 15">
              <a:extLst>
                <a:ext uri="{FF2B5EF4-FFF2-40B4-BE49-F238E27FC236}">
                  <a16:creationId xmlns:a16="http://schemas.microsoft.com/office/drawing/2014/main" id="{B63B3F28-282A-FB38-D548-93C36DEE2621}"/>
                </a:ext>
              </a:extLst>
            </p:cNvPr>
            <p:cNvSpPr>
              <a:spLocks noChangeArrowheads="1"/>
            </p:cNvSpPr>
            <p:nvPr/>
          </p:nvSpPr>
          <p:spPr bwMode="auto">
            <a:xfrm rot="-5400000">
              <a:off x="336" y="2847"/>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18" name="Rectangle 16">
              <a:extLst>
                <a:ext uri="{FF2B5EF4-FFF2-40B4-BE49-F238E27FC236}">
                  <a16:creationId xmlns:a16="http://schemas.microsoft.com/office/drawing/2014/main" id="{420DF6E2-782B-1E40-360B-846EF8B92974}"/>
                </a:ext>
              </a:extLst>
            </p:cNvPr>
            <p:cNvSpPr>
              <a:spLocks noChangeArrowheads="1"/>
            </p:cNvSpPr>
            <p:nvPr/>
          </p:nvSpPr>
          <p:spPr bwMode="auto">
            <a:xfrm rot="-5400000">
              <a:off x="317" y="279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19" name="Rectangle 17">
              <a:extLst>
                <a:ext uri="{FF2B5EF4-FFF2-40B4-BE49-F238E27FC236}">
                  <a16:creationId xmlns:a16="http://schemas.microsoft.com/office/drawing/2014/main" id="{52DB3A8B-0CDC-C506-9567-6036A6864E78}"/>
                </a:ext>
              </a:extLst>
            </p:cNvPr>
            <p:cNvSpPr>
              <a:spLocks noChangeArrowheads="1"/>
            </p:cNvSpPr>
            <p:nvPr/>
          </p:nvSpPr>
          <p:spPr bwMode="auto">
            <a:xfrm rot="-5400000">
              <a:off x="333" y="275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0" name="Rectangle 18">
              <a:extLst>
                <a:ext uri="{FF2B5EF4-FFF2-40B4-BE49-F238E27FC236}">
                  <a16:creationId xmlns:a16="http://schemas.microsoft.com/office/drawing/2014/main" id="{CA5FE27C-1FD4-3667-434B-09BF8A1E2CCC}"/>
                </a:ext>
              </a:extLst>
            </p:cNvPr>
            <p:cNvSpPr>
              <a:spLocks noChangeArrowheads="1"/>
            </p:cNvSpPr>
            <p:nvPr/>
          </p:nvSpPr>
          <p:spPr bwMode="auto">
            <a:xfrm rot="-5400000">
              <a:off x="317" y="27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21" name="Rectangle 19">
              <a:extLst>
                <a:ext uri="{FF2B5EF4-FFF2-40B4-BE49-F238E27FC236}">
                  <a16:creationId xmlns:a16="http://schemas.microsoft.com/office/drawing/2014/main" id="{AA7800C7-F719-0BA9-3D83-9DAC69B2E8AF}"/>
                </a:ext>
              </a:extLst>
            </p:cNvPr>
            <p:cNvSpPr>
              <a:spLocks noChangeArrowheads="1"/>
            </p:cNvSpPr>
            <p:nvPr/>
          </p:nvSpPr>
          <p:spPr bwMode="auto">
            <a:xfrm rot="-5400000">
              <a:off x="333" y="265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22" name="Rectangle 20">
              <a:extLst>
                <a:ext uri="{FF2B5EF4-FFF2-40B4-BE49-F238E27FC236}">
                  <a16:creationId xmlns:a16="http://schemas.microsoft.com/office/drawing/2014/main" id="{0E46EA5D-8847-970B-7122-F4FDF5C198A7}"/>
                </a:ext>
              </a:extLst>
            </p:cNvPr>
            <p:cNvSpPr>
              <a:spLocks noChangeArrowheads="1"/>
            </p:cNvSpPr>
            <p:nvPr/>
          </p:nvSpPr>
          <p:spPr bwMode="auto">
            <a:xfrm rot="-5400000">
              <a:off x="320" y="261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3" name="Rectangle 21">
              <a:extLst>
                <a:ext uri="{FF2B5EF4-FFF2-40B4-BE49-F238E27FC236}">
                  <a16:creationId xmlns:a16="http://schemas.microsoft.com/office/drawing/2014/main" id="{10530F53-DBB0-B4D7-78F5-2B23DF38B17C}"/>
                </a:ext>
              </a:extLst>
            </p:cNvPr>
            <p:cNvSpPr>
              <a:spLocks noChangeArrowheads="1"/>
            </p:cNvSpPr>
            <p:nvPr/>
          </p:nvSpPr>
          <p:spPr bwMode="auto">
            <a:xfrm rot="-5400000">
              <a:off x="333" y="2570"/>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4" name="Rectangle 22">
              <a:extLst>
                <a:ext uri="{FF2B5EF4-FFF2-40B4-BE49-F238E27FC236}">
                  <a16:creationId xmlns:a16="http://schemas.microsoft.com/office/drawing/2014/main" id="{2B75FCAF-7441-C186-88DE-FAEE88742A31}"/>
                </a:ext>
              </a:extLst>
            </p:cNvPr>
            <p:cNvSpPr>
              <a:spLocks noChangeArrowheads="1"/>
            </p:cNvSpPr>
            <p:nvPr/>
          </p:nvSpPr>
          <p:spPr bwMode="auto">
            <a:xfrm rot="-5400000">
              <a:off x="317" y="252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25" name="Rectangle 23">
              <a:extLst>
                <a:ext uri="{FF2B5EF4-FFF2-40B4-BE49-F238E27FC236}">
                  <a16:creationId xmlns:a16="http://schemas.microsoft.com/office/drawing/2014/main" id="{9C1F505F-820C-8A08-CB55-D83BAD87A119}"/>
                </a:ext>
              </a:extLst>
            </p:cNvPr>
            <p:cNvSpPr>
              <a:spLocks noChangeArrowheads="1"/>
            </p:cNvSpPr>
            <p:nvPr/>
          </p:nvSpPr>
          <p:spPr bwMode="auto">
            <a:xfrm rot="-5400000">
              <a:off x="333" y="2473"/>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6" name="Rectangle 24">
              <a:extLst>
                <a:ext uri="{FF2B5EF4-FFF2-40B4-BE49-F238E27FC236}">
                  <a16:creationId xmlns:a16="http://schemas.microsoft.com/office/drawing/2014/main" id="{BE3CAC01-4BE3-7C05-21C7-684815461C5E}"/>
                </a:ext>
              </a:extLst>
            </p:cNvPr>
            <p:cNvSpPr>
              <a:spLocks noChangeArrowheads="1"/>
            </p:cNvSpPr>
            <p:nvPr/>
          </p:nvSpPr>
          <p:spPr bwMode="auto">
            <a:xfrm rot="-5400000">
              <a:off x="336" y="2449"/>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27" name="Rectangle 25">
              <a:extLst>
                <a:ext uri="{FF2B5EF4-FFF2-40B4-BE49-F238E27FC236}">
                  <a16:creationId xmlns:a16="http://schemas.microsoft.com/office/drawing/2014/main" id="{F602F01C-1B58-0525-0035-988BFAF95018}"/>
                </a:ext>
              </a:extLst>
            </p:cNvPr>
            <p:cNvSpPr>
              <a:spLocks noChangeArrowheads="1"/>
            </p:cNvSpPr>
            <p:nvPr/>
          </p:nvSpPr>
          <p:spPr bwMode="auto">
            <a:xfrm rot="-5400000">
              <a:off x="320" y="240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28" name="Rectangle 26">
              <a:extLst>
                <a:ext uri="{FF2B5EF4-FFF2-40B4-BE49-F238E27FC236}">
                  <a16:creationId xmlns:a16="http://schemas.microsoft.com/office/drawing/2014/main" id="{A0363624-884A-A26E-0BB1-0B5A301AC2FA}"/>
                </a:ext>
              </a:extLst>
            </p:cNvPr>
            <p:cNvSpPr>
              <a:spLocks noChangeArrowheads="1"/>
            </p:cNvSpPr>
            <p:nvPr/>
          </p:nvSpPr>
          <p:spPr bwMode="auto">
            <a:xfrm rot="-5400000">
              <a:off x="333"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29" name="Rectangle 27">
              <a:extLst>
                <a:ext uri="{FF2B5EF4-FFF2-40B4-BE49-F238E27FC236}">
                  <a16:creationId xmlns:a16="http://schemas.microsoft.com/office/drawing/2014/main" id="{A3B5E8F8-A8B9-3C19-23D3-D82999FD14B4}"/>
                </a:ext>
              </a:extLst>
            </p:cNvPr>
            <p:cNvSpPr>
              <a:spLocks noChangeArrowheads="1"/>
            </p:cNvSpPr>
            <p:nvPr/>
          </p:nvSpPr>
          <p:spPr bwMode="auto">
            <a:xfrm rot="-5400000">
              <a:off x="336" y="234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30" name="Rectangle 28">
              <a:extLst>
                <a:ext uri="{FF2B5EF4-FFF2-40B4-BE49-F238E27FC236}">
                  <a16:creationId xmlns:a16="http://schemas.microsoft.com/office/drawing/2014/main" id="{8D8110AE-F4CA-2AEA-4393-5DE1530BFCA4}"/>
                </a:ext>
              </a:extLst>
            </p:cNvPr>
            <p:cNvSpPr>
              <a:spLocks noChangeArrowheads="1"/>
            </p:cNvSpPr>
            <p:nvPr/>
          </p:nvSpPr>
          <p:spPr bwMode="auto">
            <a:xfrm rot="-5400000">
              <a:off x="320" y="229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31" name="Rectangle 29">
              <a:extLst>
                <a:ext uri="{FF2B5EF4-FFF2-40B4-BE49-F238E27FC236}">
                  <a16:creationId xmlns:a16="http://schemas.microsoft.com/office/drawing/2014/main" id="{28ECC2F0-59E3-9AD3-AF67-D9AA5C7860BF}"/>
                </a:ext>
              </a:extLst>
            </p:cNvPr>
            <p:cNvSpPr>
              <a:spLocks noChangeArrowheads="1"/>
            </p:cNvSpPr>
            <p:nvPr/>
          </p:nvSpPr>
          <p:spPr bwMode="auto">
            <a:xfrm rot="-5400000">
              <a:off x="317" y="2234"/>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2" name="Rectangle 30">
              <a:extLst>
                <a:ext uri="{FF2B5EF4-FFF2-40B4-BE49-F238E27FC236}">
                  <a16:creationId xmlns:a16="http://schemas.microsoft.com/office/drawing/2014/main" id="{01583BF8-5F1A-51BF-7C89-427F56F3AD7A}"/>
                </a:ext>
              </a:extLst>
            </p:cNvPr>
            <p:cNvSpPr>
              <a:spLocks noChangeArrowheads="1"/>
            </p:cNvSpPr>
            <p:nvPr/>
          </p:nvSpPr>
          <p:spPr bwMode="auto">
            <a:xfrm rot="-5400000">
              <a:off x="336" y="2195"/>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33" name="Rectangle 31">
              <a:extLst>
                <a:ext uri="{FF2B5EF4-FFF2-40B4-BE49-F238E27FC236}">
                  <a16:creationId xmlns:a16="http://schemas.microsoft.com/office/drawing/2014/main" id="{AE7CDF85-3EA5-3525-3165-CAADEC78654B}"/>
                </a:ext>
              </a:extLst>
            </p:cNvPr>
            <p:cNvSpPr>
              <a:spLocks noChangeArrowheads="1"/>
            </p:cNvSpPr>
            <p:nvPr/>
          </p:nvSpPr>
          <p:spPr bwMode="auto">
            <a:xfrm rot="-5400000">
              <a:off x="333" y="2165"/>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34" name="Rectangle 32">
              <a:extLst>
                <a:ext uri="{FF2B5EF4-FFF2-40B4-BE49-F238E27FC236}">
                  <a16:creationId xmlns:a16="http://schemas.microsoft.com/office/drawing/2014/main" id="{93ABCAC9-5504-CC5A-28F5-AA0483203A94}"/>
                </a:ext>
              </a:extLst>
            </p:cNvPr>
            <p:cNvSpPr>
              <a:spLocks noChangeArrowheads="1"/>
            </p:cNvSpPr>
            <p:nvPr/>
          </p:nvSpPr>
          <p:spPr bwMode="auto">
            <a:xfrm rot="-5400000">
              <a:off x="317" y="211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35" name="Rectangle 33">
              <a:extLst>
                <a:ext uri="{FF2B5EF4-FFF2-40B4-BE49-F238E27FC236}">
                  <a16:creationId xmlns:a16="http://schemas.microsoft.com/office/drawing/2014/main" id="{CE5419C8-405D-AA4D-EF3B-38D31E97E068}"/>
                </a:ext>
              </a:extLst>
            </p:cNvPr>
            <p:cNvSpPr>
              <a:spLocks noChangeArrowheads="1"/>
            </p:cNvSpPr>
            <p:nvPr/>
          </p:nvSpPr>
          <p:spPr bwMode="auto">
            <a:xfrm rot="-5400000">
              <a:off x="317" y="205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6" name="Rectangle 34">
              <a:extLst>
                <a:ext uri="{FF2B5EF4-FFF2-40B4-BE49-F238E27FC236}">
                  <a16:creationId xmlns:a16="http://schemas.microsoft.com/office/drawing/2014/main" id="{66E16FCA-AEAB-79D5-2986-CE0960119097}"/>
                </a:ext>
              </a:extLst>
            </p:cNvPr>
            <p:cNvSpPr>
              <a:spLocks noChangeArrowheads="1"/>
            </p:cNvSpPr>
            <p:nvPr/>
          </p:nvSpPr>
          <p:spPr bwMode="auto">
            <a:xfrm rot="-5400000">
              <a:off x="317" y="1993"/>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37" name="Rectangle 35">
              <a:extLst>
                <a:ext uri="{FF2B5EF4-FFF2-40B4-BE49-F238E27FC236}">
                  <a16:creationId xmlns:a16="http://schemas.microsoft.com/office/drawing/2014/main" id="{5AD3FB8A-DD1B-49C1-1C9D-3CBBCADDD6E3}"/>
                </a:ext>
              </a:extLst>
            </p:cNvPr>
            <p:cNvSpPr>
              <a:spLocks noChangeArrowheads="1"/>
            </p:cNvSpPr>
            <p:nvPr/>
          </p:nvSpPr>
          <p:spPr bwMode="auto">
            <a:xfrm rot="-5400000">
              <a:off x="330" y="19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38" name="Rectangle 36">
              <a:extLst>
                <a:ext uri="{FF2B5EF4-FFF2-40B4-BE49-F238E27FC236}">
                  <a16:creationId xmlns:a16="http://schemas.microsoft.com/office/drawing/2014/main" id="{E3D4475A-F08D-C311-D8E4-5D0FC9F6A332}"/>
                </a:ext>
              </a:extLst>
            </p:cNvPr>
            <p:cNvSpPr>
              <a:spLocks noChangeArrowheads="1"/>
            </p:cNvSpPr>
            <p:nvPr/>
          </p:nvSpPr>
          <p:spPr bwMode="auto">
            <a:xfrm rot="-5400000">
              <a:off x="317" y="189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o</a:t>
              </a:r>
              <a:endParaRPr lang="it-IT" altLang="it-IT"/>
            </a:p>
          </p:txBody>
        </p:sp>
        <p:sp>
          <p:nvSpPr>
            <p:cNvPr id="39" name="Rectangle 37">
              <a:extLst>
                <a:ext uri="{FF2B5EF4-FFF2-40B4-BE49-F238E27FC236}">
                  <a16:creationId xmlns:a16="http://schemas.microsoft.com/office/drawing/2014/main" id="{EF904D7F-3322-2BCA-1871-8A26D8A663F3}"/>
                </a:ext>
              </a:extLst>
            </p:cNvPr>
            <p:cNvSpPr>
              <a:spLocks noChangeArrowheads="1"/>
            </p:cNvSpPr>
            <p:nvPr/>
          </p:nvSpPr>
          <p:spPr bwMode="auto">
            <a:xfrm rot="-5400000">
              <a:off x="317" y="182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0" name="Rectangle 38">
              <a:extLst>
                <a:ext uri="{FF2B5EF4-FFF2-40B4-BE49-F238E27FC236}">
                  <a16:creationId xmlns:a16="http://schemas.microsoft.com/office/drawing/2014/main" id="{FE8D17B6-E11D-3439-44E0-152B06B9E36A}"/>
                </a:ext>
              </a:extLst>
            </p:cNvPr>
            <p:cNvSpPr>
              <a:spLocks noChangeArrowheads="1"/>
            </p:cNvSpPr>
            <p:nvPr/>
          </p:nvSpPr>
          <p:spPr bwMode="auto">
            <a:xfrm rot="-5400000">
              <a:off x="320" y="17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1" name="Rectangle 39">
              <a:extLst>
                <a:ext uri="{FF2B5EF4-FFF2-40B4-BE49-F238E27FC236}">
                  <a16:creationId xmlns:a16="http://schemas.microsoft.com/office/drawing/2014/main" id="{602C731E-4BBA-A8E3-04B6-33BDCEB32B82}"/>
                </a:ext>
              </a:extLst>
            </p:cNvPr>
            <p:cNvSpPr>
              <a:spLocks noChangeArrowheads="1"/>
            </p:cNvSpPr>
            <p:nvPr/>
          </p:nvSpPr>
          <p:spPr bwMode="auto">
            <a:xfrm rot="-5400000">
              <a:off x="317" y="1709"/>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h</a:t>
              </a:r>
              <a:endParaRPr lang="it-IT" altLang="it-IT"/>
            </a:p>
          </p:txBody>
        </p:sp>
        <p:sp>
          <p:nvSpPr>
            <p:cNvPr id="42" name="Rectangle 40">
              <a:extLst>
                <a:ext uri="{FF2B5EF4-FFF2-40B4-BE49-F238E27FC236}">
                  <a16:creationId xmlns:a16="http://schemas.microsoft.com/office/drawing/2014/main" id="{B7C45732-2A51-41AC-2113-843405405A49}"/>
                </a:ext>
              </a:extLst>
            </p:cNvPr>
            <p:cNvSpPr>
              <a:spLocks noChangeArrowheads="1"/>
            </p:cNvSpPr>
            <p:nvPr/>
          </p:nvSpPr>
          <p:spPr bwMode="auto">
            <a:xfrm rot="-5400000">
              <a:off x="450" y="2772"/>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43" name="Rectangle 41">
              <a:extLst>
                <a:ext uri="{FF2B5EF4-FFF2-40B4-BE49-F238E27FC236}">
                  <a16:creationId xmlns:a16="http://schemas.microsoft.com/office/drawing/2014/main" id="{79A8E51E-7E77-9D75-5B0D-0C853CDD4711}"/>
                </a:ext>
              </a:extLst>
            </p:cNvPr>
            <p:cNvSpPr>
              <a:spLocks noChangeArrowheads="1"/>
            </p:cNvSpPr>
            <p:nvPr/>
          </p:nvSpPr>
          <p:spPr bwMode="auto">
            <a:xfrm rot="-5400000">
              <a:off x="447" y="2691"/>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4" name="Rectangle 42">
              <a:extLst>
                <a:ext uri="{FF2B5EF4-FFF2-40B4-BE49-F238E27FC236}">
                  <a16:creationId xmlns:a16="http://schemas.microsoft.com/office/drawing/2014/main" id="{7A4300E2-9D7C-7E6A-749E-49780C8D189B}"/>
                </a:ext>
              </a:extLst>
            </p:cNvPr>
            <p:cNvSpPr>
              <a:spLocks noChangeArrowheads="1"/>
            </p:cNvSpPr>
            <p:nvPr/>
          </p:nvSpPr>
          <p:spPr bwMode="auto">
            <a:xfrm rot="-5400000">
              <a:off x="450" y="2615"/>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P</a:t>
              </a:r>
              <a:endParaRPr lang="it-IT" altLang="it-IT"/>
            </a:p>
          </p:txBody>
        </p:sp>
        <p:sp>
          <p:nvSpPr>
            <p:cNvPr id="45" name="Rectangle 43">
              <a:extLst>
                <a:ext uri="{FF2B5EF4-FFF2-40B4-BE49-F238E27FC236}">
                  <a16:creationId xmlns:a16="http://schemas.microsoft.com/office/drawing/2014/main" id="{5A7C7F54-2CB2-4B3F-67AD-B350B591699F}"/>
                </a:ext>
              </a:extLst>
            </p:cNvPr>
            <p:cNvSpPr>
              <a:spLocks noChangeArrowheads="1"/>
            </p:cNvSpPr>
            <p:nvPr/>
          </p:nvSpPr>
          <p:spPr bwMode="auto">
            <a:xfrm rot="-5400000">
              <a:off x="472" y="2557"/>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46" name="Rectangle 44">
              <a:extLst>
                <a:ext uri="{FF2B5EF4-FFF2-40B4-BE49-F238E27FC236}">
                  <a16:creationId xmlns:a16="http://schemas.microsoft.com/office/drawing/2014/main" id="{1B943703-4BEC-D836-2E68-67327F987813}"/>
                </a:ext>
              </a:extLst>
            </p:cNvPr>
            <p:cNvSpPr>
              <a:spLocks noChangeArrowheads="1"/>
            </p:cNvSpPr>
            <p:nvPr/>
          </p:nvSpPr>
          <p:spPr bwMode="auto">
            <a:xfrm rot="-5400000">
              <a:off x="469" y="2524"/>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t>
              </a:r>
              <a:endParaRPr lang="it-IT" altLang="it-IT"/>
            </a:p>
          </p:txBody>
        </p:sp>
        <p:sp>
          <p:nvSpPr>
            <p:cNvPr id="47" name="Rectangle 45">
              <a:extLst>
                <a:ext uri="{FF2B5EF4-FFF2-40B4-BE49-F238E27FC236}">
                  <a16:creationId xmlns:a16="http://schemas.microsoft.com/office/drawing/2014/main" id="{4C119892-B2DA-6108-CED3-C7CEDFB96321}"/>
                </a:ext>
              </a:extLst>
            </p:cNvPr>
            <p:cNvSpPr>
              <a:spLocks noChangeArrowheads="1"/>
            </p:cNvSpPr>
            <p:nvPr/>
          </p:nvSpPr>
          <p:spPr bwMode="auto">
            <a:xfrm rot="-5400000">
              <a:off x="447" y="2437"/>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48" name="Rectangle 46">
              <a:extLst>
                <a:ext uri="{FF2B5EF4-FFF2-40B4-BE49-F238E27FC236}">
                  <a16:creationId xmlns:a16="http://schemas.microsoft.com/office/drawing/2014/main" id="{A6981C45-76B3-DCB7-BF28-8FA0D902C645}"/>
                </a:ext>
              </a:extLst>
            </p:cNvPr>
            <p:cNvSpPr>
              <a:spLocks noChangeArrowheads="1"/>
            </p:cNvSpPr>
            <p:nvPr/>
          </p:nvSpPr>
          <p:spPr bwMode="auto">
            <a:xfrm rot="-5400000">
              <a:off x="475" y="238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49" name="Rectangle 47">
              <a:extLst>
                <a:ext uri="{FF2B5EF4-FFF2-40B4-BE49-F238E27FC236}">
                  <a16:creationId xmlns:a16="http://schemas.microsoft.com/office/drawing/2014/main" id="{99682C0B-2514-7E1A-02E5-45540D0D2B7E}"/>
                </a:ext>
              </a:extLst>
            </p:cNvPr>
            <p:cNvSpPr>
              <a:spLocks noChangeArrowheads="1"/>
            </p:cNvSpPr>
            <p:nvPr/>
          </p:nvSpPr>
          <p:spPr bwMode="auto">
            <a:xfrm rot="-5400000">
              <a:off x="456" y="233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u</a:t>
              </a:r>
              <a:endParaRPr lang="it-IT" altLang="it-IT"/>
            </a:p>
          </p:txBody>
        </p:sp>
        <p:sp>
          <p:nvSpPr>
            <p:cNvPr id="50" name="Rectangle 48">
              <a:extLst>
                <a:ext uri="{FF2B5EF4-FFF2-40B4-BE49-F238E27FC236}">
                  <a16:creationId xmlns:a16="http://schemas.microsoft.com/office/drawing/2014/main" id="{F29A0AA6-E6D0-B3A4-7C7F-14F8803E18E2}"/>
                </a:ext>
              </a:extLst>
            </p:cNvPr>
            <p:cNvSpPr>
              <a:spLocks noChangeArrowheads="1"/>
            </p:cNvSpPr>
            <p:nvPr/>
          </p:nvSpPr>
          <p:spPr bwMode="auto">
            <a:xfrm rot="-5400000">
              <a:off x="459" y="2280"/>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1" name="Rectangle 49">
              <a:extLst>
                <a:ext uri="{FF2B5EF4-FFF2-40B4-BE49-F238E27FC236}">
                  <a16:creationId xmlns:a16="http://schemas.microsoft.com/office/drawing/2014/main" id="{6070040E-48E6-B704-CF58-FB95C65DC1A0}"/>
                </a:ext>
              </a:extLst>
            </p:cNvPr>
            <p:cNvSpPr>
              <a:spLocks noChangeArrowheads="1"/>
            </p:cNvSpPr>
            <p:nvPr/>
          </p:nvSpPr>
          <p:spPr bwMode="auto">
            <a:xfrm rot="-5400000">
              <a:off x="472" y="2231"/>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52" name="Rectangle 50">
              <a:extLst>
                <a:ext uri="{FF2B5EF4-FFF2-40B4-BE49-F238E27FC236}">
                  <a16:creationId xmlns:a16="http://schemas.microsoft.com/office/drawing/2014/main" id="{00DF4C3D-07D9-6CC4-E699-CAA8D329375A}"/>
                </a:ext>
              </a:extLst>
            </p:cNvPr>
            <p:cNvSpPr>
              <a:spLocks noChangeArrowheads="1"/>
            </p:cNvSpPr>
            <p:nvPr/>
          </p:nvSpPr>
          <p:spPr bwMode="auto">
            <a:xfrm rot="-5400000">
              <a:off x="456" y="218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a:t>
              </a:r>
              <a:endParaRPr lang="it-IT" altLang="it-IT"/>
            </a:p>
          </p:txBody>
        </p:sp>
        <p:sp>
          <p:nvSpPr>
            <p:cNvPr id="53" name="Rectangle 51">
              <a:extLst>
                <a:ext uri="{FF2B5EF4-FFF2-40B4-BE49-F238E27FC236}">
                  <a16:creationId xmlns:a16="http://schemas.microsoft.com/office/drawing/2014/main" id="{4EFA4D67-CAFE-2926-6C81-919AC68E23E9}"/>
                </a:ext>
              </a:extLst>
            </p:cNvPr>
            <p:cNvSpPr>
              <a:spLocks noChangeArrowheads="1"/>
            </p:cNvSpPr>
            <p:nvPr/>
          </p:nvSpPr>
          <p:spPr bwMode="auto">
            <a:xfrm rot="-5400000">
              <a:off x="469" y="2138"/>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4" name="Rectangle 52">
              <a:extLst>
                <a:ext uri="{FF2B5EF4-FFF2-40B4-BE49-F238E27FC236}">
                  <a16:creationId xmlns:a16="http://schemas.microsoft.com/office/drawing/2014/main" id="{303793DE-B8A4-AB80-9B9D-524760A5FD63}"/>
                </a:ext>
              </a:extLst>
            </p:cNvPr>
            <p:cNvSpPr>
              <a:spLocks noChangeArrowheads="1"/>
            </p:cNvSpPr>
            <p:nvPr/>
          </p:nvSpPr>
          <p:spPr bwMode="auto">
            <a:xfrm rot="-5400000">
              <a:off x="580" y="2956"/>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a:t>
              </a:r>
              <a:endParaRPr lang="it-IT" altLang="it-IT"/>
            </a:p>
          </p:txBody>
        </p:sp>
        <p:sp>
          <p:nvSpPr>
            <p:cNvPr id="55" name="Rectangle 53">
              <a:extLst>
                <a:ext uri="{FF2B5EF4-FFF2-40B4-BE49-F238E27FC236}">
                  <a16:creationId xmlns:a16="http://schemas.microsoft.com/office/drawing/2014/main" id="{3C6599CE-7942-AD13-8C16-FBAEF5511C57}"/>
                </a:ext>
              </a:extLst>
            </p:cNvPr>
            <p:cNvSpPr>
              <a:spLocks noChangeArrowheads="1"/>
            </p:cNvSpPr>
            <p:nvPr/>
          </p:nvSpPr>
          <p:spPr bwMode="auto">
            <a:xfrm rot="-5400000">
              <a:off x="608" y="2908"/>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56" name="Rectangle 54">
              <a:extLst>
                <a:ext uri="{FF2B5EF4-FFF2-40B4-BE49-F238E27FC236}">
                  <a16:creationId xmlns:a16="http://schemas.microsoft.com/office/drawing/2014/main" id="{A39FB69C-D7A7-EA43-3123-E77B45D3C0DD}"/>
                </a:ext>
              </a:extLst>
            </p:cNvPr>
            <p:cNvSpPr>
              <a:spLocks noChangeArrowheads="1"/>
            </p:cNvSpPr>
            <p:nvPr/>
          </p:nvSpPr>
          <p:spPr bwMode="auto">
            <a:xfrm rot="-5400000">
              <a:off x="592" y="2866"/>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57" name="Rectangle 55">
              <a:extLst>
                <a:ext uri="{FF2B5EF4-FFF2-40B4-BE49-F238E27FC236}">
                  <a16:creationId xmlns:a16="http://schemas.microsoft.com/office/drawing/2014/main" id="{F90867C4-AC2E-C6D5-3D7F-34EB93CB50A2}"/>
                </a:ext>
              </a:extLst>
            </p:cNvPr>
            <p:cNvSpPr>
              <a:spLocks noChangeArrowheads="1"/>
            </p:cNvSpPr>
            <p:nvPr/>
          </p:nvSpPr>
          <p:spPr bwMode="auto">
            <a:xfrm rot="-5400000">
              <a:off x="592" y="2805"/>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a:t>
              </a:r>
              <a:endParaRPr lang="it-IT" altLang="it-IT"/>
            </a:p>
          </p:txBody>
        </p:sp>
        <p:sp>
          <p:nvSpPr>
            <p:cNvPr id="58" name="Rectangle 56">
              <a:extLst>
                <a:ext uri="{FF2B5EF4-FFF2-40B4-BE49-F238E27FC236}">
                  <a16:creationId xmlns:a16="http://schemas.microsoft.com/office/drawing/2014/main" id="{0101277A-F246-ACC4-9C5D-6E73D21A60B0}"/>
                </a:ext>
              </a:extLst>
            </p:cNvPr>
            <p:cNvSpPr>
              <a:spLocks noChangeArrowheads="1"/>
            </p:cNvSpPr>
            <p:nvPr/>
          </p:nvSpPr>
          <p:spPr bwMode="auto">
            <a:xfrm rot="-5400000">
              <a:off x="602" y="2760"/>
              <a:ext cx="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r</a:t>
              </a:r>
              <a:endParaRPr lang="it-IT" altLang="it-IT"/>
            </a:p>
          </p:txBody>
        </p:sp>
        <p:sp>
          <p:nvSpPr>
            <p:cNvPr id="59" name="Rectangle 57">
              <a:extLst>
                <a:ext uri="{FF2B5EF4-FFF2-40B4-BE49-F238E27FC236}">
                  <a16:creationId xmlns:a16="http://schemas.microsoft.com/office/drawing/2014/main" id="{AA4E39F9-8B64-0211-8874-4DF234BE07E5}"/>
                </a:ext>
              </a:extLst>
            </p:cNvPr>
            <p:cNvSpPr>
              <a:spLocks noChangeArrowheads="1"/>
            </p:cNvSpPr>
            <p:nvPr/>
          </p:nvSpPr>
          <p:spPr bwMode="auto">
            <a:xfrm rot="-5400000">
              <a:off x="608" y="2733"/>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0" name="Rectangle 58">
              <a:extLst>
                <a:ext uri="{FF2B5EF4-FFF2-40B4-BE49-F238E27FC236}">
                  <a16:creationId xmlns:a16="http://schemas.microsoft.com/office/drawing/2014/main" id="{03FBFC55-D9AE-A8EB-DCB3-33D7AF8110FC}"/>
                </a:ext>
              </a:extLst>
            </p:cNvPr>
            <p:cNvSpPr>
              <a:spLocks noChangeArrowheads="1"/>
            </p:cNvSpPr>
            <p:nvPr/>
          </p:nvSpPr>
          <p:spPr bwMode="auto">
            <a:xfrm rot="-5400000">
              <a:off x="574" y="2669"/>
              <a:ext cx="9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m</a:t>
              </a:r>
              <a:endParaRPr lang="it-IT" altLang="it-IT" dirty="0"/>
            </a:p>
          </p:txBody>
        </p:sp>
        <p:sp>
          <p:nvSpPr>
            <p:cNvPr id="61" name="Rectangle 59">
              <a:extLst>
                <a:ext uri="{FF2B5EF4-FFF2-40B4-BE49-F238E27FC236}">
                  <a16:creationId xmlns:a16="http://schemas.microsoft.com/office/drawing/2014/main" id="{DD19BDDE-73F8-78CF-5BF4-BA2D5ECDE31C}"/>
                </a:ext>
              </a:extLst>
            </p:cNvPr>
            <p:cNvSpPr>
              <a:spLocks noChangeArrowheads="1"/>
            </p:cNvSpPr>
            <p:nvPr/>
          </p:nvSpPr>
          <p:spPr bwMode="auto">
            <a:xfrm rot="-5400000">
              <a:off x="608" y="2612"/>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62" name="Rectangle 60">
              <a:extLst>
                <a:ext uri="{FF2B5EF4-FFF2-40B4-BE49-F238E27FC236}">
                  <a16:creationId xmlns:a16="http://schemas.microsoft.com/office/drawing/2014/main" id="{368C613B-5924-7735-A803-75B13A5A1178}"/>
                </a:ext>
              </a:extLst>
            </p:cNvPr>
            <p:cNvSpPr>
              <a:spLocks noChangeArrowheads="1"/>
            </p:cNvSpPr>
            <p:nvPr/>
          </p:nvSpPr>
          <p:spPr bwMode="auto">
            <a:xfrm rot="-5400000">
              <a:off x="589" y="2567"/>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3" name="Rectangle 61">
              <a:extLst>
                <a:ext uri="{FF2B5EF4-FFF2-40B4-BE49-F238E27FC236}">
                  <a16:creationId xmlns:a16="http://schemas.microsoft.com/office/drawing/2014/main" id="{90674A72-A4EB-2AF5-F48A-4F8B8A05E51C}"/>
                </a:ext>
              </a:extLst>
            </p:cNvPr>
            <p:cNvSpPr>
              <a:spLocks noChangeArrowheads="1"/>
            </p:cNvSpPr>
            <p:nvPr/>
          </p:nvSpPr>
          <p:spPr bwMode="auto">
            <a:xfrm rot="-5400000">
              <a:off x="589" y="2506"/>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a:solidFill>
                    <a:srgbClr val="000000"/>
                  </a:solidFill>
                </a:rPr>
                <a:t>a</a:t>
              </a:r>
              <a:endParaRPr lang="it-IT" altLang="it-IT" dirty="0"/>
            </a:p>
          </p:txBody>
        </p:sp>
        <p:sp>
          <p:nvSpPr>
            <p:cNvPr id="64" name="Rectangle 62">
              <a:extLst>
                <a:ext uri="{FF2B5EF4-FFF2-40B4-BE49-F238E27FC236}">
                  <a16:creationId xmlns:a16="http://schemas.microsoft.com/office/drawing/2014/main" id="{3040F05B-9F93-21C4-8D9E-1171F9E4C320}"/>
                </a:ext>
              </a:extLst>
            </p:cNvPr>
            <p:cNvSpPr>
              <a:spLocks noChangeArrowheads="1"/>
            </p:cNvSpPr>
            <p:nvPr/>
          </p:nvSpPr>
          <p:spPr bwMode="auto">
            <a:xfrm rot="-5400000">
              <a:off x="589" y="24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5" name="Rectangle 63">
              <a:extLst>
                <a:ext uri="{FF2B5EF4-FFF2-40B4-BE49-F238E27FC236}">
                  <a16:creationId xmlns:a16="http://schemas.microsoft.com/office/drawing/2014/main" id="{585E2894-821C-CB36-AF00-9D98AA1F0B9B}"/>
                </a:ext>
              </a:extLst>
            </p:cNvPr>
            <p:cNvSpPr>
              <a:spLocks noChangeArrowheads="1"/>
            </p:cNvSpPr>
            <p:nvPr/>
          </p:nvSpPr>
          <p:spPr bwMode="auto">
            <a:xfrm rot="-5400000">
              <a:off x="605" y="239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t</a:t>
              </a:r>
              <a:endParaRPr lang="it-IT" altLang="it-IT"/>
            </a:p>
          </p:txBody>
        </p:sp>
        <p:sp>
          <p:nvSpPr>
            <p:cNvPr id="66" name="Rectangle 64">
              <a:extLst>
                <a:ext uri="{FF2B5EF4-FFF2-40B4-BE49-F238E27FC236}">
                  <a16:creationId xmlns:a16="http://schemas.microsoft.com/office/drawing/2014/main" id="{ACBE5EFF-27D7-F382-18EC-93CAA73AE9E0}"/>
                </a:ext>
              </a:extLst>
            </p:cNvPr>
            <p:cNvSpPr>
              <a:spLocks noChangeArrowheads="1"/>
            </p:cNvSpPr>
            <p:nvPr/>
          </p:nvSpPr>
          <p:spPr bwMode="auto">
            <a:xfrm rot="-5400000">
              <a:off x="605" y="2364"/>
              <a:ext cx="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 </a:t>
              </a:r>
              <a:endParaRPr lang="it-IT" altLang="it-IT"/>
            </a:p>
          </p:txBody>
        </p:sp>
        <p:sp>
          <p:nvSpPr>
            <p:cNvPr id="67" name="Rectangle 65">
              <a:extLst>
                <a:ext uri="{FF2B5EF4-FFF2-40B4-BE49-F238E27FC236}">
                  <a16:creationId xmlns:a16="http://schemas.microsoft.com/office/drawing/2014/main" id="{1BED72C4-2D5E-2680-6B5A-5866C04361CF}"/>
                </a:ext>
              </a:extLst>
            </p:cNvPr>
            <p:cNvSpPr>
              <a:spLocks noChangeArrowheads="1"/>
            </p:cNvSpPr>
            <p:nvPr/>
          </p:nvSpPr>
          <p:spPr bwMode="auto">
            <a:xfrm rot="-5400000">
              <a:off x="583" y="2313"/>
              <a:ext cx="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68" name="Rectangle 66">
              <a:extLst>
                <a:ext uri="{FF2B5EF4-FFF2-40B4-BE49-F238E27FC236}">
                  <a16:creationId xmlns:a16="http://schemas.microsoft.com/office/drawing/2014/main" id="{38D510E6-5D54-C3D1-1F72-63FCB74B0F45}"/>
                </a:ext>
              </a:extLst>
            </p:cNvPr>
            <p:cNvSpPr>
              <a:spLocks noChangeArrowheads="1"/>
            </p:cNvSpPr>
            <p:nvPr/>
          </p:nvSpPr>
          <p:spPr bwMode="auto">
            <a:xfrm rot="-5400000">
              <a:off x="589" y="224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n</a:t>
              </a:r>
              <a:endParaRPr lang="it-IT" altLang="it-IT"/>
            </a:p>
          </p:txBody>
        </p:sp>
        <p:sp>
          <p:nvSpPr>
            <p:cNvPr id="69" name="Rectangle 67">
              <a:extLst>
                <a:ext uri="{FF2B5EF4-FFF2-40B4-BE49-F238E27FC236}">
                  <a16:creationId xmlns:a16="http://schemas.microsoft.com/office/drawing/2014/main" id="{BE0A27F9-0740-1F50-6DB8-88AEA6CDAD6C}"/>
                </a:ext>
              </a:extLst>
            </p:cNvPr>
            <p:cNvSpPr>
              <a:spLocks noChangeArrowheads="1"/>
            </p:cNvSpPr>
            <p:nvPr/>
          </p:nvSpPr>
          <p:spPr bwMode="auto">
            <a:xfrm rot="-5400000">
              <a:off x="589" y="2180"/>
              <a:ext cx="6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a</a:t>
              </a:r>
              <a:endParaRPr lang="it-IT" altLang="it-IT"/>
            </a:p>
          </p:txBody>
        </p:sp>
        <p:sp>
          <p:nvSpPr>
            <p:cNvPr id="70" name="Rectangle 68">
              <a:extLst>
                <a:ext uri="{FF2B5EF4-FFF2-40B4-BE49-F238E27FC236}">
                  <a16:creationId xmlns:a16="http://schemas.microsoft.com/office/drawing/2014/main" id="{B22FA72A-D5FF-E95A-3A7B-31180BF38A23}"/>
                </a:ext>
              </a:extLst>
            </p:cNvPr>
            <p:cNvSpPr>
              <a:spLocks noChangeArrowheads="1"/>
            </p:cNvSpPr>
            <p:nvPr/>
          </p:nvSpPr>
          <p:spPr bwMode="auto">
            <a:xfrm rot="-5400000">
              <a:off x="608" y="2134"/>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l</a:t>
              </a:r>
              <a:endParaRPr lang="it-IT" altLang="it-IT"/>
            </a:p>
          </p:txBody>
        </p:sp>
        <p:sp>
          <p:nvSpPr>
            <p:cNvPr id="71" name="Rectangle 69">
              <a:extLst>
                <a:ext uri="{FF2B5EF4-FFF2-40B4-BE49-F238E27FC236}">
                  <a16:creationId xmlns:a16="http://schemas.microsoft.com/office/drawing/2014/main" id="{A850D0EA-3B55-1B9B-A9BA-22475A4DEF42}"/>
                </a:ext>
              </a:extLst>
            </p:cNvPr>
            <p:cNvSpPr>
              <a:spLocks noChangeArrowheads="1"/>
            </p:cNvSpPr>
            <p:nvPr/>
          </p:nvSpPr>
          <p:spPr bwMode="auto">
            <a:xfrm rot="-5400000">
              <a:off x="608" y="2110"/>
              <a:ext cx="2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i</a:t>
              </a:r>
              <a:endParaRPr lang="it-IT" altLang="it-IT"/>
            </a:p>
          </p:txBody>
        </p:sp>
        <p:sp>
          <p:nvSpPr>
            <p:cNvPr id="72" name="Rectangle 70">
              <a:extLst>
                <a:ext uri="{FF2B5EF4-FFF2-40B4-BE49-F238E27FC236}">
                  <a16:creationId xmlns:a16="http://schemas.microsoft.com/office/drawing/2014/main" id="{6F6F5EAC-CB30-A7B7-5207-845AA58EF9C9}"/>
                </a:ext>
              </a:extLst>
            </p:cNvPr>
            <p:cNvSpPr>
              <a:spLocks noChangeArrowheads="1"/>
            </p:cNvSpPr>
            <p:nvPr/>
          </p:nvSpPr>
          <p:spPr bwMode="auto">
            <a:xfrm rot="-5400000">
              <a:off x="592" y="2068"/>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3" name="Rectangle 71">
              <a:extLst>
                <a:ext uri="{FF2B5EF4-FFF2-40B4-BE49-F238E27FC236}">
                  <a16:creationId xmlns:a16="http://schemas.microsoft.com/office/drawing/2014/main" id="{94C4AA29-ABFF-A12D-CB5A-02665418164B}"/>
                </a:ext>
              </a:extLst>
            </p:cNvPr>
            <p:cNvSpPr>
              <a:spLocks noChangeArrowheads="1"/>
            </p:cNvSpPr>
            <p:nvPr/>
          </p:nvSpPr>
          <p:spPr bwMode="auto">
            <a:xfrm rot="-5400000">
              <a:off x="592" y="2014"/>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y</a:t>
              </a:r>
              <a:endParaRPr lang="it-IT" altLang="it-IT"/>
            </a:p>
          </p:txBody>
        </p:sp>
        <p:sp>
          <p:nvSpPr>
            <p:cNvPr id="74" name="Rectangle 72">
              <a:extLst>
                <a:ext uri="{FF2B5EF4-FFF2-40B4-BE49-F238E27FC236}">
                  <a16:creationId xmlns:a16="http://schemas.microsoft.com/office/drawing/2014/main" id="{2C109F83-91F0-0F39-9135-6B55CE3CD689}"/>
                </a:ext>
              </a:extLst>
            </p:cNvPr>
            <p:cNvSpPr>
              <a:spLocks noChangeArrowheads="1"/>
            </p:cNvSpPr>
            <p:nvPr/>
          </p:nvSpPr>
          <p:spPr bwMode="auto">
            <a:xfrm rot="-5400000">
              <a:off x="592" y="1953"/>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a:t>
              </a:r>
              <a:endParaRPr lang="it-IT" altLang="it-IT"/>
            </a:p>
          </p:txBody>
        </p:sp>
        <p:sp>
          <p:nvSpPr>
            <p:cNvPr id="75" name="Rectangle 73">
              <a:extLst>
                <a:ext uri="{FF2B5EF4-FFF2-40B4-BE49-F238E27FC236}">
                  <a16:creationId xmlns:a16="http://schemas.microsoft.com/office/drawing/2014/main" id="{1C1E4CD6-5C22-D846-78B8-EDAF09AB2E2D}"/>
                </a:ext>
              </a:extLst>
            </p:cNvPr>
            <p:cNvSpPr>
              <a:spLocks noChangeArrowheads="1"/>
            </p:cNvSpPr>
            <p:nvPr/>
          </p:nvSpPr>
          <p:spPr bwMode="auto">
            <a:xfrm>
              <a:off x="154" y="778"/>
              <a:ext cx="2215" cy="293"/>
            </a:xfrm>
            <a:prstGeom prst="rect">
              <a:avLst/>
            </a:prstGeom>
            <a:ln/>
          </p:spPr>
          <p:style>
            <a:lnRef idx="1">
              <a:schemeClr val="accent1"/>
            </a:lnRef>
            <a:fillRef idx="2">
              <a:schemeClr val="accent1"/>
            </a:fillRef>
            <a:effectRef idx="1">
              <a:schemeClr val="accent1"/>
            </a:effectRef>
            <a:fontRef idx="minor">
              <a:schemeClr val="dk1"/>
            </a:fontRef>
          </p:style>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6" name="Rectangle 74">
              <a:extLst>
                <a:ext uri="{FF2B5EF4-FFF2-40B4-BE49-F238E27FC236}">
                  <a16:creationId xmlns:a16="http://schemas.microsoft.com/office/drawing/2014/main" id="{3A995AD1-003C-CABF-5E30-1A75339A5DE3}"/>
                </a:ext>
              </a:extLst>
            </p:cNvPr>
            <p:cNvSpPr>
              <a:spLocks noChangeArrowheads="1"/>
            </p:cNvSpPr>
            <p:nvPr/>
          </p:nvSpPr>
          <p:spPr bwMode="auto">
            <a:xfrm>
              <a:off x="154" y="778"/>
              <a:ext cx="2215" cy="293"/>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77" name="Freeform 75">
              <a:extLst>
                <a:ext uri="{FF2B5EF4-FFF2-40B4-BE49-F238E27FC236}">
                  <a16:creationId xmlns:a16="http://schemas.microsoft.com/office/drawing/2014/main" id="{1F6FE373-524B-F6A6-FE0A-0044F78BCF9F}"/>
                </a:ext>
              </a:extLst>
            </p:cNvPr>
            <p:cNvSpPr>
              <a:spLocks noEditPoints="1"/>
            </p:cNvSpPr>
            <p:nvPr/>
          </p:nvSpPr>
          <p:spPr bwMode="auto">
            <a:xfrm>
              <a:off x="223" y="778"/>
              <a:ext cx="2077" cy="293"/>
            </a:xfrm>
            <a:custGeom>
              <a:avLst/>
              <a:gdLst>
                <a:gd name="T0" fmla="*/ 0 w 2077"/>
                <a:gd name="T1" fmla="*/ 293 h 293"/>
                <a:gd name="T2" fmla="*/ 0 w 2077"/>
                <a:gd name="T3" fmla="*/ 0 h 293"/>
                <a:gd name="T4" fmla="*/ 2077 w 2077"/>
                <a:gd name="T5" fmla="*/ 293 h 293"/>
                <a:gd name="T6" fmla="*/ 2077 w 2077"/>
                <a:gd name="T7" fmla="*/ 0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7" h="293">
                  <a:moveTo>
                    <a:pt x="0" y="293"/>
                  </a:moveTo>
                  <a:lnTo>
                    <a:pt x="0" y="0"/>
                  </a:lnTo>
                  <a:moveTo>
                    <a:pt x="2077" y="293"/>
                  </a:moveTo>
                  <a:lnTo>
                    <a:pt x="2077" y="0"/>
                  </a:ln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8" name="Rectangle 76">
              <a:extLst>
                <a:ext uri="{FF2B5EF4-FFF2-40B4-BE49-F238E27FC236}">
                  <a16:creationId xmlns:a16="http://schemas.microsoft.com/office/drawing/2014/main" id="{67DE2F07-7700-9992-5B70-670CD57204BA}"/>
                </a:ext>
              </a:extLst>
            </p:cNvPr>
            <p:cNvSpPr>
              <a:spLocks noChangeArrowheads="1"/>
            </p:cNvSpPr>
            <p:nvPr/>
          </p:nvSpPr>
          <p:spPr bwMode="auto">
            <a:xfrm>
              <a:off x="743" y="852"/>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Experimental activity</a:t>
              </a:r>
              <a:endParaRPr lang="it-IT" altLang="it-IT"/>
            </a:p>
          </p:txBody>
        </p:sp>
        <p:sp>
          <p:nvSpPr>
            <p:cNvPr id="79" name="Freeform 77">
              <a:extLst>
                <a:ext uri="{FF2B5EF4-FFF2-40B4-BE49-F238E27FC236}">
                  <a16:creationId xmlns:a16="http://schemas.microsoft.com/office/drawing/2014/main" id="{6767D4BB-C81C-D51C-1085-21E619D2F392}"/>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solidFill>
              <a:srgbClr val="E8EEF7"/>
            </a:solidFill>
            <a:ln>
              <a:headEnd/>
              <a:tailEnd/>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0" name="Freeform 78">
              <a:extLst>
                <a:ext uri="{FF2B5EF4-FFF2-40B4-BE49-F238E27FC236}">
                  <a16:creationId xmlns:a16="http://schemas.microsoft.com/office/drawing/2014/main" id="{495BF8C2-444F-6F4C-7256-07D39700FDA7}"/>
                </a:ext>
              </a:extLst>
            </p:cNvPr>
            <p:cNvSpPr>
              <a:spLocks/>
            </p:cNvSpPr>
            <p:nvPr/>
          </p:nvSpPr>
          <p:spPr bwMode="auto">
            <a:xfrm>
              <a:off x="153" y="1222"/>
              <a:ext cx="2204" cy="339"/>
            </a:xfrm>
            <a:custGeom>
              <a:avLst/>
              <a:gdLst>
                <a:gd name="T0" fmla="*/ 149 w 5826"/>
                <a:gd name="T1" fmla="*/ 0 h 898"/>
                <a:gd name="T2" fmla="*/ 5826 w 5826"/>
                <a:gd name="T3" fmla="*/ 0 h 898"/>
                <a:gd name="T4" fmla="*/ 5826 w 5826"/>
                <a:gd name="T5" fmla="*/ 898 h 898"/>
                <a:gd name="T6" fmla="*/ 149 w 5826"/>
                <a:gd name="T7" fmla="*/ 898 h 898"/>
                <a:gd name="T8" fmla="*/ 149 w 5826"/>
                <a:gd name="T9" fmla="*/ 0 h 8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6" h="898">
                  <a:moveTo>
                    <a:pt x="149" y="0"/>
                  </a:moveTo>
                  <a:lnTo>
                    <a:pt x="5826" y="0"/>
                  </a:lnTo>
                  <a:cubicBezTo>
                    <a:pt x="5676" y="281"/>
                    <a:pt x="5676" y="617"/>
                    <a:pt x="5826" y="898"/>
                  </a:cubicBezTo>
                  <a:lnTo>
                    <a:pt x="149" y="898"/>
                  </a:lnTo>
                  <a:cubicBezTo>
                    <a:pt x="0" y="617"/>
                    <a:pt x="0" y="281"/>
                    <a:pt x="149" y="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1" name="Rectangle 79">
              <a:extLst>
                <a:ext uri="{FF2B5EF4-FFF2-40B4-BE49-F238E27FC236}">
                  <a16:creationId xmlns:a16="http://schemas.microsoft.com/office/drawing/2014/main" id="{4B2DFB58-A420-AD6C-B0CC-ACF656E7856B}"/>
                </a:ext>
              </a:extLst>
            </p:cNvPr>
            <p:cNvSpPr>
              <a:spLocks noChangeArrowheads="1"/>
            </p:cNvSpPr>
            <p:nvPr/>
          </p:nvSpPr>
          <p:spPr bwMode="auto">
            <a:xfrm>
              <a:off x="1003" y="1245"/>
              <a:ext cx="5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b="1">
                  <a:solidFill>
                    <a:srgbClr val="000000"/>
                  </a:solidFill>
                </a:rPr>
                <a:t>DataBase</a:t>
              </a:r>
              <a:endParaRPr lang="it-IT" altLang="it-IT"/>
            </a:p>
          </p:txBody>
        </p:sp>
        <p:sp>
          <p:nvSpPr>
            <p:cNvPr id="82" name="Rectangle 80">
              <a:extLst>
                <a:ext uri="{FF2B5EF4-FFF2-40B4-BE49-F238E27FC236}">
                  <a16:creationId xmlns:a16="http://schemas.microsoft.com/office/drawing/2014/main" id="{BDE1B4B9-4D79-CDFC-BA86-CCA01C9A73B2}"/>
                </a:ext>
              </a:extLst>
            </p:cNvPr>
            <p:cNvSpPr>
              <a:spLocks noChangeArrowheads="1"/>
            </p:cNvSpPr>
            <p:nvPr/>
          </p:nvSpPr>
          <p:spPr bwMode="auto">
            <a:xfrm>
              <a:off x="368" y="1384"/>
              <a:ext cx="8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driving</a:t>
              </a:r>
              <a:r>
                <a:rPr lang="it-IT" altLang="it-IT" sz="1400" dirty="0">
                  <a:solidFill>
                    <a:srgbClr val="000000"/>
                  </a:solidFill>
                  <a:latin typeface="Calibri" panose="020F0502020204030204" pitchFamily="34" charset="0"/>
                </a:rPr>
                <a:t> </a:t>
              </a:r>
              <a:r>
                <a:rPr lang="it-IT" altLang="it-IT" sz="1400" dirty="0" err="1">
                  <a:solidFill>
                    <a:srgbClr val="000000"/>
                  </a:solidFill>
                  <a:latin typeface="Calibri" panose="020F0502020204030204" pitchFamily="34" charset="0"/>
                </a:rPr>
                <a:t>behaviour</a:t>
              </a:r>
              <a:r>
                <a:rPr lang="it-IT" altLang="it-IT" sz="1400" dirty="0">
                  <a:solidFill>
                    <a:srgbClr val="000000"/>
                  </a:solidFill>
                  <a:latin typeface="Calibri" panose="020F0502020204030204" pitchFamily="34" charset="0"/>
                </a:rPr>
                <a:t> </a:t>
              </a:r>
              <a:endParaRPr lang="it-IT" altLang="it-IT" dirty="0"/>
            </a:p>
          </p:txBody>
        </p:sp>
        <p:sp>
          <p:nvSpPr>
            <p:cNvPr id="83" name="Rectangle 81">
              <a:extLst>
                <a:ext uri="{FF2B5EF4-FFF2-40B4-BE49-F238E27FC236}">
                  <a16:creationId xmlns:a16="http://schemas.microsoft.com/office/drawing/2014/main" id="{0C930EE3-AF2B-6CE6-1FCB-2917F1E8550B}"/>
                </a:ext>
              </a:extLst>
            </p:cNvPr>
            <p:cNvSpPr>
              <a:spLocks noChangeArrowheads="1"/>
            </p:cNvSpPr>
            <p:nvPr/>
          </p:nvSpPr>
          <p:spPr bwMode="auto">
            <a:xfrm>
              <a:off x="1197"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4" name="Rectangle 82">
              <a:extLst>
                <a:ext uri="{FF2B5EF4-FFF2-40B4-BE49-F238E27FC236}">
                  <a16:creationId xmlns:a16="http://schemas.microsoft.com/office/drawing/2014/main" id="{CB0E8547-ED3B-9F6F-7317-570265C4059C}"/>
                </a:ext>
              </a:extLst>
            </p:cNvPr>
            <p:cNvSpPr>
              <a:spLocks noChangeArrowheads="1"/>
            </p:cNvSpPr>
            <p:nvPr/>
          </p:nvSpPr>
          <p:spPr bwMode="auto">
            <a:xfrm>
              <a:off x="1270" y="1384"/>
              <a:ext cx="43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emission </a:t>
              </a:r>
              <a:endParaRPr lang="it-IT" altLang="it-IT"/>
            </a:p>
          </p:txBody>
        </p:sp>
        <p:sp>
          <p:nvSpPr>
            <p:cNvPr id="85" name="Rectangle 83">
              <a:extLst>
                <a:ext uri="{FF2B5EF4-FFF2-40B4-BE49-F238E27FC236}">
                  <a16:creationId xmlns:a16="http://schemas.microsoft.com/office/drawing/2014/main" id="{3F58E3DA-CD2A-58D1-28C5-39A82EFA8E35}"/>
                </a:ext>
              </a:extLst>
            </p:cNvPr>
            <p:cNvSpPr>
              <a:spLocks noChangeArrowheads="1"/>
            </p:cNvSpPr>
            <p:nvPr/>
          </p:nvSpPr>
          <p:spPr bwMode="auto">
            <a:xfrm>
              <a:off x="1700" y="1384"/>
              <a:ext cx="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latin typeface="Calibri" panose="020F0502020204030204" pitchFamily="34" charset="0"/>
                </a:rPr>
                <a:t>/ </a:t>
              </a:r>
              <a:endParaRPr lang="it-IT" altLang="it-IT"/>
            </a:p>
          </p:txBody>
        </p:sp>
        <p:sp>
          <p:nvSpPr>
            <p:cNvPr id="86" name="Rectangle 84">
              <a:extLst>
                <a:ext uri="{FF2B5EF4-FFF2-40B4-BE49-F238E27FC236}">
                  <a16:creationId xmlns:a16="http://schemas.microsoft.com/office/drawing/2014/main" id="{415C0966-59A1-2C39-F2F3-60EDFC59DAD1}"/>
                </a:ext>
              </a:extLst>
            </p:cNvPr>
            <p:cNvSpPr>
              <a:spLocks noChangeArrowheads="1"/>
            </p:cNvSpPr>
            <p:nvPr/>
          </p:nvSpPr>
          <p:spPr bwMode="auto">
            <a:xfrm>
              <a:off x="1766" y="1384"/>
              <a:ext cx="38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latin typeface="Calibri" panose="020F0502020204030204" pitchFamily="34" charset="0"/>
                </a:rPr>
                <a:t>gps</a:t>
              </a:r>
              <a:r>
                <a:rPr lang="it-IT" altLang="it-IT" sz="1400" dirty="0">
                  <a:solidFill>
                    <a:srgbClr val="000000"/>
                  </a:solidFill>
                  <a:latin typeface="Calibri" panose="020F0502020204030204" pitchFamily="34" charset="0"/>
                </a:rPr>
                <a:t> data</a:t>
              </a:r>
              <a:endParaRPr lang="it-IT" altLang="it-IT" dirty="0"/>
            </a:p>
          </p:txBody>
        </p:sp>
        <p:sp>
          <p:nvSpPr>
            <p:cNvPr id="87" name="Freeform 85">
              <a:extLst>
                <a:ext uri="{FF2B5EF4-FFF2-40B4-BE49-F238E27FC236}">
                  <a16:creationId xmlns:a16="http://schemas.microsoft.com/office/drawing/2014/main" id="{B535A8EA-CC91-F7C5-2B34-D337B167BDA6}"/>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solidFill>
              <a:srgbClr val="E8EEF7"/>
            </a:solidFill>
            <a:ln/>
          </p:spPr>
          <p:style>
            <a:lnRef idx="1">
              <a:schemeClr val="accent1"/>
            </a:lnRef>
            <a:fillRef idx="2">
              <a:schemeClr val="accent1"/>
            </a:fillRef>
            <a:effectRef idx="1">
              <a:schemeClr val="accent1"/>
            </a:effectRef>
            <a:fontRef idx="minor">
              <a:schemeClr val="dk1"/>
            </a:fontRef>
          </p:style>
          <p:txBody>
            <a:bodyPr/>
            <a:lstStyle/>
            <a:p>
              <a:endParaRPr lang="it-IT"/>
            </a:p>
          </p:txBody>
        </p:sp>
        <p:sp>
          <p:nvSpPr>
            <p:cNvPr id="88" name="Freeform 86">
              <a:extLst>
                <a:ext uri="{FF2B5EF4-FFF2-40B4-BE49-F238E27FC236}">
                  <a16:creationId xmlns:a16="http://schemas.microsoft.com/office/drawing/2014/main" id="{BCA76FB0-2891-8305-5B0D-891AB8C66877}"/>
                </a:ext>
              </a:extLst>
            </p:cNvPr>
            <p:cNvSpPr>
              <a:spLocks/>
            </p:cNvSpPr>
            <p:nvPr/>
          </p:nvSpPr>
          <p:spPr bwMode="auto">
            <a:xfrm>
              <a:off x="911" y="1732"/>
              <a:ext cx="1423" cy="299"/>
            </a:xfrm>
            <a:custGeom>
              <a:avLst/>
              <a:gdLst>
                <a:gd name="T0" fmla="*/ 114 w 1423"/>
                <a:gd name="T1" fmla="*/ 299 h 299"/>
                <a:gd name="T2" fmla="*/ 1309 w 1423"/>
                <a:gd name="T3" fmla="*/ 299 h 299"/>
                <a:gd name="T4" fmla="*/ 1423 w 1423"/>
                <a:gd name="T5" fmla="*/ 149 h 299"/>
                <a:gd name="T6" fmla="*/ 1309 w 1423"/>
                <a:gd name="T7" fmla="*/ 0 h 299"/>
                <a:gd name="T8" fmla="*/ 114 w 1423"/>
                <a:gd name="T9" fmla="*/ 0 h 299"/>
                <a:gd name="T10" fmla="*/ 0 w 1423"/>
                <a:gd name="T11" fmla="*/ 149 h 299"/>
                <a:gd name="T12" fmla="*/ 114 w 1423"/>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3" h="299">
                  <a:moveTo>
                    <a:pt x="114" y="299"/>
                  </a:moveTo>
                  <a:lnTo>
                    <a:pt x="1309" y="299"/>
                  </a:lnTo>
                  <a:lnTo>
                    <a:pt x="1423" y="149"/>
                  </a:lnTo>
                  <a:lnTo>
                    <a:pt x="1309" y="0"/>
                  </a:lnTo>
                  <a:lnTo>
                    <a:pt x="114" y="0"/>
                  </a:lnTo>
                  <a:lnTo>
                    <a:pt x="0" y="149"/>
                  </a:lnTo>
                  <a:lnTo>
                    <a:pt x="114" y="29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9" name="Rectangle 87">
              <a:extLst>
                <a:ext uri="{FF2B5EF4-FFF2-40B4-BE49-F238E27FC236}">
                  <a16:creationId xmlns:a16="http://schemas.microsoft.com/office/drawing/2014/main" id="{02A7F4A5-0660-D235-AD21-89A4EF7E9A57}"/>
                </a:ext>
              </a:extLst>
            </p:cNvPr>
            <p:cNvSpPr>
              <a:spLocks noChangeArrowheads="1"/>
            </p:cNvSpPr>
            <p:nvPr/>
          </p:nvSpPr>
          <p:spPr bwMode="auto">
            <a:xfrm>
              <a:off x="1118" y="1813"/>
              <a:ext cx="103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Sequences analysis </a:t>
              </a:r>
              <a:endParaRPr lang="it-IT" altLang="it-IT"/>
            </a:p>
          </p:txBody>
        </p:sp>
        <p:sp>
          <p:nvSpPr>
            <p:cNvPr id="90" name="Freeform 88">
              <a:extLst>
                <a:ext uri="{FF2B5EF4-FFF2-40B4-BE49-F238E27FC236}">
                  <a16:creationId xmlns:a16="http://schemas.microsoft.com/office/drawing/2014/main" id="{B97A818E-CAC2-AAE1-A58F-AF875A2377B4}"/>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1" name="Freeform 89">
              <a:extLst>
                <a:ext uri="{FF2B5EF4-FFF2-40B4-BE49-F238E27FC236}">
                  <a16:creationId xmlns:a16="http://schemas.microsoft.com/office/drawing/2014/main" id="{1A28417B-BD4E-6253-89E2-C9C2F5B84E28}"/>
                </a:ext>
              </a:extLst>
            </p:cNvPr>
            <p:cNvSpPr>
              <a:spLocks/>
            </p:cNvSpPr>
            <p:nvPr/>
          </p:nvSpPr>
          <p:spPr bwMode="auto">
            <a:xfrm>
              <a:off x="971" y="2472"/>
              <a:ext cx="1304" cy="298"/>
            </a:xfrm>
            <a:custGeom>
              <a:avLst/>
              <a:gdLst>
                <a:gd name="T0" fmla="*/ 114 w 1304"/>
                <a:gd name="T1" fmla="*/ 298 h 298"/>
                <a:gd name="T2" fmla="*/ 1189 w 1304"/>
                <a:gd name="T3" fmla="*/ 298 h 298"/>
                <a:gd name="T4" fmla="*/ 1304 w 1304"/>
                <a:gd name="T5" fmla="*/ 148 h 298"/>
                <a:gd name="T6" fmla="*/ 1189 w 1304"/>
                <a:gd name="T7" fmla="*/ 0 h 298"/>
                <a:gd name="T8" fmla="*/ 114 w 1304"/>
                <a:gd name="T9" fmla="*/ 0 h 298"/>
                <a:gd name="T10" fmla="*/ 0 w 1304"/>
                <a:gd name="T11" fmla="*/ 148 h 298"/>
                <a:gd name="T12" fmla="*/ 114 w 1304"/>
                <a:gd name="T13" fmla="*/ 298 h 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4" h="298">
                  <a:moveTo>
                    <a:pt x="114" y="298"/>
                  </a:moveTo>
                  <a:lnTo>
                    <a:pt x="1189" y="298"/>
                  </a:lnTo>
                  <a:lnTo>
                    <a:pt x="1304" y="148"/>
                  </a:lnTo>
                  <a:lnTo>
                    <a:pt x="1189" y="0"/>
                  </a:lnTo>
                  <a:lnTo>
                    <a:pt x="114" y="0"/>
                  </a:lnTo>
                  <a:lnTo>
                    <a:pt x="0" y="148"/>
                  </a:lnTo>
                  <a:lnTo>
                    <a:pt x="114" y="298"/>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2" name="Rectangle 90">
              <a:extLst>
                <a:ext uri="{FF2B5EF4-FFF2-40B4-BE49-F238E27FC236}">
                  <a16:creationId xmlns:a16="http://schemas.microsoft.com/office/drawing/2014/main" id="{D65FFFD9-35D3-9511-7987-75E196985B2E}"/>
                </a:ext>
              </a:extLst>
            </p:cNvPr>
            <p:cNvSpPr>
              <a:spLocks noChangeArrowheads="1"/>
            </p:cNvSpPr>
            <p:nvPr/>
          </p:nvSpPr>
          <p:spPr bwMode="auto">
            <a:xfrm>
              <a:off x="1167" y="2484"/>
              <a:ext cx="94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Driving cycles rule </a:t>
              </a:r>
              <a:endParaRPr lang="it-IT" altLang="it-IT"/>
            </a:p>
          </p:txBody>
        </p:sp>
        <p:sp>
          <p:nvSpPr>
            <p:cNvPr id="93" name="Rectangle 91">
              <a:extLst>
                <a:ext uri="{FF2B5EF4-FFF2-40B4-BE49-F238E27FC236}">
                  <a16:creationId xmlns:a16="http://schemas.microsoft.com/office/drawing/2014/main" id="{6A9497A2-C149-E510-623A-313796FE754D}"/>
                </a:ext>
              </a:extLst>
            </p:cNvPr>
            <p:cNvSpPr>
              <a:spLocks noChangeArrowheads="1"/>
            </p:cNvSpPr>
            <p:nvPr/>
          </p:nvSpPr>
          <p:spPr bwMode="auto">
            <a:xfrm>
              <a:off x="1282" y="2617"/>
              <a:ext cx="6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dirty="0" err="1">
                  <a:solidFill>
                    <a:srgbClr val="000000"/>
                  </a:solidFill>
                </a:rPr>
                <a:t>determination</a:t>
              </a:r>
              <a:endParaRPr lang="it-IT" altLang="it-IT" dirty="0"/>
            </a:p>
          </p:txBody>
        </p:sp>
        <p:sp>
          <p:nvSpPr>
            <p:cNvPr id="94" name="Freeform 92">
              <a:extLst>
                <a:ext uri="{FF2B5EF4-FFF2-40B4-BE49-F238E27FC236}">
                  <a16:creationId xmlns:a16="http://schemas.microsoft.com/office/drawing/2014/main" id="{7BFB7B66-A35D-0EAA-F091-7610D223296E}"/>
                </a:ext>
              </a:extLst>
            </p:cNvPr>
            <p:cNvSpPr>
              <a:spLocks/>
            </p:cNvSpPr>
            <p:nvPr/>
          </p:nvSpPr>
          <p:spPr bwMode="auto">
            <a:xfrm>
              <a:off x="1545" y="2178"/>
              <a:ext cx="155" cy="154"/>
            </a:xfrm>
            <a:custGeom>
              <a:avLst/>
              <a:gdLst/>
              <a:ahLst/>
              <a:cxnLst>
                <a:cxn ang="0">
                  <a:pos x="0" y="204"/>
                </a:cxn>
                <a:cxn ang="0">
                  <a:pos x="204" y="0"/>
                </a:cxn>
                <a:cxn ang="0">
                  <a:pos x="408" y="204"/>
                </a:cxn>
                <a:cxn ang="0">
                  <a:pos x="408" y="204"/>
                </a:cxn>
                <a:cxn ang="0">
                  <a:pos x="204" y="408"/>
                </a:cxn>
                <a:cxn ang="0">
                  <a:pos x="0" y="204"/>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chemeClr val="accent1">
                <a:lumMod val="40000"/>
                <a:lumOff val="60000"/>
              </a:schemeClr>
            </a:solidFill>
            <a:ln w="0">
              <a:solidFill>
                <a:srgbClr val="000000"/>
              </a:solidFill>
              <a:prstDash val="solid"/>
              <a:round/>
              <a:headEnd/>
              <a:tailEnd/>
            </a:ln>
          </p:spPr>
          <p:txBody>
            <a:bodyPr/>
            <a:lstStyle/>
            <a:p>
              <a:pPr>
                <a:defRPr/>
              </a:pPr>
              <a:endParaRPr lang="it-IT"/>
            </a:p>
          </p:txBody>
        </p:sp>
        <p:sp>
          <p:nvSpPr>
            <p:cNvPr id="95" name="Freeform 93">
              <a:extLst>
                <a:ext uri="{FF2B5EF4-FFF2-40B4-BE49-F238E27FC236}">
                  <a16:creationId xmlns:a16="http://schemas.microsoft.com/office/drawing/2014/main" id="{D7A2E375-E414-D1BC-4A6E-DABC23256ABB}"/>
                </a:ext>
              </a:extLst>
            </p:cNvPr>
            <p:cNvSpPr>
              <a:spLocks/>
            </p:cNvSpPr>
            <p:nvPr/>
          </p:nvSpPr>
          <p:spPr bwMode="auto">
            <a:xfrm>
              <a:off x="1545" y="2178"/>
              <a:ext cx="155" cy="154"/>
            </a:xfrm>
            <a:custGeom>
              <a:avLst/>
              <a:gdLst/>
              <a:ahLst/>
              <a:cxnLst>
                <a:cxn ang="0">
                  <a:pos x="0" y="77"/>
                </a:cxn>
                <a:cxn ang="0">
                  <a:pos x="77" y="0"/>
                </a:cxn>
                <a:cxn ang="0">
                  <a:pos x="155" y="77"/>
                </a:cxn>
                <a:cxn ang="0">
                  <a:pos x="155" y="77"/>
                </a:cxn>
                <a:cxn ang="0">
                  <a:pos x="77" y="154"/>
                </a:cxn>
                <a:cxn ang="0">
                  <a:pos x="0" y="77"/>
                </a:cxn>
              </a:cxnLst>
              <a:rect l="0" t="0" r="r" b="b"/>
              <a:pathLst>
                <a:path w="155" h="154">
                  <a:moveTo>
                    <a:pt x="0" y="77"/>
                  </a:moveTo>
                  <a:cubicBezTo>
                    <a:pt x="0" y="35"/>
                    <a:pt x="35" y="0"/>
                    <a:pt x="77" y="0"/>
                  </a:cubicBezTo>
                  <a:cubicBezTo>
                    <a:pt x="120" y="0"/>
                    <a:pt x="155" y="35"/>
                    <a:pt x="155" y="77"/>
                  </a:cubicBezTo>
                  <a:cubicBezTo>
                    <a:pt x="155" y="77"/>
                    <a:pt x="155" y="77"/>
                    <a:pt x="155" y="77"/>
                  </a:cubicBezTo>
                  <a:cubicBezTo>
                    <a:pt x="155" y="120"/>
                    <a:pt x="120" y="154"/>
                    <a:pt x="77" y="154"/>
                  </a:cubicBezTo>
                  <a:cubicBezTo>
                    <a:pt x="35" y="154"/>
                    <a:pt x="0" y="120"/>
                    <a:pt x="0" y="77"/>
                  </a:cubicBezTo>
                </a:path>
              </a:pathLst>
            </a:custGeom>
            <a:solidFill>
              <a:srgbClr val="E8EEF7"/>
            </a:solidFill>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it-IT"/>
            </a:p>
          </p:txBody>
        </p:sp>
        <p:sp>
          <p:nvSpPr>
            <p:cNvPr id="96" name="Freeform 94">
              <a:extLst>
                <a:ext uri="{FF2B5EF4-FFF2-40B4-BE49-F238E27FC236}">
                  <a16:creationId xmlns:a16="http://schemas.microsoft.com/office/drawing/2014/main" id="{DB679957-4AAE-CB58-6B06-2485D3E45880}"/>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solidFill>
              <a:srgbClr val="E8EE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7" name="Freeform 95">
              <a:extLst>
                <a:ext uri="{FF2B5EF4-FFF2-40B4-BE49-F238E27FC236}">
                  <a16:creationId xmlns:a16="http://schemas.microsoft.com/office/drawing/2014/main" id="{61A42945-0B55-E6B4-6FF3-434AE891F966}"/>
                </a:ext>
              </a:extLst>
            </p:cNvPr>
            <p:cNvSpPr>
              <a:spLocks/>
            </p:cNvSpPr>
            <p:nvPr/>
          </p:nvSpPr>
          <p:spPr bwMode="auto">
            <a:xfrm>
              <a:off x="937" y="3157"/>
              <a:ext cx="1371" cy="299"/>
            </a:xfrm>
            <a:custGeom>
              <a:avLst/>
              <a:gdLst>
                <a:gd name="T0" fmla="*/ 114 w 1371"/>
                <a:gd name="T1" fmla="*/ 299 h 299"/>
                <a:gd name="T2" fmla="*/ 1257 w 1371"/>
                <a:gd name="T3" fmla="*/ 299 h 299"/>
                <a:gd name="T4" fmla="*/ 1371 w 1371"/>
                <a:gd name="T5" fmla="*/ 149 h 299"/>
                <a:gd name="T6" fmla="*/ 1257 w 1371"/>
                <a:gd name="T7" fmla="*/ 0 h 299"/>
                <a:gd name="T8" fmla="*/ 114 w 1371"/>
                <a:gd name="T9" fmla="*/ 0 h 299"/>
                <a:gd name="T10" fmla="*/ 0 w 1371"/>
                <a:gd name="T11" fmla="*/ 149 h 299"/>
                <a:gd name="T12" fmla="*/ 114 w 1371"/>
                <a:gd name="T13" fmla="*/ 299 h 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1" h="299">
                  <a:moveTo>
                    <a:pt x="114" y="299"/>
                  </a:moveTo>
                  <a:lnTo>
                    <a:pt x="1257" y="299"/>
                  </a:lnTo>
                  <a:lnTo>
                    <a:pt x="1371" y="149"/>
                  </a:lnTo>
                  <a:lnTo>
                    <a:pt x="1257" y="0"/>
                  </a:lnTo>
                  <a:lnTo>
                    <a:pt x="114" y="0"/>
                  </a:lnTo>
                  <a:lnTo>
                    <a:pt x="0" y="149"/>
                  </a:lnTo>
                  <a:lnTo>
                    <a:pt x="114" y="299"/>
                  </a:ln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8" name="Rectangle 96">
              <a:extLst>
                <a:ext uri="{FF2B5EF4-FFF2-40B4-BE49-F238E27FC236}">
                  <a16:creationId xmlns:a16="http://schemas.microsoft.com/office/drawing/2014/main" id="{33F9C910-CF9F-10BF-4973-90CA862028D3}"/>
                </a:ext>
              </a:extLst>
            </p:cNvPr>
            <p:cNvSpPr>
              <a:spLocks noChangeArrowheads="1"/>
            </p:cNvSpPr>
            <p:nvPr/>
          </p:nvSpPr>
          <p:spPr bwMode="auto">
            <a:xfrm>
              <a:off x="1233" y="3239"/>
              <a:ext cx="7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Cycles analysis</a:t>
              </a:r>
              <a:endParaRPr lang="it-IT" altLang="it-IT"/>
            </a:p>
          </p:txBody>
        </p:sp>
        <p:sp>
          <p:nvSpPr>
            <p:cNvPr id="99" name="Freeform 97">
              <a:extLst>
                <a:ext uri="{FF2B5EF4-FFF2-40B4-BE49-F238E27FC236}">
                  <a16:creationId xmlns:a16="http://schemas.microsoft.com/office/drawing/2014/main" id="{87B4E6FC-C655-504F-E91B-C7C8A49F3D2F}"/>
                </a:ext>
              </a:extLst>
            </p:cNvPr>
            <p:cNvSpPr>
              <a:spLocks/>
            </p:cNvSpPr>
            <p:nvPr/>
          </p:nvSpPr>
          <p:spPr bwMode="auto">
            <a:xfrm>
              <a:off x="869" y="2255"/>
              <a:ext cx="594" cy="306"/>
            </a:xfrm>
            <a:custGeom>
              <a:avLst/>
              <a:gdLst>
                <a:gd name="T0" fmla="*/ 0 w 594"/>
                <a:gd name="T1" fmla="*/ 306 h 306"/>
                <a:gd name="T2" fmla="*/ 3 w 594"/>
                <a:gd name="T3" fmla="*/ 306 h 306"/>
                <a:gd name="T4" fmla="*/ 3 w 594"/>
                <a:gd name="T5" fmla="*/ 0 h 306"/>
                <a:gd name="T6" fmla="*/ 594 w 594"/>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06">
                  <a:moveTo>
                    <a:pt x="0" y="306"/>
                  </a:moveTo>
                  <a:lnTo>
                    <a:pt x="3" y="306"/>
                  </a:lnTo>
                  <a:lnTo>
                    <a:pt x="3" y="0"/>
                  </a:lnTo>
                  <a:lnTo>
                    <a:pt x="594"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0" name="Freeform 98">
              <a:extLst>
                <a:ext uri="{FF2B5EF4-FFF2-40B4-BE49-F238E27FC236}">
                  <a16:creationId xmlns:a16="http://schemas.microsoft.com/office/drawing/2014/main" id="{BA263A8D-9434-14C2-E0DC-17941865FBA3}"/>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1" name="Freeform 99">
              <a:extLst>
                <a:ext uri="{FF2B5EF4-FFF2-40B4-BE49-F238E27FC236}">
                  <a16:creationId xmlns:a16="http://schemas.microsoft.com/office/drawing/2014/main" id="{FB4E9ED8-B414-9FF0-E68E-B53FE5CFAB3C}"/>
                </a:ext>
              </a:extLst>
            </p:cNvPr>
            <p:cNvSpPr>
              <a:spLocks/>
            </p:cNvSpPr>
            <p:nvPr/>
          </p:nvSpPr>
          <p:spPr bwMode="auto">
            <a:xfrm>
              <a:off x="1455" y="2225"/>
              <a:ext cx="90" cy="60"/>
            </a:xfrm>
            <a:custGeom>
              <a:avLst/>
              <a:gdLst>
                <a:gd name="T0" fmla="*/ 0 w 90"/>
                <a:gd name="T1" fmla="*/ 0 h 60"/>
                <a:gd name="T2" fmla="*/ 90 w 90"/>
                <a:gd name="T3" fmla="*/ 30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30"/>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 name="Line 100">
              <a:extLst>
                <a:ext uri="{FF2B5EF4-FFF2-40B4-BE49-F238E27FC236}">
                  <a16:creationId xmlns:a16="http://schemas.microsoft.com/office/drawing/2014/main" id="{94DB019E-1ACD-0465-39C0-48B9BB88B8DE}"/>
                </a:ext>
              </a:extLst>
            </p:cNvPr>
            <p:cNvSpPr>
              <a:spLocks noChangeShapeType="1"/>
            </p:cNvSpPr>
            <p:nvPr/>
          </p:nvSpPr>
          <p:spPr bwMode="auto">
            <a:xfrm>
              <a:off x="1622" y="3036"/>
              <a:ext cx="1" cy="6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3" name="Freeform 101">
              <a:extLst>
                <a:ext uri="{FF2B5EF4-FFF2-40B4-BE49-F238E27FC236}">
                  <a16:creationId xmlns:a16="http://schemas.microsoft.com/office/drawing/2014/main" id="{BA47FD04-AB7E-75BF-95FE-65171F8A199B}"/>
                </a:ext>
              </a:extLst>
            </p:cNvPr>
            <p:cNvSpPr>
              <a:spLocks/>
            </p:cNvSpPr>
            <p:nvPr/>
          </p:nvSpPr>
          <p:spPr bwMode="auto">
            <a:xfrm>
              <a:off x="1592" y="3097"/>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 name="Line 102">
              <a:extLst>
                <a:ext uri="{FF2B5EF4-FFF2-40B4-BE49-F238E27FC236}">
                  <a16:creationId xmlns:a16="http://schemas.microsoft.com/office/drawing/2014/main" id="{9A06BBB9-AF78-936D-5111-D7C5DA8B76BE}"/>
                </a:ext>
              </a:extLst>
            </p:cNvPr>
            <p:cNvSpPr>
              <a:spLocks noChangeShapeType="1"/>
            </p:cNvSpPr>
            <p:nvPr/>
          </p:nvSpPr>
          <p:spPr bwMode="auto">
            <a:xfrm>
              <a:off x="1622" y="2332"/>
              <a:ext cx="1" cy="87"/>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5" name="Freeform 103">
              <a:extLst>
                <a:ext uri="{FF2B5EF4-FFF2-40B4-BE49-F238E27FC236}">
                  <a16:creationId xmlns:a16="http://schemas.microsoft.com/office/drawing/2014/main" id="{7735053F-64B2-58D8-F859-FC1FC7B2A209}"/>
                </a:ext>
              </a:extLst>
            </p:cNvPr>
            <p:cNvSpPr>
              <a:spLocks/>
            </p:cNvSpPr>
            <p:nvPr/>
          </p:nvSpPr>
          <p:spPr bwMode="auto">
            <a:xfrm>
              <a:off x="1592" y="241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 name="Line 104">
              <a:extLst>
                <a:ext uri="{FF2B5EF4-FFF2-40B4-BE49-F238E27FC236}">
                  <a16:creationId xmlns:a16="http://schemas.microsoft.com/office/drawing/2014/main" id="{1E9DD826-0C2C-EC0C-B6C8-3B37FF6FCD6A}"/>
                </a:ext>
              </a:extLst>
            </p:cNvPr>
            <p:cNvSpPr>
              <a:spLocks noChangeShapeType="1"/>
            </p:cNvSpPr>
            <p:nvPr/>
          </p:nvSpPr>
          <p:spPr bwMode="auto">
            <a:xfrm flipV="1">
              <a:off x="1622" y="2083"/>
              <a:ext cx="1" cy="95"/>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7" name="Freeform 105">
              <a:extLst>
                <a:ext uri="{FF2B5EF4-FFF2-40B4-BE49-F238E27FC236}">
                  <a16:creationId xmlns:a16="http://schemas.microsoft.com/office/drawing/2014/main" id="{8B020C4F-1165-2C3B-5088-74C368FFDCBE}"/>
                </a:ext>
              </a:extLst>
            </p:cNvPr>
            <p:cNvSpPr>
              <a:spLocks/>
            </p:cNvSpPr>
            <p:nvPr/>
          </p:nvSpPr>
          <p:spPr bwMode="auto">
            <a:xfrm>
              <a:off x="1592" y="2031"/>
              <a:ext cx="61" cy="59"/>
            </a:xfrm>
            <a:custGeom>
              <a:avLst/>
              <a:gdLst>
                <a:gd name="T0" fmla="*/ 0 w 61"/>
                <a:gd name="T1" fmla="*/ 59 h 59"/>
                <a:gd name="T2" fmla="*/ 30 w 61"/>
                <a:gd name="T3" fmla="*/ 0 h 59"/>
                <a:gd name="T4" fmla="*/ 61 w 61"/>
                <a:gd name="T5" fmla="*/ 59 h 59"/>
                <a:gd name="T6" fmla="*/ 0 w 61"/>
                <a:gd name="T7" fmla="*/ 59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0" y="59"/>
                  </a:moveTo>
                  <a:lnTo>
                    <a:pt x="30" y="0"/>
                  </a:lnTo>
                  <a:lnTo>
                    <a:pt x="61" y="59"/>
                  </a:lnTo>
                  <a:lnTo>
                    <a:pt x="0" y="59"/>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8" name="Freeform 106">
              <a:extLst>
                <a:ext uri="{FF2B5EF4-FFF2-40B4-BE49-F238E27FC236}">
                  <a16:creationId xmlns:a16="http://schemas.microsoft.com/office/drawing/2014/main" id="{A71E7E64-4FF9-9410-A986-0DBDC66FA240}"/>
                </a:ext>
              </a:extLst>
            </p:cNvPr>
            <p:cNvSpPr>
              <a:spLocks/>
            </p:cNvSpPr>
            <p:nvPr/>
          </p:nvSpPr>
          <p:spPr bwMode="auto">
            <a:xfrm>
              <a:off x="1545" y="2881"/>
              <a:ext cx="155" cy="155"/>
            </a:xfrm>
            <a:custGeom>
              <a:avLst/>
              <a:gdLst>
                <a:gd name="T0" fmla="*/ 0 w 408"/>
                <a:gd name="T1" fmla="*/ 204 h 408"/>
                <a:gd name="T2" fmla="*/ 204 w 408"/>
                <a:gd name="T3" fmla="*/ 0 h 408"/>
                <a:gd name="T4" fmla="*/ 408 w 408"/>
                <a:gd name="T5" fmla="*/ 204 h 408"/>
                <a:gd name="T6" fmla="*/ 408 w 408"/>
                <a:gd name="T7" fmla="*/ 204 h 408"/>
                <a:gd name="T8" fmla="*/ 204 w 408"/>
                <a:gd name="T9" fmla="*/ 408 h 408"/>
                <a:gd name="T10" fmla="*/ 0 w 408"/>
                <a:gd name="T11" fmla="*/ 204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8" h="408">
                  <a:moveTo>
                    <a:pt x="0" y="204"/>
                  </a:moveTo>
                  <a:cubicBezTo>
                    <a:pt x="0" y="92"/>
                    <a:pt x="92" y="0"/>
                    <a:pt x="204" y="0"/>
                  </a:cubicBezTo>
                  <a:cubicBezTo>
                    <a:pt x="317" y="0"/>
                    <a:pt x="408" y="92"/>
                    <a:pt x="408" y="204"/>
                  </a:cubicBezTo>
                  <a:cubicBezTo>
                    <a:pt x="408" y="204"/>
                    <a:pt x="408" y="204"/>
                    <a:pt x="408" y="204"/>
                  </a:cubicBezTo>
                  <a:cubicBezTo>
                    <a:pt x="408" y="317"/>
                    <a:pt x="317" y="408"/>
                    <a:pt x="204" y="408"/>
                  </a:cubicBezTo>
                  <a:cubicBezTo>
                    <a:pt x="92" y="408"/>
                    <a:pt x="0" y="317"/>
                    <a:pt x="0" y="204"/>
                  </a:cubicBezTo>
                </a:path>
              </a:pathLst>
            </a:custGeom>
            <a:solidFill>
              <a:srgbClr val="E8EEF7"/>
            </a:solidFill>
            <a:ln w="0">
              <a:solidFill>
                <a:srgbClr val="000000"/>
              </a:solidFill>
              <a:prstDash val="solid"/>
              <a:round/>
              <a:headEnd/>
              <a:tailEnd/>
            </a:ln>
          </p:spPr>
          <p:txBody>
            <a:bodyPr/>
            <a:lstStyle/>
            <a:p>
              <a:endParaRPr lang="it-IT"/>
            </a:p>
          </p:txBody>
        </p:sp>
        <p:sp>
          <p:nvSpPr>
            <p:cNvPr id="109" name="Freeform 107">
              <a:extLst>
                <a:ext uri="{FF2B5EF4-FFF2-40B4-BE49-F238E27FC236}">
                  <a16:creationId xmlns:a16="http://schemas.microsoft.com/office/drawing/2014/main" id="{D3EB91E2-1274-3478-0A30-825A242157CF}"/>
                </a:ext>
              </a:extLst>
            </p:cNvPr>
            <p:cNvSpPr>
              <a:spLocks/>
            </p:cNvSpPr>
            <p:nvPr/>
          </p:nvSpPr>
          <p:spPr bwMode="auto">
            <a:xfrm>
              <a:off x="1545" y="2881"/>
              <a:ext cx="155" cy="155"/>
            </a:xfrm>
            <a:custGeom>
              <a:avLst/>
              <a:gdLst>
                <a:gd name="T0" fmla="*/ 0 w 155"/>
                <a:gd name="T1" fmla="*/ 77 h 155"/>
                <a:gd name="T2" fmla="*/ 77 w 155"/>
                <a:gd name="T3" fmla="*/ 0 h 155"/>
                <a:gd name="T4" fmla="*/ 155 w 155"/>
                <a:gd name="T5" fmla="*/ 77 h 155"/>
                <a:gd name="T6" fmla="*/ 155 w 155"/>
                <a:gd name="T7" fmla="*/ 77 h 155"/>
                <a:gd name="T8" fmla="*/ 77 w 155"/>
                <a:gd name="T9" fmla="*/ 155 h 155"/>
                <a:gd name="T10" fmla="*/ 0 w 155"/>
                <a:gd name="T11" fmla="*/ 77 h 1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155">
                  <a:moveTo>
                    <a:pt x="0" y="77"/>
                  </a:moveTo>
                  <a:cubicBezTo>
                    <a:pt x="0" y="35"/>
                    <a:pt x="35" y="0"/>
                    <a:pt x="77" y="0"/>
                  </a:cubicBezTo>
                  <a:cubicBezTo>
                    <a:pt x="120" y="0"/>
                    <a:pt x="155" y="35"/>
                    <a:pt x="155" y="77"/>
                  </a:cubicBezTo>
                  <a:cubicBezTo>
                    <a:pt x="155" y="77"/>
                    <a:pt x="155" y="77"/>
                    <a:pt x="155" y="77"/>
                  </a:cubicBezTo>
                  <a:cubicBezTo>
                    <a:pt x="155" y="120"/>
                    <a:pt x="120" y="155"/>
                    <a:pt x="77" y="155"/>
                  </a:cubicBezTo>
                  <a:cubicBezTo>
                    <a:pt x="35" y="155"/>
                    <a:pt x="0" y="120"/>
                    <a:pt x="0" y="77"/>
                  </a:cubicBezTo>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 name="Line 108">
              <a:extLst>
                <a:ext uri="{FF2B5EF4-FFF2-40B4-BE49-F238E27FC236}">
                  <a16:creationId xmlns:a16="http://schemas.microsoft.com/office/drawing/2014/main" id="{A18BC9AA-AE65-2A45-209C-752FC19CDEF8}"/>
                </a:ext>
              </a:extLst>
            </p:cNvPr>
            <p:cNvSpPr>
              <a:spLocks noChangeShapeType="1"/>
            </p:cNvSpPr>
            <p:nvPr/>
          </p:nvSpPr>
          <p:spPr bwMode="auto">
            <a:xfrm>
              <a:off x="1622" y="2770"/>
              <a:ext cx="1" cy="59"/>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1" name="Freeform 109">
              <a:extLst>
                <a:ext uri="{FF2B5EF4-FFF2-40B4-BE49-F238E27FC236}">
                  <a16:creationId xmlns:a16="http://schemas.microsoft.com/office/drawing/2014/main" id="{C3181102-2D6C-3327-DFBF-3CE71CB6BDE1}"/>
                </a:ext>
              </a:extLst>
            </p:cNvPr>
            <p:cNvSpPr>
              <a:spLocks/>
            </p:cNvSpPr>
            <p:nvPr/>
          </p:nvSpPr>
          <p:spPr bwMode="auto">
            <a:xfrm>
              <a:off x="1592" y="2822"/>
              <a:ext cx="61" cy="59"/>
            </a:xfrm>
            <a:custGeom>
              <a:avLst/>
              <a:gdLst>
                <a:gd name="T0" fmla="*/ 61 w 61"/>
                <a:gd name="T1" fmla="*/ 0 h 59"/>
                <a:gd name="T2" fmla="*/ 30 w 61"/>
                <a:gd name="T3" fmla="*/ 59 h 59"/>
                <a:gd name="T4" fmla="*/ 0 w 61"/>
                <a:gd name="T5" fmla="*/ 0 h 59"/>
                <a:gd name="T6" fmla="*/ 61 w 6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59">
                  <a:moveTo>
                    <a:pt x="61" y="0"/>
                  </a:moveTo>
                  <a:lnTo>
                    <a:pt x="30" y="59"/>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2" name="Freeform 110">
              <a:extLst>
                <a:ext uri="{FF2B5EF4-FFF2-40B4-BE49-F238E27FC236}">
                  <a16:creationId xmlns:a16="http://schemas.microsoft.com/office/drawing/2014/main" id="{77806FFF-C300-7E83-67A8-4D8BFBAFE6CF}"/>
                </a:ext>
              </a:extLst>
            </p:cNvPr>
            <p:cNvSpPr>
              <a:spLocks/>
            </p:cNvSpPr>
            <p:nvPr/>
          </p:nvSpPr>
          <p:spPr bwMode="auto">
            <a:xfrm>
              <a:off x="869" y="2561"/>
              <a:ext cx="594" cy="397"/>
            </a:xfrm>
            <a:custGeom>
              <a:avLst/>
              <a:gdLst>
                <a:gd name="T0" fmla="*/ 594 w 594"/>
                <a:gd name="T1" fmla="*/ 397 h 397"/>
                <a:gd name="T2" fmla="*/ 3 w 594"/>
                <a:gd name="T3" fmla="*/ 397 h 397"/>
                <a:gd name="T4" fmla="*/ 3 w 594"/>
                <a:gd name="T5" fmla="*/ 0 h 397"/>
                <a:gd name="T6" fmla="*/ 0 w 594"/>
                <a:gd name="T7" fmla="*/ 0 h 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4" h="397">
                  <a:moveTo>
                    <a:pt x="594" y="397"/>
                  </a:moveTo>
                  <a:lnTo>
                    <a:pt x="3" y="397"/>
                  </a:lnTo>
                  <a:lnTo>
                    <a:pt x="3" y="0"/>
                  </a:lnTo>
                  <a:lnTo>
                    <a:pt x="0" y="0"/>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 name="Freeform 111">
              <a:extLst>
                <a:ext uri="{FF2B5EF4-FFF2-40B4-BE49-F238E27FC236}">
                  <a16:creationId xmlns:a16="http://schemas.microsoft.com/office/drawing/2014/main" id="{46CC6386-248D-8C3F-B771-94652E164BA3}"/>
                </a:ext>
              </a:extLst>
            </p:cNvPr>
            <p:cNvSpPr>
              <a:spLocks/>
            </p:cNvSpPr>
            <p:nvPr/>
          </p:nvSpPr>
          <p:spPr bwMode="auto">
            <a:xfrm>
              <a:off x="1455" y="2929"/>
              <a:ext cx="90" cy="60"/>
            </a:xfrm>
            <a:custGeom>
              <a:avLst/>
              <a:gdLst>
                <a:gd name="T0" fmla="*/ 0 w 90"/>
                <a:gd name="T1" fmla="*/ 0 h 60"/>
                <a:gd name="T2" fmla="*/ 90 w 90"/>
                <a:gd name="T3" fmla="*/ 29 h 60"/>
                <a:gd name="T4" fmla="*/ 0 w 90"/>
                <a:gd name="T5" fmla="*/ 60 h 60"/>
                <a:gd name="T6" fmla="*/ 0 w 9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0" y="0"/>
                  </a:moveTo>
                  <a:lnTo>
                    <a:pt x="90" y="29"/>
                  </a:lnTo>
                  <a:lnTo>
                    <a:pt x="0" y="60"/>
                  </a:lnTo>
                  <a:lnTo>
                    <a:pt x="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4" name="Freeform 112">
              <a:extLst>
                <a:ext uri="{FF2B5EF4-FFF2-40B4-BE49-F238E27FC236}">
                  <a16:creationId xmlns:a16="http://schemas.microsoft.com/office/drawing/2014/main" id="{F3D6E561-84DF-B046-06A1-F441E0D81F0A}"/>
                </a:ext>
              </a:extLst>
            </p:cNvPr>
            <p:cNvSpPr>
              <a:spLocks/>
            </p:cNvSpPr>
            <p:nvPr/>
          </p:nvSpPr>
          <p:spPr bwMode="auto">
            <a:xfrm>
              <a:off x="786" y="2531"/>
              <a:ext cx="90" cy="60"/>
            </a:xfrm>
            <a:custGeom>
              <a:avLst/>
              <a:gdLst>
                <a:gd name="T0" fmla="*/ 90 w 90"/>
                <a:gd name="T1" fmla="*/ 60 h 60"/>
                <a:gd name="T2" fmla="*/ 0 w 90"/>
                <a:gd name="T3" fmla="*/ 30 h 60"/>
                <a:gd name="T4" fmla="*/ 90 w 90"/>
                <a:gd name="T5" fmla="*/ 0 h 60"/>
                <a:gd name="T6" fmla="*/ 90 w 90"/>
                <a:gd name="T7" fmla="*/ 6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60">
                  <a:moveTo>
                    <a:pt x="90" y="60"/>
                  </a:moveTo>
                  <a:lnTo>
                    <a:pt x="0" y="30"/>
                  </a:lnTo>
                  <a:lnTo>
                    <a:pt x="90" y="0"/>
                  </a:lnTo>
                  <a:lnTo>
                    <a:pt x="90" y="6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Line 113">
              <a:extLst>
                <a:ext uri="{FF2B5EF4-FFF2-40B4-BE49-F238E27FC236}">
                  <a16:creationId xmlns:a16="http://schemas.microsoft.com/office/drawing/2014/main" id="{AA24028B-2D3D-EB62-31F3-42F77F9B051F}"/>
                </a:ext>
              </a:extLst>
            </p:cNvPr>
            <p:cNvSpPr>
              <a:spLocks noChangeShapeType="1"/>
            </p:cNvSpPr>
            <p:nvPr/>
          </p:nvSpPr>
          <p:spPr bwMode="auto">
            <a:xfrm>
              <a:off x="1261" y="1071"/>
              <a:ext cx="1" cy="98"/>
            </a:xfrm>
            <a:prstGeom prst="line">
              <a:avLst/>
            </a:prstGeom>
            <a:noFill/>
            <a:ln w="15875" cap="rnd">
              <a:solidFill>
                <a:srgbClr val="4677B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6" name="Freeform 114">
              <a:extLst>
                <a:ext uri="{FF2B5EF4-FFF2-40B4-BE49-F238E27FC236}">
                  <a16:creationId xmlns:a16="http://schemas.microsoft.com/office/drawing/2014/main" id="{62E79290-A293-C300-1816-6DAA45C4B734}"/>
                </a:ext>
              </a:extLst>
            </p:cNvPr>
            <p:cNvSpPr>
              <a:spLocks/>
            </p:cNvSpPr>
            <p:nvPr/>
          </p:nvSpPr>
          <p:spPr bwMode="auto">
            <a:xfrm>
              <a:off x="1232" y="1162"/>
              <a:ext cx="60" cy="60"/>
            </a:xfrm>
            <a:custGeom>
              <a:avLst/>
              <a:gdLst>
                <a:gd name="T0" fmla="*/ 60 w 60"/>
                <a:gd name="T1" fmla="*/ 0 h 60"/>
                <a:gd name="T2" fmla="*/ 29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29"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Freeform 115">
              <a:extLst>
                <a:ext uri="{FF2B5EF4-FFF2-40B4-BE49-F238E27FC236}">
                  <a16:creationId xmlns:a16="http://schemas.microsoft.com/office/drawing/2014/main" id="{304F5C89-97C0-EEEB-2161-A0D541A0D3C9}"/>
                </a:ext>
              </a:extLst>
            </p:cNvPr>
            <p:cNvSpPr>
              <a:spLocks/>
            </p:cNvSpPr>
            <p:nvPr/>
          </p:nvSpPr>
          <p:spPr bwMode="auto">
            <a:xfrm>
              <a:off x="1261" y="1561"/>
              <a:ext cx="361" cy="119"/>
            </a:xfrm>
            <a:custGeom>
              <a:avLst/>
              <a:gdLst>
                <a:gd name="T0" fmla="*/ 0 w 361"/>
                <a:gd name="T1" fmla="*/ 0 h 119"/>
                <a:gd name="T2" fmla="*/ 0 w 361"/>
                <a:gd name="T3" fmla="*/ 85 h 119"/>
                <a:gd name="T4" fmla="*/ 361 w 361"/>
                <a:gd name="T5" fmla="*/ 85 h 119"/>
                <a:gd name="T6" fmla="*/ 361 w 361"/>
                <a:gd name="T7" fmla="*/ 119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1" h="119">
                  <a:moveTo>
                    <a:pt x="0" y="0"/>
                  </a:moveTo>
                  <a:lnTo>
                    <a:pt x="0" y="85"/>
                  </a:lnTo>
                  <a:lnTo>
                    <a:pt x="361" y="85"/>
                  </a:lnTo>
                  <a:lnTo>
                    <a:pt x="361" y="119"/>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8" name="Freeform 116">
              <a:extLst>
                <a:ext uri="{FF2B5EF4-FFF2-40B4-BE49-F238E27FC236}">
                  <a16:creationId xmlns:a16="http://schemas.microsoft.com/office/drawing/2014/main" id="{33E53524-5CC9-95F5-13BB-718CE363B8D6}"/>
                </a:ext>
              </a:extLst>
            </p:cNvPr>
            <p:cNvSpPr>
              <a:spLocks/>
            </p:cNvSpPr>
            <p:nvPr/>
          </p:nvSpPr>
          <p:spPr bwMode="auto">
            <a:xfrm>
              <a:off x="1592" y="1672"/>
              <a:ext cx="61" cy="60"/>
            </a:xfrm>
            <a:custGeom>
              <a:avLst/>
              <a:gdLst>
                <a:gd name="T0" fmla="*/ 61 w 61"/>
                <a:gd name="T1" fmla="*/ 0 h 60"/>
                <a:gd name="T2" fmla="*/ 30 w 61"/>
                <a:gd name="T3" fmla="*/ 60 h 60"/>
                <a:gd name="T4" fmla="*/ 0 w 61"/>
                <a:gd name="T5" fmla="*/ 0 h 60"/>
                <a:gd name="T6" fmla="*/ 61 w 61"/>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0">
                  <a:moveTo>
                    <a:pt x="61" y="0"/>
                  </a:moveTo>
                  <a:lnTo>
                    <a:pt x="30" y="60"/>
                  </a:lnTo>
                  <a:lnTo>
                    <a:pt x="0" y="0"/>
                  </a:lnTo>
                  <a:lnTo>
                    <a:pt x="61"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Freeform 117">
              <a:extLst>
                <a:ext uri="{FF2B5EF4-FFF2-40B4-BE49-F238E27FC236}">
                  <a16:creationId xmlns:a16="http://schemas.microsoft.com/office/drawing/2014/main" id="{49511136-7655-3A4A-E382-B914AA52F6B4}"/>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solidFill>
              <a:srgbClr val="E8EEF7"/>
            </a:solidFill>
            <a:ln w="0">
              <a:solidFill>
                <a:srgbClr val="000000"/>
              </a:solidFill>
              <a:prstDash val="solid"/>
              <a:round/>
              <a:headEnd/>
              <a:tailEnd/>
            </a:ln>
          </p:spPr>
          <p:txBody>
            <a:bodyPr/>
            <a:lstStyle/>
            <a:p>
              <a:endParaRPr lang="it-IT"/>
            </a:p>
          </p:txBody>
        </p:sp>
        <p:sp>
          <p:nvSpPr>
            <p:cNvPr id="120" name="Freeform 118">
              <a:extLst>
                <a:ext uri="{FF2B5EF4-FFF2-40B4-BE49-F238E27FC236}">
                  <a16:creationId xmlns:a16="http://schemas.microsoft.com/office/drawing/2014/main" id="{26306140-612A-1ADB-31BE-AC8E48C97C30}"/>
                </a:ext>
              </a:extLst>
            </p:cNvPr>
            <p:cNvSpPr>
              <a:spLocks/>
            </p:cNvSpPr>
            <p:nvPr/>
          </p:nvSpPr>
          <p:spPr bwMode="auto">
            <a:xfrm>
              <a:off x="226" y="3653"/>
              <a:ext cx="2230" cy="260"/>
            </a:xfrm>
            <a:custGeom>
              <a:avLst/>
              <a:gdLst>
                <a:gd name="T0" fmla="*/ 344 w 5894"/>
                <a:gd name="T1" fmla="*/ 690 h 690"/>
                <a:gd name="T2" fmla="*/ 5549 w 5894"/>
                <a:gd name="T3" fmla="*/ 690 h 690"/>
                <a:gd name="T4" fmla="*/ 5894 w 5894"/>
                <a:gd name="T5" fmla="*/ 345 h 690"/>
                <a:gd name="T6" fmla="*/ 5549 w 5894"/>
                <a:gd name="T7" fmla="*/ 0 h 690"/>
                <a:gd name="T8" fmla="*/ 5549 w 5894"/>
                <a:gd name="T9" fmla="*/ 0 h 690"/>
                <a:gd name="T10" fmla="*/ 5549 w 5894"/>
                <a:gd name="T11" fmla="*/ 0 h 690"/>
                <a:gd name="T12" fmla="*/ 344 w 5894"/>
                <a:gd name="T13" fmla="*/ 0 h 690"/>
                <a:gd name="T14" fmla="*/ 0 w 5894"/>
                <a:gd name="T15" fmla="*/ 345 h 690"/>
                <a:gd name="T16" fmla="*/ 344 w 5894"/>
                <a:gd name="T17" fmla="*/ 690 h 6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94" h="690">
                  <a:moveTo>
                    <a:pt x="344" y="690"/>
                  </a:moveTo>
                  <a:lnTo>
                    <a:pt x="5549" y="690"/>
                  </a:lnTo>
                  <a:cubicBezTo>
                    <a:pt x="5740" y="690"/>
                    <a:pt x="5894" y="535"/>
                    <a:pt x="5894" y="345"/>
                  </a:cubicBezTo>
                  <a:cubicBezTo>
                    <a:pt x="5894" y="155"/>
                    <a:pt x="5740" y="0"/>
                    <a:pt x="5549" y="0"/>
                  </a:cubicBezTo>
                  <a:cubicBezTo>
                    <a:pt x="5549" y="0"/>
                    <a:pt x="5549" y="0"/>
                    <a:pt x="5549" y="0"/>
                  </a:cubicBezTo>
                  <a:lnTo>
                    <a:pt x="344" y="0"/>
                  </a:lnTo>
                  <a:cubicBezTo>
                    <a:pt x="154" y="0"/>
                    <a:pt x="0" y="155"/>
                    <a:pt x="0" y="345"/>
                  </a:cubicBezTo>
                  <a:cubicBezTo>
                    <a:pt x="0" y="535"/>
                    <a:pt x="154" y="690"/>
                    <a:pt x="344" y="690"/>
                  </a:cubicBezTo>
                  <a:close/>
                </a:path>
              </a:pathLst>
            </a:custGeom>
            <a:noFill/>
            <a:ln w="31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1" name="Rectangle 119">
              <a:extLst>
                <a:ext uri="{FF2B5EF4-FFF2-40B4-BE49-F238E27FC236}">
                  <a16:creationId xmlns:a16="http://schemas.microsoft.com/office/drawing/2014/main" id="{74B01757-B5F0-2EA6-A01C-C0A1468F2EA1}"/>
                </a:ext>
              </a:extLst>
            </p:cNvPr>
            <p:cNvSpPr>
              <a:spLocks noChangeArrowheads="1"/>
            </p:cNvSpPr>
            <p:nvPr/>
          </p:nvSpPr>
          <p:spPr bwMode="auto">
            <a:xfrm>
              <a:off x="404" y="3717"/>
              <a:ext cx="190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it-IT" altLang="it-IT" sz="1400">
                  <a:solidFill>
                    <a:srgbClr val="000000"/>
                  </a:solidFill>
                </a:rPr>
                <a:t>Emission  evaluation on driving cycles</a:t>
              </a:r>
              <a:endParaRPr lang="it-IT" altLang="it-IT"/>
            </a:p>
          </p:txBody>
        </p:sp>
        <p:sp>
          <p:nvSpPr>
            <p:cNvPr id="122" name="Freeform 120">
              <a:extLst>
                <a:ext uri="{FF2B5EF4-FFF2-40B4-BE49-F238E27FC236}">
                  <a16:creationId xmlns:a16="http://schemas.microsoft.com/office/drawing/2014/main" id="{0DD587B5-E16E-D9EA-8120-1E270F50AD19}"/>
                </a:ext>
              </a:extLst>
            </p:cNvPr>
            <p:cNvSpPr>
              <a:spLocks/>
            </p:cNvSpPr>
            <p:nvPr/>
          </p:nvSpPr>
          <p:spPr bwMode="auto">
            <a:xfrm>
              <a:off x="1341" y="3456"/>
              <a:ext cx="281" cy="145"/>
            </a:xfrm>
            <a:custGeom>
              <a:avLst/>
              <a:gdLst>
                <a:gd name="T0" fmla="*/ 281 w 281"/>
                <a:gd name="T1" fmla="*/ 0 h 145"/>
                <a:gd name="T2" fmla="*/ 281 w 281"/>
                <a:gd name="T3" fmla="*/ 85 h 145"/>
                <a:gd name="T4" fmla="*/ 0 w 281"/>
                <a:gd name="T5" fmla="*/ 85 h 145"/>
                <a:gd name="T6" fmla="*/ 0 w 281"/>
                <a:gd name="T7" fmla="*/ 145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 h="145">
                  <a:moveTo>
                    <a:pt x="281" y="0"/>
                  </a:moveTo>
                  <a:lnTo>
                    <a:pt x="281" y="85"/>
                  </a:lnTo>
                  <a:lnTo>
                    <a:pt x="0" y="85"/>
                  </a:lnTo>
                  <a:lnTo>
                    <a:pt x="0" y="145"/>
                  </a:lnTo>
                </a:path>
              </a:pathLst>
            </a:custGeom>
            <a:noFill/>
            <a:ln w="15875" cap="rnd">
              <a:solidFill>
                <a:srgbClr val="4677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3" name="Freeform 121">
              <a:extLst>
                <a:ext uri="{FF2B5EF4-FFF2-40B4-BE49-F238E27FC236}">
                  <a16:creationId xmlns:a16="http://schemas.microsoft.com/office/drawing/2014/main" id="{8ABDB37B-7A4F-03E2-3D63-43D0D20A9E27}"/>
                </a:ext>
              </a:extLst>
            </p:cNvPr>
            <p:cNvSpPr>
              <a:spLocks/>
            </p:cNvSpPr>
            <p:nvPr/>
          </p:nvSpPr>
          <p:spPr bwMode="auto">
            <a:xfrm>
              <a:off x="1311" y="3593"/>
              <a:ext cx="60" cy="60"/>
            </a:xfrm>
            <a:custGeom>
              <a:avLst/>
              <a:gdLst>
                <a:gd name="T0" fmla="*/ 60 w 60"/>
                <a:gd name="T1" fmla="*/ 0 h 60"/>
                <a:gd name="T2" fmla="*/ 30 w 60"/>
                <a:gd name="T3" fmla="*/ 60 h 60"/>
                <a:gd name="T4" fmla="*/ 0 w 60"/>
                <a:gd name="T5" fmla="*/ 0 h 60"/>
                <a:gd name="T6" fmla="*/ 60 w 6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60">
                  <a:moveTo>
                    <a:pt x="60" y="0"/>
                  </a:moveTo>
                  <a:lnTo>
                    <a:pt x="30" y="60"/>
                  </a:lnTo>
                  <a:lnTo>
                    <a:pt x="0" y="0"/>
                  </a:lnTo>
                  <a:lnTo>
                    <a:pt x="60" y="0"/>
                  </a:lnTo>
                  <a:close/>
                </a:path>
              </a:pathLst>
            </a:custGeom>
            <a:solidFill>
              <a:srgbClr val="4677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pic>
        <p:nvPicPr>
          <p:cNvPr id="134" name="Immagine 133">
            <a:extLst>
              <a:ext uri="{FF2B5EF4-FFF2-40B4-BE49-F238E27FC236}">
                <a16:creationId xmlns:a16="http://schemas.microsoft.com/office/drawing/2014/main" id="{6129808E-7CF3-3C16-5569-DA4683C21407}"/>
              </a:ext>
            </a:extLst>
          </p:cNvPr>
          <p:cNvPicPr>
            <a:picLocks noChangeAspect="1"/>
          </p:cNvPicPr>
          <p:nvPr/>
        </p:nvPicPr>
        <p:blipFill>
          <a:blip r:embed="rId2"/>
          <a:stretch>
            <a:fillRect/>
          </a:stretch>
        </p:blipFill>
        <p:spPr>
          <a:xfrm>
            <a:off x="4567873" y="1518703"/>
            <a:ext cx="7002972" cy="3137118"/>
          </a:xfrm>
          <a:prstGeom prst="rect">
            <a:avLst/>
          </a:prstGeom>
        </p:spPr>
      </p:pic>
    </p:spTree>
    <p:extLst>
      <p:ext uri="{BB962C8B-B14F-4D97-AF65-F5344CB8AC3E}">
        <p14:creationId xmlns:p14="http://schemas.microsoft.com/office/powerpoint/2010/main" val="21919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0CB38EC-895A-4F8F-8F75-E263501ABB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6439</TotalTime>
  <Words>3720</Words>
  <Application>Microsoft Office PowerPoint</Application>
  <PresentationFormat>Widescreen</PresentationFormat>
  <Paragraphs>858</Paragraphs>
  <Slides>32</Slides>
  <Notes>20</Notes>
  <HiddenSlides>0</HiddenSlides>
  <MMClips>2</MMClips>
  <ScaleCrop>false</ScaleCrop>
  <HeadingPairs>
    <vt:vector size="6" baseType="variant">
      <vt:variant>
        <vt:lpstr>Caratteri utilizzati</vt:lpstr>
      </vt:variant>
      <vt:variant>
        <vt:i4>19</vt:i4>
      </vt:variant>
      <vt:variant>
        <vt:lpstr>Tema</vt:lpstr>
      </vt:variant>
      <vt:variant>
        <vt:i4>1</vt:i4>
      </vt:variant>
      <vt:variant>
        <vt:lpstr>Titoli diapositive</vt:lpstr>
      </vt:variant>
      <vt:variant>
        <vt:i4>32</vt:i4>
      </vt:variant>
    </vt:vector>
  </HeadingPairs>
  <TitlesOfParts>
    <vt:vector size="52" baseType="lpstr">
      <vt:lpstr>Meiryo</vt:lpstr>
      <vt:lpstr>MS PGothic</vt:lpstr>
      <vt:lpstr>MS PGothic</vt:lpstr>
      <vt:lpstr>-apple-system</vt:lpstr>
      <vt:lpstr>Arial</vt:lpstr>
      <vt:lpstr>Calibri</vt:lpstr>
      <vt:lpstr>Calibri Light</vt:lpstr>
      <vt:lpstr>Cambria Math</vt:lpstr>
      <vt:lpstr>Helvetica</vt:lpstr>
      <vt:lpstr>Helvetica-Oblique</vt:lpstr>
      <vt:lpstr>Lato</vt:lpstr>
      <vt:lpstr>Source Sans Pro</vt:lpstr>
      <vt:lpstr>Symbol</vt:lpstr>
      <vt:lpstr>Tahoma</vt:lpstr>
      <vt:lpstr>Times New Roman</vt:lpstr>
      <vt:lpstr>Times-Bold</vt:lpstr>
      <vt:lpstr>Times-BoldItalic</vt:lpstr>
      <vt:lpstr>Times-Italic</vt:lpstr>
      <vt:lpstr>Times-Roman</vt:lpstr>
      <vt:lpstr>Tema di Office</vt:lpstr>
      <vt:lpstr>Valutazione dei cicli di guida reali e delle emissioni di veicoli attraverso metodi di statistica multivariata</vt:lpstr>
      <vt:lpstr>Introduzione</vt:lpstr>
      <vt:lpstr>Obiettivi</vt:lpstr>
      <vt:lpstr>Normative europee sulle emissioni: classe ambientale auto</vt:lpstr>
      <vt:lpstr>New European Drive Cycle (NEDC) vs Worldwide harmonized light vehicles test procedure (WLTP)</vt:lpstr>
      <vt:lpstr>Presentazione standard di PowerPoint</vt:lpstr>
      <vt:lpstr>Campagna Sperimentale</vt:lpstr>
      <vt:lpstr>Installazione dei sistemi a bordo veicolo</vt:lpstr>
      <vt:lpstr>Diagramma di flusso dell'approccio cinematico e statistico</vt:lpstr>
      <vt:lpstr>Diagramma di flusso dell'approccio cinematico e statistico</vt:lpstr>
      <vt:lpstr>Diagramma di flusso dell'approccio cinematico e statistico</vt:lpstr>
      <vt:lpstr>Approccio statistico all'analisi cinematica del ciclo di guida</vt:lpstr>
      <vt:lpstr>Presentazione standard di PowerPoint</vt:lpstr>
      <vt:lpstr>Variabili che caratterizzano la sequenza cinematica</vt:lpstr>
      <vt:lpstr>Diagramma di flusso dell'approccio cinematico e statistico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Diagramma di flusso dell'approccio cinematico e statistico</vt:lpstr>
      <vt:lpstr>Diagramma di flusso dell'approccio cinematico e statistico</vt:lpstr>
      <vt:lpstr>Presentazione standard di PowerPoint</vt:lpstr>
      <vt:lpstr>Presentazione standard di PowerPoint</vt:lpstr>
      <vt:lpstr>Livelli di emissioni e consumo lungo il percorso</vt:lpstr>
      <vt:lpstr>Presentazione standard di PowerPoint</vt:lpstr>
      <vt:lpstr>Robot Driver</vt:lpstr>
      <vt:lpstr>Robot Driver</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Lorem Ipsum</dc:title>
  <dc:creator>Giovanni Meccariello</dc:creator>
  <cp:lastModifiedBy>giovanni meccariello</cp:lastModifiedBy>
  <cp:revision>156</cp:revision>
  <dcterms:created xsi:type="dcterms:W3CDTF">2022-06-16T09:56:04Z</dcterms:created>
  <dcterms:modified xsi:type="dcterms:W3CDTF">2022-07-08T15:14:39Z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